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1" r:id="rId1"/>
  </p:sldMasterIdLst>
  <p:notesMasterIdLst>
    <p:notesMasterId r:id="rId20"/>
  </p:notes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70" r:id="rId14"/>
    <p:sldId id="271" r:id="rId15"/>
    <p:sldId id="273" r:id="rId16"/>
    <p:sldId id="274" r:id="rId17"/>
    <p:sldId id="275" r:id="rId18"/>
    <p:sldId id="276" r:id="rId19"/>
  </p:sldIdLst>
  <p:sldSz cx="10160000" cy="5715000"/>
  <p:notesSz cx="6858000" cy="9144000"/>
  <p:embeddedFontLst>
    <p:embeddedFont>
      <p:font typeface="Assistant" pitchFamily="2" charset="-79"/>
      <p:regular r:id="rId21"/>
      <p:bold r:id="rId22"/>
    </p:embeddedFont>
    <p:embeddedFont>
      <p:font typeface="Calibri" panose="020F0502020204030204" pitchFamily="34" charset="0"/>
      <p:regular r:id="rId23"/>
      <p:bold r:id="rId24"/>
      <p:italic r:id="rId25"/>
      <p:boldItalic r:id="rId26"/>
    </p:embeddedFont>
    <p:embeddedFont>
      <p:font typeface="Century Gothic" panose="020B0502020202020204" pitchFamily="34" charset="0"/>
      <p:regular r:id="rId27"/>
      <p:bold r:id="rId28"/>
      <p:italic r:id="rId29"/>
      <p:boldItalic r:id="rId30"/>
    </p:embeddedFont>
    <p:embeddedFont>
      <p:font typeface="Wingdings 3" pitchFamily="2" charset="2"/>
      <p:regular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320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jNC65fVbsat9W3Z0DQ249woq1+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44"/>
    <p:restoredTop sz="81732" autoAdjust="0"/>
  </p:normalViewPr>
  <p:slideViewPr>
    <p:cSldViewPr snapToGrid="0">
      <p:cViewPr varScale="1">
        <p:scale>
          <a:sx n="78" d="100"/>
          <a:sy n="78" d="100"/>
        </p:scale>
        <p:origin x="176" y="672"/>
      </p:cViewPr>
      <p:guideLst>
        <p:guide orient="horz" pos="1800"/>
        <p:guide pos="320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82" name="Google Shape;18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2" name="Google Shape;1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02" name="Google Shape;20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2" name="Google Shape;22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35" name="Google Shape;23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55" name="Google Shape;25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65" name="Google Shape;26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4b4c2f7c36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75" name="Google Shape;275;g24b4c2f7c36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4b4c2f7c36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g24b4c2f7c36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b3da9bb5f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4" name="Google Shape;94;g24b3da9bb5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4b4c2f7c3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9" name="Google Shape;109;g24b4c2f7c3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
        <p:nvSpPr>
          <p:cNvPr id="124" name="Google Shape;12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4b4c2f7c36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4" name="Google Shape;134;g24b4c2f7c36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4" name="Google Shape;14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b4c2f7c36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4" name="Google Shape;154;g24b4c2f7c3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64" name="Google Shape;16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4b3da9bb5f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6" name="Google Shape;176;g24b3da9bb5f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57678" y="2095500"/>
            <a:ext cx="7429499" cy="1885651"/>
          </a:xfrm>
        </p:spPr>
        <p:txBody>
          <a:bodyPr anchor="b">
            <a:normAutofit/>
          </a:bodyPr>
          <a:lstStyle>
            <a:lvl1pPr>
              <a:defRPr sz="4500"/>
            </a:lvl1pPr>
          </a:lstStyle>
          <a:p>
            <a:r>
              <a:rPr lang="en-US"/>
              <a:t>Click to edit Master title style</a:t>
            </a:r>
            <a:endParaRPr lang="en-US" dirty="0"/>
          </a:p>
        </p:txBody>
      </p:sp>
      <p:sp>
        <p:nvSpPr>
          <p:cNvPr id="3" name="Subtitle 2"/>
          <p:cNvSpPr>
            <a:spLocks noGrp="1"/>
          </p:cNvSpPr>
          <p:nvPr>
            <p:ph type="subTitle" idx="1"/>
          </p:nvPr>
        </p:nvSpPr>
        <p:spPr>
          <a:xfrm>
            <a:off x="2157678" y="3981150"/>
            <a:ext cx="7429499" cy="938569"/>
          </a:xfrm>
        </p:spPr>
        <p:txBody>
          <a:bodyPr anchor="t"/>
          <a:lstStyle>
            <a:lvl1pPr marL="0" indent="0" algn="l">
              <a:buNone/>
              <a:defRPr>
                <a:solidFill>
                  <a:schemeClr val="tx1">
                    <a:lumMod val="65000"/>
                    <a:lumOff val="3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IL"/>
          </a:p>
        </p:txBody>
      </p:sp>
      <p:sp>
        <p:nvSpPr>
          <p:cNvPr id="5" name="Footer Placeholder 4"/>
          <p:cNvSpPr>
            <a:spLocks noGrp="1"/>
          </p:cNvSpPr>
          <p:nvPr>
            <p:ph type="ftr" sz="quarter" idx="11"/>
          </p:nvPr>
        </p:nvSpPr>
        <p:spPr/>
        <p:txBody>
          <a:bodyPr/>
          <a:lstStyle/>
          <a:p>
            <a:endParaRPr lang="en-IL"/>
          </a:p>
        </p:txBody>
      </p:sp>
      <p:sp>
        <p:nvSpPr>
          <p:cNvPr id="7" name="Freeform 6"/>
          <p:cNvSpPr/>
          <p:nvPr/>
        </p:nvSpPr>
        <p:spPr bwMode="auto">
          <a:xfrm>
            <a:off x="0" y="3603176"/>
            <a:ext cx="1453877" cy="648824"/>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443177" y="3774617"/>
            <a:ext cx="649806" cy="304271"/>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2108430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157677" y="508000"/>
            <a:ext cx="7429499" cy="2597533"/>
          </a:xfrm>
        </p:spPr>
        <p:txBody>
          <a:bodyPr anchor="ctr">
            <a:normAutofit/>
          </a:bodyP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157677" y="3628372"/>
            <a:ext cx="7429499" cy="1296553"/>
          </a:xfrm>
        </p:spPr>
        <p:txBody>
          <a:bodyPr anchor="ctr">
            <a:normAutofit/>
          </a:bodyPr>
          <a:lstStyle>
            <a:lvl1pPr marL="0" indent="0" algn="l">
              <a:buNone/>
              <a:defRPr sz="1500">
                <a:solidFill>
                  <a:schemeClr val="tx1">
                    <a:lumMod val="65000"/>
                    <a:lumOff val="3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IL"/>
          </a:p>
        </p:txBody>
      </p:sp>
      <p:sp>
        <p:nvSpPr>
          <p:cNvPr id="5" name="Footer Placeholder 4"/>
          <p:cNvSpPr>
            <a:spLocks noGrp="1"/>
          </p:cNvSpPr>
          <p:nvPr>
            <p:ph type="ftr" sz="quarter" idx="11"/>
          </p:nvPr>
        </p:nvSpPr>
        <p:spPr/>
        <p:txBody>
          <a:bodyPr/>
          <a:lstStyle/>
          <a:p>
            <a:endParaRPr lang="en-IL"/>
          </a:p>
        </p:txBody>
      </p:sp>
      <p:sp>
        <p:nvSpPr>
          <p:cNvPr id="9" name="Freeform 11"/>
          <p:cNvSpPr/>
          <p:nvPr/>
        </p:nvSpPr>
        <p:spPr bwMode="auto">
          <a:xfrm flipV="1">
            <a:off x="-3491" y="2648479"/>
            <a:ext cx="1323773" cy="42274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443177" y="2703450"/>
            <a:ext cx="649806" cy="304271"/>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26188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74958" y="508000"/>
            <a:ext cx="6994938" cy="2413000"/>
          </a:xfrm>
        </p:spPr>
        <p:txBody>
          <a:bodyPr anchor="ctr">
            <a:normAutofit/>
          </a:bodyPr>
          <a:lstStyle>
            <a:lvl1pPr algn="l">
              <a:defRPr sz="40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729177" y="2921000"/>
            <a:ext cx="6280462" cy="317500"/>
          </a:xfrm>
        </p:spPr>
        <p:txBody>
          <a:bodyPr anchor="ctr">
            <a:noAutofit/>
          </a:bodyPr>
          <a:lstStyle>
            <a:lvl1pPr marL="0" indent="0">
              <a:buFontTx/>
              <a:buNone/>
              <a:defRPr sz="1333">
                <a:solidFill>
                  <a:schemeClr val="tx1">
                    <a:lumMod val="50000"/>
                    <a:lumOff val="50000"/>
                  </a:schemeClr>
                </a:solidFill>
              </a:defRPr>
            </a:lvl1pPr>
            <a:lvl2pPr marL="380985" indent="0">
              <a:buFontTx/>
              <a:buNone/>
              <a:defRPr/>
            </a:lvl2pPr>
            <a:lvl3pPr marL="761970" indent="0">
              <a:buFontTx/>
              <a:buNone/>
              <a:defRPr/>
            </a:lvl3pPr>
            <a:lvl4pPr marL="1142954" indent="0">
              <a:buFontTx/>
              <a:buNone/>
              <a:defRPr/>
            </a:lvl4pPr>
            <a:lvl5pPr marL="1523939" indent="0">
              <a:buFontTx/>
              <a:buNone/>
              <a:defRPr/>
            </a:lvl5pPr>
          </a:lstStyle>
          <a:p>
            <a:pPr lvl="0"/>
            <a:r>
              <a:rPr lang="en-US"/>
              <a:t>Click to edit Master text styles</a:t>
            </a:r>
          </a:p>
        </p:txBody>
      </p:sp>
      <p:sp>
        <p:nvSpPr>
          <p:cNvPr id="3" name="Text Placeholder 2"/>
          <p:cNvSpPr>
            <a:spLocks noGrp="1"/>
          </p:cNvSpPr>
          <p:nvPr>
            <p:ph type="body" idx="1"/>
          </p:nvPr>
        </p:nvSpPr>
        <p:spPr>
          <a:xfrm>
            <a:off x="2157677" y="3628372"/>
            <a:ext cx="7429499" cy="1296553"/>
          </a:xfrm>
        </p:spPr>
        <p:txBody>
          <a:bodyPr anchor="ctr">
            <a:normAutofit/>
          </a:bodyPr>
          <a:lstStyle>
            <a:lvl1pPr marL="0" indent="0" algn="l">
              <a:buNone/>
              <a:defRPr sz="1500">
                <a:solidFill>
                  <a:schemeClr val="tx1">
                    <a:lumMod val="65000"/>
                    <a:lumOff val="3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IL"/>
          </a:p>
        </p:txBody>
      </p:sp>
      <p:sp>
        <p:nvSpPr>
          <p:cNvPr id="5" name="Footer Placeholder 4"/>
          <p:cNvSpPr>
            <a:spLocks noGrp="1"/>
          </p:cNvSpPr>
          <p:nvPr>
            <p:ph type="ftr" sz="quarter" idx="11"/>
          </p:nvPr>
        </p:nvSpPr>
        <p:spPr/>
        <p:txBody>
          <a:bodyPr/>
          <a:lstStyle/>
          <a:p>
            <a:endParaRPr lang="en-IL"/>
          </a:p>
        </p:txBody>
      </p:sp>
      <p:sp>
        <p:nvSpPr>
          <p:cNvPr id="11" name="Freeform 11"/>
          <p:cNvSpPr/>
          <p:nvPr/>
        </p:nvSpPr>
        <p:spPr bwMode="auto">
          <a:xfrm flipV="1">
            <a:off x="-3491" y="2648479"/>
            <a:ext cx="1323773" cy="42274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443177" y="2703450"/>
            <a:ext cx="649806" cy="304271"/>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4" name="TextBox 13"/>
          <p:cNvSpPr txBox="1"/>
          <p:nvPr/>
        </p:nvSpPr>
        <p:spPr>
          <a:xfrm>
            <a:off x="2056377" y="540004"/>
            <a:ext cx="508000" cy="487313"/>
          </a:xfrm>
          <a:prstGeom prst="rect">
            <a:avLst/>
          </a:prstGeom>
        </p:spPr>
        <p:txBody>
          <a:bodyPr vert="horz" lIns="76200" tIns="38100" rIns="76200" bIns="38100" rtlCol="0" anchor="ctr">
            <a:noAutofit/>
          </a:bodyPr>
          <a:lstStyle/>
          <a:p>
            <a:pPr lvl="0"/>
            <a:r>
              <a:rPr lang="en-US" sz="6666" baseline="0" dirty="0">
                <a:ln w="3175" cmpd="sng">
                  <a:noFill/>
                </a:ln>
                <a:solidFill>
                  <a:schemeClr val="accent1"/>
                </a:solidFill>
                <a:effectLst/>
                <a:latin typeface="Arial"/>
              </a:rPr>
              <a:t>“</a:t>
            </a:r>
          </a:p>
        </p:txBody>
      </p:sp>
      <p:sp>
        <p:nvSpPr>
          <p:cNvPr id="15" name="TextBox 14"/>
          <p:cNvSpPr txBox="1"/>
          <p:nvPr/>
        </p:nvSpPr>
        <p:spPr>
          <a:xfrm>
            <a:off x="9262377" y="2421089"/>
            <a:ext cx="508000" cy="487313"/>
          </a:xfrm>
          <a:prstGeom prst="rect">
            <a:avLst/>
          </a:prstGeom>
        </p:spPr>
        <p:txBody>
          <a:bodyPr vert="horz" lIns="76200" tIns="38100" rIns="76200" bIns="38100" rtlCol="0" anchor="ctr">
            <a:noAutofit/>
          </a:bodyPr>
          <a:lstStyle/>
          <a:p>
            <a:pPr lvl="0"/>
            <a:r>
              <a:rPr lang="en-US" sz="6666"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7652025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157678" y="2032001"/>
            <a:ext cx="7429500" cy="2270704"/>
          </a:xfrm>
        </p:spPr>
        <p:txBody>
          <a:bodyPr anchor="b">
            <a:normAutofit/>
          </a:bodyPr>
          <a:lstStyle>
            <a:lvl1pPr algn="l">
              <a:defRPr sz="4000" b="0"/>
            </a:lvl1pPr>
          </a:lstStyle>
          <a:p>
            <a:r>
              <a:rPr lang="en-US"/>
              <a:t>Click to edit Master title style</a:t>
            </a:r>
            <a:endParaRPr lang="en-US" dirty="0"/>
          </a:p>
        </p:txBody>
      </p:sp>
      <p:sp>
        <p:nvSpPr>
          <p:cNvPr id="4" name="Text Placeholder 3"/>
          <p:cNvSpPr>
            <a:spLocks noGrp="1"/>
          </p:cNvSpPr>
          <p:nvPr>
            <p:ph type="body" sz="half" idx="2"/>
          </p:nvPr>
        </p:nvSpPr>
        <p:spPr>
          <a:xfrm>
            <a:off x="2157678" y="4318000"/>
            <a:ext cx="7429500" cy="608018"/>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IL"/>
          </a:p>
        </p:txBody>
      </p:sp>
      <p:sp>
        <p:nvSpPr>
          <p:cNvPr id="6" name="Footer Placeholder 5"/>
          <p:cNvSpPr>
            <a:spLocks noGrp="1"/>
          </p:cNvSpPr>
          <p:nvPr>
            <p:ph type="ftr" sz="quarter" idx="11"/>
          </p:nvPr>
        </p:nvSpPr>
        <p:spPr/>
        <p:txBody>
          <a:bodyPr/>
          <a:lstStyle/>
          <a:p>
            <a:endParaRPr lang="en-IL"/>
          </a:p>
        </p:txBody>
      </p:sp>
      <p:sp>
        <p:nvSpPr>
          <p:cNvPr id="9" name="Freeform 11"/>
          <p:cNvSpPr/>
          <p:nvPr/>
        </p:nvSpPr>
        <p:spPr bwMode="auto">
          <a:xfrm flipV="1">
            <a:off x="-3491" y="4093104"/>
            <a:ext cx="1323773" cy="42274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443177" y="4152573"/>
            <a:ext cx="649806" cy="304271"/>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1346625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374958" y="508000"/>
            <a:ext cx="6994938" cy="2413000"/>
          </a:xfrm>
        </p:spPr>
        <p:txBody>
          <a:bodyPr anchor="ctr">
            <a:normAutofit/>
          </a:bodyPr>
          <a:lstStyle>
            <a:lvl1pPr algn="l">
              <a:defRPr sz="40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157677" y="3619500"/>
            <a:ext cx="7429500" cy="698500"/>
          </a:xfrm>
        </p:spPr>
        <p:txBody>
          <a:bodyPr anchor="b">
            <a:noAutofit/>
          </a:bodyPr>
          <a:lstStyle>
            <a:lvl1pPr marL="0" indent="0">
              <a:buFontTx/>
              <a:buNone/>
              <a:defRPr sz="2000">
                <a:solidFill>
                  <a:schemeClr val="accent1"/>
                </a:solidFill>
              </a:defRPr>
            </a:lvl1pPr>
            <a:lvl2pPr marL="380985" indent="0">
              <a:buFontTx/>
              <a:buNone/>
              <a:defRPr/>
            </a:lvl2pPr>
            <a:lvl3pPr marL="761970" indent="0">
              <a:buFontTx/>
              <a:buNone/>
              <a:defRPr/>
            </a:lvl3pPr>
            <a:lvl4pPr marL="1142954" indent="0">
              <a:buFontTx/>
              <a:buNone/>
              <a:defRPr/>
            </a:lvl4pPr>
            <a:lvl5pPr marL="1523939"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157678" y="4318000"/>
            <a:ext cx="7429500" cy="608018"/>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IL"/>
          </a:p>
        </p:txBody>
      </p:sp>
      <p:sp>
        <p:nvSpPr>
          <p:cNvPr id="6" name="Footer Placeholder 5"/>
          <p:cNvSpPr>
            <a:spLocks noGrp="1"/>
          </p:cNvSpPr>
          <p:nvPr>
            <p:ph type="ftr" sz="quarter" idx="11"/>
          </p:nvPr>
        </p:nvSpPr>
        <p:spPr/>
        <p:txBody>
          <a:bodyPr/>
          <a:lstStyle/>
          <a:p>
            <a:endParaRPr lang="en-IL"/>
          </a:p>
        </p:txBody>
      </p:sp>
      <p:sp>
        <p:nvSpPr>
          <p:cNvPr id="11" name="Freeform 11"/>
          <p:cNvSpPr/>
          <p:nvPr/>
        </p:nvSpPr>
        <p:spPr bwMode="auto">
          <a:xfrm flipV="1">
            <a:off x="-3491" y="4093104"/>
            <a:ext cx="1323773" cy="42274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443177" y="4152573"/>
            <a:ext cx="649806" cy="304271"/>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7" name="TextBox 16"/>
          <p:cNvSpPr txBox="1"/>
          <p:nvPr/>
        </p:nvSpPr>
        <p:spPr>
          <a:xfrm>
            <a:off x="2056377" y="540004"/>
            <a:ext cx="508000" cy="487313"/>
          </a:xfrm>
          <a:prstGeom prst="rect">
            <a:avLst/>
          </a:prstGeom>
        </p:spPr>
        <p:txBody>
          <a:bodyPr vert="horz" lIns="76200" tIns="38100" rIns="76200" bIns="38100" rtlCol="0" anchor="ctr">
            <a:noAutofit/>
          </a:bodyPr>
          <a:lstStyle/>
          <a:p>
            <a:pPr lvl="0"/>
            <a:r>
              <a:rPr lang="en-US" sz="6666" baseline="0" dirty="0">
                <a:ln w="3175" cmpd="sng">
                  <a:noFill/>
                </a:ln>
                <a:solidFill>
                  <a:schemeClr val="accent1"/>
                </a:solidFill>
                <a:effectLst/>
                <a:latin typeface="Arial"/>
              </a:rPr>
              <a:t>“</a:t>
            </a:r>
          </a:p>
        </p:txBody>
      </p:sp>
      <p:sp>
        <p:nvSpPr>
          <p:cNvPr id="18" name="TextBox 17"/>
          <p:cNvSpPr txBox="1"/>
          <p:nvPr/>
        </p:nvSpPr>
        <p:spPr>
          <a:xfrm>
            <a:off x="9262377" y="2421089"/>
            <a:ext cx="508000" cy="487313"/>
          </a:xfrm>
          <a:prstGeom prst="rect">
            <a:avLst/>
          </a:prstGeom>
        </p:spPr>
        <p:txBody>
          <a:bodyPr vert="horz" lIns="76200" tIns="38100" rIns="76200" bIns="38100" rtlCol="0" anchor="ctr">
            <a:noAutofit/>
          </a:bodyPr>
          <a:lstStyle/>
          <a:p>
            <a:pPr lvl="0"/>
            <a:r>
              <a:rPr lang="en-US" sz="6666"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0081747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157677" y="522839"/>
            <a:ext cx="7429499" cy="2400017"/>
          </a:xfrm>
        </p:spPr>
        <p:txBody>
          <a:bodyPr anchor="ctr">
            <a:normAutofit/>
          </a:bodyPr>
          <a:lstStyle>
            <a:lvl1pPr algn="l">
              <a:defRPr sz="4000" b="0"/>
            </a:lvl1pPr>
          </a:lstStyle>
          <a:p>
            <a:r>
              <a:rPr lang="en-US"/>
              <a:t>Click to edit Master title style</a:t>
            </a:r>
            <a:endParaRPr lang="en-US" dirty="0"/>
          </a:p>
        </p:txBody>
      </p:sp>
      <p:sp>
        <p:nvSpPr>
          <p:cNvPr id="21" name="Text Placeholder 9"/>
          <p:cNvSpPr>
            <a:spLocks noGrp="1"/>
          </p:cNvSpPr>
          <p:nvPr>
            <p:ph type="body" sz="quarter" idx="13"/>
          </p:nvPr>
        </p:nvSpPr>
        <p:spPr>
          <a:xfrm>
            <a:off x="2157677" y="3619500"/>
            <a:ext cx="7429500" cy="698500"/>
          </a:xfrm>
        </p:spPr>
        <p:txBody>
          <a:bodyPr anchor="b">
            <a:noAutofit/>
          </a:bodyPr>
          <a:lstStyle>
            <a:lvl1pPr marL="0" indent="0">
              <a:buFontTx/>
              <a:buNone/>
              <a:defRPr sz="2000">
                <a:solidFill>
                  <a:schemeClr val="accent1"/>
                </a:solidFill>
              </a:defRPr>
            </a:lvl1pPr>
            <a:lvl2pPr marL="380985" indent="0">
              <a:buFontTx/>
              <a:buNone/>
              <a:defRPr/>
            </a:lvl2pPr>
            <a:lvl3pPr marL="761970" indent="0">
              <a:buFontTx/>
              <a:buNone/>
              <a:defRPr/>
            </a:lvl3pPr>
            <a:lvl4pPr marL="1142954" indent="0">
              <a:buFontTx/>
              <a:buNone/>
              <a:defRPr/>
            </a:lvl4pPr>
            <a:lvl5pPr marL="1523939"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157678" y="4318000"/>
            <a:ext cx="7429500" cy="608018"/>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IL"/>
          </a:p>
        </p:txBody>
      </p:sp>
      <p:sp>
        <p:nvSpPr>
          <p:cNvPr id="6" name="Footer Placeholder 5"/>
          <p:cNvSpPr>
            <a:spLocks noGrp="1"/>
          </p:cNvSpPr>
          <p:nvPr>
            <p:ph type="ftr" sz="quarter" idx="11"/>
          </p:nvPr>
        </p:nvSpPr>
        <p:spPr/>
        <p:txBody>
          <a:bodyPr/>
          <a:lstStyle/>
          <a:p>
            <a:endParaRPr lang="en-IL"/>
          </a:p>
        </p:txBody>
      </p:sp>
      <p:sp>
        <p:nvSpPr>
          <p:cNvPr id="9" name="Freeform 11"/>
          <p:cNvSpPr/>
          <p:nvPr/>
        </p:nvSpPr>
        <p:spPr bwMode="auto">
          <a:xfrm flipV="1">
            <a:off x="-3491" y="4093104"/>
            <a:ext cx="1323773" cy="42274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443177" y="4152573"/>
            <a:ext cx="649806" cy="304271"/>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2908719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IL"/>
          </a:p>
        </p:txBody>
      </p:sp>
      <p:sp>
        <p:nvSpPr>
          <p:cNvPr id="5" name="Footer Placeholder 4"/>
          <p:cNvSpPr>
            <a:spLocks noGrp="1"/>
          </p:cNvSpPr>
          <p:nvPr>
            <p:ph type="ftr" sz="quarter" idx="11"/>
          </p:nvPr>
        </p:nvSpPr>
        <p:spPr/>
        <p:txBody>
          <a:bodyPr/>
          <a:lstStyle/>
          <a:p>
            <a:endParaRPr lang="en-IL"/>
          </a:p>
        </p:txBody>
      </p:sp>
      <p:sp>
        <p:nvSpPr>
          <p:cNvPr id="8" name="Freeform 11"/>
          <p:cNvSpPr/>
          <p:nvPr/>
        </p:nvSpPr>
        <p:spPr bwMode="auto">
          <a:xfrm flipV="1">
            <a:off x="-3491" y="595313"/>
            <a:ext cx="1323773" cy="42274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4654228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5677" y="522838"/>
            <a:ext cx="1839668" cy="440318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157677" y="522838"/>
            <a:ext cx="5397500" cy="44031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IL"/>
          </a:p>
        </p:txBody>
      </p:sp>
      <p:sp>
        <p:nvSpPr>
          <p:cNvPr id="5" name="Footer Placeholder 4"/>
          <p:cNvSpPr>
            <a:spLocks noGrp="1"/>
          </p:cNvSpPr>
          <p:nvPr>
            <p:ph type="ftr" sz="quarter" idx="11"/>
          </p:nvPr>
        </p:nvSpPr>
        <p:spPr/>
        <p:txBody>
          <a:bodyPr/>
          <a:lstStyle/>
          <a:p>
            <a:endParaRPr lang="en-IL"/>
          </a:p>
        </p:txBody>
      </p:sp>
      <p:sp>
        <p:nvSpPr>
          <p:cNvPr id="8" name="Freeform 11"/>
          <p:cNvSpPr/>
          <p:nvPr/>
        </p:nvSpPr>
        <p:spPr bwMode="auto">
          <a:xfrm flipV="1">
            <a:off x="-3491" y="595313"/>
            <a:ext cx="1323773" cy="42274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9480051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60771" y="520092"/>
            <a:ext cx="7426406" cy="1067408"/>
          </a:xfrm>
        </p:spPr>
        <p:txBody>
          <a:bodyPr/>
          <a:lstStyle/>
          <a:p>
            <a:r>
              <a:rPr lang="en-US"/>
              <a:t>Click to edit Master title style</a:t>
            </a:r>
            <a:endParaRPr lang="en-US" dirty="0"/>
          </a:p>
        </p:txBody>
      </p:sp>
      <p:sp>
        <p:nvSpPr>
          <p:cNvPr id="3" name="Content Placeholder 2"/>
          <p:cNvSpPr>
            <a:spLocks noGrp="1"/>
          </p:cNvSpPr>
          <p:nvPr>
            <p:ph idx="1"/>
          </p:nvPr>
        </p:nvSpPr>
        <p:spPr>
          <a:xfrm>
            <a:off x="2157677" y="1778000"/>
            <a:ext cx="7429500" cy="31480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IL"/>
          </a:p>
        </p:txBody>
      </p:sp>
      <p:sp>
        <p:nvSpPr>
          <p:cNvPr id="5" name="Footer Placeholder 4"/>
          <p:cNvSpPr>
            <a:spLocks noGrp="1"/>
          </p:cNvSpPr>
          <p:nvPr>
            <p:ph type="ftr" sz="quarter" idx="11"/>
          </p:nvPr>
        </p:nvSpPr>
        <p:spPr/>
        <p:txBody>
          <a:bodyPr/>
          <a:lstStyle/>
          <a:p>
            <a:endParaRPr lang="en-IL"/>
          </a:p>
        </p:txBody>
      </p:sp>
      <p:sp>
        <p:nvSpPr>
          <p:cNvPr id="8" name="Freeform 11"/>
          <p:cNvSpPr/>
          <p:nvPr/>
        </p:nvSpPr>
        <p:spPr bwMode="auto">
          <a:xfrm flipV="1">
            <a:off x="-3491" y="595313"/>
            <a:ext cx="1323773" cy="42274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592169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57677" y="1715625"/>
            <a:ext cx="7429499" cy="1224000"/>
          </a:xfrm>
        </p:spPr>
        <p:txBody>
          <a:bodyPr anchor="b"/>
          <a:lstStyle>
            <a:lvl1pPr algn="l">
              <a:defRPr sz="3333" b="0" cap="none"/>
            </a:lvl1pPr>
          </a:lstStyle>
          <a:p>
            <a:r>
              <a:rPr lang="en-US"/>
              <a:t>Click to edit Master title style</a:t>
            </a:r>
            <a:endParaRPr lang="en-US" dirty="0"/>
          </a:p>
        </p:txBody>
      </p:sp>
      <p:sp>
        <p:nvSpPr>
          <p:cNvPr id="3" name="Text Placeholder 2"/>
          <p:cNvSpPr>
            <a:spLocks noGrp="1"/>
          </p:cNvSpPr>
          <p:nvPr>
            <p:ph type="body" idx="1"/>
          </p:nvPr>
        </p:nvSpPr>
        <p:spPr>
          <a:xfrm>
            <a:off x="2157677" y="2941774"/>
            <a:ext cx="7429499" cy="717000"/>
          </a:xfrm>
        </p:spPr>
        <p:txBody>
          <a:bodyPr anchor="t"/>
          <a:lstStyle>
            <a:lvl1pPr marL="0" indent="0" algn="l">
              <a:buNone/>
              <a:defRPr sz="1667">
                <a:solidFill>
                  <a:schemeClr val="tx1">
                    <a:lumMod val="65000"/>
                    <a:lumOff val="3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IL"/>
          </a:p>
        </p:txBody>
      </p:sp>
      <p:sp>
        <p:nvSpPr>
          <p:cNvPr id="5" name="Footer Placeholder 4"/>
          <p:cNvSpPr>
            <a:spLocks noGrp="1"/>
          </p:cNvSpPr>
          <p:nvPr>
            <p:ph type="ftr" sz="quarter" idx="11"/>
          </p:nvPr>
        </p:nvSpPr>
        <p:spPr/>
        <p:txBody>
          <a:bodyPr/>
          <a:lstStyle/>
          <a:p>
            <a:endParaRPr lang="en-IL"/>
          </a:p>
        </p:txBody>
      </p:sp>
      <p:sp>
        <p:nvSpPr>
          <p:cNvPr id="9" name="Freeform 11"/>
          <p:cNvSpPr/>
          <p:nvPr/>
        </p:nvSpPr>
        <p:spPr bwMode="auto">
          <a:xfrm flipV="1">
            <a:off x="-3491" y="2648479"/>
            <a:ext cx="1323773" cy="42274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443177" y="2703450"/>
            <a:ext cx="649806" cy="304271"/>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517347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157677" y="1778000"/>
            <a:ext cx="3594887" cy="314801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92289" y="1771852"/>
            <a:ext cx="3594887" cy="314801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IL"/>
          </a:p>
        </p:txBody>
      </p:sp>
      <p:sp>
        <p:nvSpPr>
          <p:cNvPr id="6" name="Footer Placeholder 5"/>
          <p:cNvSpPr>
            <a:spLocks noGrp="1"/>
          </p:cNvSpPr>
          <p:nvPr>
            <p:ph type="ftr" sz="quarter" idx="11"/>
          </p:nvPr>
        </p:nvSpPr>
        <p:spPr/>
        <p:txBody>
          <a:bodyPr/>
          <a:lstStyle/>
          <a:p>
            <a:endParaRPr lang="en-IL"/>
          </a:p>
        </p:txBody>
      </p:sp>
      <p:sp>
        <p:nvSpPr>
          <p:cNvPr id="10" name="Freeform 11"/>
          <p:cNvSpPr/>
          <p:nvPr/>
        </p:nvSpPr>
        <p:spPr bwMode="auto">
          <a:xfrm flipV="1">
            <a:off x="-3491" y="595313"/>
            <a:ext cx="1323773" cy="42274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443177" y="656485"/>
            <a:ext cx="649806" cy="304271"/>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6642620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449477" y="1643919"/>
            <a:ext cx="3327277" cy="480218"/>
          </a:xfrm>
        </p:spPr>
        <p:txBody>
          <a:bodyPr anchor="b">
            <a:noAutofit/>
          </a:bodyPr>
          <a:lstStyle>
            <a:lvl1pPr marL="0" indent="0">
              <a:buNone/>
              <a:defRPr sz="2000" b="0"/>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2157677" y="2124138"/>
            <a:ext cx="3619078" cy="279505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5525" y="1641229"/>
            <a:ext cx="3332501" cy="480218"/>
          </a:xfrm>
        </p:spPr>
        <p:txBody>
          <a:bodyPr anchor="b">
            <a:noAutofit/>
          </a:bodyPr>
          <a:lstStyle>
            <a:lvl1pPr marL="0" indent="0">
              <a:buNone/>
              <a:defRPr sz="2000" b="0"/>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972464" y="2121448"/>
            <a:ext cx="3615562" cy="279505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IL"/>
          </a:p>
        </p:txBody>
      </p:sp>
      <p:sp>
        <p:nvSpPr>
          <p:cNvPr id="8" name="Footer Placeholder 7"/>
          <p:cNvSpPr>
            <a:spLocks noGrp="1"/>
          </p:cNvSpPr>
          <p:nvPr>
            <p:ph type="ftr" sz="quarter" idx="11"/>
          </p:nvPr>
        </p:nvSpPr>
        <p:spPr/>
        <p:txBody>
          <a:bodyPr/>
          <a:lstStyle/>
          <a:p>
            <a:endParaRPr lang="en-IL"/>
          </a:p>
        </p:txBody>
      </p:sp>
      <p:sp>
        <p:nvSpPr>
          <p:cNvPr id="12" name="Freeform 11"/>
          <p:cNvSpPr/>
          <p:nvPr/>
        </p:nvSpPr>
        <p:spPr bwMode="auto">
          <a:xfrm flipV="1">
            <a:off x="-3491" y="595313"/>
            <a:ext cx="1323773" cy="42274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443177" y="656485"/>
            <a:ext cx="649806" cy="304271"/>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801723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IL"/>
          </a:p>
        </p:txBody>
      </p:sp>
      <p:sp>
        <p:nvSpPr>
          <p:cNvPr id="4" name="Footer Placeholder 3"/>
          <p:cNvSpPr>
            <a:spLocks noGrp="1"/>
          </p:cNvSpPr>
          <p:nvPr>
            <p:ph type="ftr" sz="quarter" idx="11"/>
          </p:nvPr>
        </p:nvSpPr>
        <p:spPr/>
        <p:txBody>
          <a:bodyPr/>
          <a:lstStyle/>
          <a:p>
            <a:endParaRPr lang="en-IL"/>
          </a:p>
        </p:txBody>
      </p:sp>
      <p:sp>
        <p:nvSpPr>
          <p:cNvPr id="7" name="Freeform 11"/>
          <p:cNvSpPr/>
          <p:nvPr/>
        </p:nvSpPr>
        <p:spPr bwMode="auto">
          <a:xfrm flipV="1">
            <a:off x="-3491" y="595313"/>
            <a:ext cx="1323773" cy="42274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2184648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IL"/>
          </a:p>
        </p:txBody>
      </p:sp>
      <p:sp>
        <p:nvSpPr>
          <p:cNvPr id="3" name="Footer Placeholder 2"/>
          <p:cNvSpPr>
            <a:spLocks noGrp="1"/>
          </p:cNvSpPr>
          <p:nvPr>
            <p:ph type="ftr" sz="quarter" idx="11"/>
          </p:nvPr>
        </p:nvSpPr>
        <p:spPr/>
        <p:txBody>
          <a:bodyPr/>
          <a:lstStyle/>
          <a:p>
            <a:endParaRPr lang="en-IL"/>
          </a:p>
        </p:txBody>
      </p:sp>
      <p:sp>
        <p:nvSpPr>
          <p:cNvPr id="6" name="Freeform 11"/>
          <p:cNvSpPr/>
          <p:nvPr/>
        </p:nvSpPr>
        <p:spPr bwMode="auto">
          <a:xfrm flipV="1">
            <a:off x="-3491" y="595313"/>
            <a:ext cx="1323773" cy="42274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8861623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57677" y="371740"/>
            <a:ext cx="2920999" cy="813593"/>
          </a:xfrm>
        </p:spPr>
        <p:txBody>
          <a:bodyPr anchor="b"/>
          <a:lstStyle>
            <a:lvl1pPr algn="l">
              <a:defRPr sz="1667" b="0"/>
            </a:lvl1pPr>
          </a:lstStyle>
          <a:p>
            <a:r>
              <a:rPr lang="en-US"/>
              <a:t>Click to edit Master title style</a:t>
            </a:r>
            <a:endParaRPr lang="en-US" dirty="0"/>
          </a:p>
        </p:txBody>
      </p:sp>
      <p:sp>
        <p:nvSpPr>
          <p:cNvPr id="3" name="Content Placeholder 2"/>
          <p:cNvSpPr>
            <a:spLocks noGrp="1"/>
          </p:cNvSpPr>
          <p:nvPr>
            <p:ph idx="1"/>
          </p:nvPr>
        </p:nvSpPr>
        <p:spPr>
          <a:xfrm>
            <a:off x="5269177" y="371741"/>
            <a:ext cx="4318000" cy="4512469"/>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157677" y="1332178"/>
            <a:ext cx="2920999" cy="3552030"/>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IL"/>
          </a:p>
        </p:txBody>
      </p:sp>
      <p:sp>
        <p:nvSpPr>
          <p:cNvPr id="6" name="Footer Placeholder 5"/>
          <p:cNvSpPr>
            <a:spLocks noGrp="1"/>
          </p:cNvSpPr>
          <p:nvPr>
            <p:ph type="ftr" sz="quarter" idx="11"/>
          </p:nvPr>
        </p:nvSpPr>
        <p:spPr/>
        <p:txBody>
          <a:bodyPr/>
          <a:lstStyle/>
          <a:p>
            <a:endParaRPr lang="en-IL"/>
          </a:p>
        </p:txBody>
      </p:sp>
      <p:sp>
        <p:nvSpPr>
          <p:cNvPr id="9" name="Freeform 11"/>
          <p:cNvSpPr/>
          <p:nvPr/>
        </p:nvSpPr>
        <p:spPr bwMode="auto">
          <a:xfrm flipV="1">
            <a:off x="-3491" y="595313"/>
            <a:ext cx="1323773" cy="42274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9773780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57678" y="4000500"/>
            <a:ext cx="7429500" cy="472282"/>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57677" y="529138"/>
            <a:ext cx="7429500" cy="3212475"/>
          </a:xfrm>
        </p:spPr>
        <p:txBody>
          <a:bodyPr anchor="t">
            <a:normAutofit/>
          </a:bodyPr>
          <a:lstStyle>
            <a:lvl1pPr marL="0" indent="0" algn="ctr">
              <a:buNone/>
              <a:defRPr sz="1333"/>
            </a:lvl1pPr>
            <a:lvl2pPr marL="380985" indent="0">
              <a:buNone/>
              <a:defRPr sz="1333"/>
            </a:lvl2pPr>
            <a:lvl3pPr marL="761970" indent="0">
              <a:buNone/>
              <a:defRPr sz="1333"/>
            </a:lvl3pPr>
            <a:lvl4pPr marL="1142954" indent="0">
              <a:buNone/>
              <a:defRPr sz="1333"/>
            </a:lvl4pPr>
            <a:lvl5pPr marL="1523939" indent="0">
              <a:buNone/>
              <a:defRPr sz="1333"/>
            </a:lvl5pPr>
            <a:lvl6pPr marL="1904924" indent="0">
              <a:buNone/>
              <a:defRPr sz="1333"/>
            </a:lvl6pPr>
            <a:lvl7pPr marL="2285909" indent="0">
              <a:buNone/>
              <a:defRPr sz="1333"/>
            </a:lvl7pPr>
            <a:lvl8pPr marL="2666893" indent="0">
              <a:buNone/>
              <a:defRPr sz="1333"/>
            </a:lvl8pPr>
            <a:lvl9pPr marL="3047878" indent="0">
              <a:buNone/>
              <a:defRPr sz="1333"/>
            </a:lvl9pPr>
          </a:lstStyle>
          <a:p>
            <a:r>
              <a:rPr lang="en-US"/>
              <a:t>Click icon to add picture</a:t>
            </a:r>
            <a:endParaRPr lang="en-US" dirty="0"/>
          </a:p>
        </p:txBody>
      </p:sp>
      <p:sp>
        <p:nvSpPr>
          <p:cNvPr id="4" name="Text Placeholder 3"/>
          <p:cNvSpPr>
            <a:spLocks noGrp="1"/>
          </p:cNvSpPr>
          <p:nvPr>
            <p:ph type="body" sz="half" idx="2"/>
          </p:nvPr>
        </p:nvSpPr>
        <p:spPr>
          <a:xfrm>
            <a:off x="2157678" y="4472782"/>
            <a:ext cx="7429500" cy="411427"/>
          </a:xfrm>
        </p:spPr>
        <p:txBody>
          <a:bodyPr>
            <a:normAutofit/>
          </a:bodyPr>
          <a:lstStyle>
            <a:lvl1pPr marL="0" indent="0">
              <a:buNone/>
              <a:defRPr sz="1000"/>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IL"/>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491" y="4093104"/>
            <a:ext cx="1323773" cy="42274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443177" y="4152573"/>
            <a:ext cx="649806" cy="304271"/>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5823178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190500"/>
            <a:ext cx="2376263" cy="5532190"/>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2684" y="-655"/>
            <a:ext cx="1963895" cy="571169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52400"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160770" y="520092"/>
            <a:ext cx="7426406" cy="106740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157677" y="1778000"/>
            <a:ext cx="7429500" cy="3238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34677" y="5108698"/>
            <a:ext cx="955236" cy="308663"/>
          </a:xfrm>
          <a:prstGeom prst="rect">
            <a:avLst/>
          </a:prstGeom>
        </p:spPr>
        <p:txBody>
          <a:bodyPr vert="horz" lIns="91440" tIns="45720" rIns="91440" bIns="45720" rtlCol="0" anchor="ctr"/>
          <a:lstStyle>
            <a:lvl1pPr algn="r">
              <a:defRPr sz="750">
                <a:solidFill>
                  <a:schemeClr val="tx1">
                    <a:tint val="75000"/>
                  </a:schemeClr>
                </a:solidFill>
              </a:defRPr>
            </a:lvl1pPr>
          </a:lstStyle>
          <a:p>
            <a:endParaRPr lang="en-IL"/>
          </a:p>
        </p:txBody>
      </p:sp>
      <p:sp>
        <p:nvSpPr>
          <p:cNvPr id="5" name="Footer Placeholder 4"/>
          <p:cNvSpPr>
            <a:spLocks noGrp="1"/>
          </p:cNvSpPr>
          <p:nvPr>
            <p:ph type="ftr" sz="quarter" idx="3"/>
          </p:nvPr>
        </p:nvSpPr>
        <p:spPr>
          <a:xfrm>
            <a:off x="2157677" y="5113174"/>
            <a:ext cx="6349999" cy="30427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IL"/>
          </a:p>
        </p:txBody>
      </p:sp>
      <p:sp>
        <p:nvSpPr>
          <p:cNvPr id="6" name="Slide Number Placeholder 5"/>
          <p:cNvSpPr>
            <a:spLocks noGrp="1"/>
          </p:cNvSpPr>
          <p:nvPr>
            <p:ph type="sldNum" sz="quarter" idx="4"/>
          </p:nvPr>
        </p:nvSpPr>
        <p:spPr bwMode="gray">
          <a:xfrm>
            <a:off x="443177" y="656485"/>
            <a:ext cx="649806" cy="304271"/>
          </a:xfrm>
          <a:prstGeom prst="rect">
            <a:avLst/>
          </a:prstGeom>
        </p:spPr>
        <p:txBody>
          <a:bodyPr vert="horz" lIns="91440" tIns="45720" rIns="91440" bIns="45720" rtlCol="0" anchor="ctr"/>
          <a:lstStyle>
            <a:lvl1pPr algn="r">
              <a:defRPr sz="1667">
                <a:solidFill>
                  <a:srgbClr val="FEFFFF"/>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2999222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Lst>
  <p:hf sldNum="0" hdr="0" ftr="0" dt="0"/>
  <p:txStyles>
    <p:titleStyle>
      <a:lvl1pPr algn="l" defTabSz="380985" rtl="0" eaLnBrk="1" latinLnBrk="0" hangingPunct="1">
        <a:spcBef>
          <a:spcPct val="0"/>
        </a:spcBef>
        <a:buNone/>
        <a:defRPr sz="30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39" indent="-285739" algn="l" defTabSz="380985" rtl="0" eaLnBrk="1" latinLnBrk="0" hangingPunct="1">
        <a:spcBef>
          <a:spcPts val="833"/>
        </a:spcBef>
        <a:spcAft>
          <a:spcPts val="0"/>
        </a:spcAft>
        <a:buClr>
          <a:schemeClr val="accent1"/>
        </a:buClr>
        <a:buFont typeface="Wingdings 3" charset="2"/>
        <a:buChar char=""/>
        <a:defRPr sz="1500" kern="1200">
          <a:solidFill>
            <a:schemeClr val="tx1">
              <a:lumMod val="75000"/>
              <a:lumOff val="25000"/>
            </a:schemeClr>
          </a:solidFill>
          <a:latin typeface="+mn-lt"/>
          <a:ea typeface="+mn-ea"/>
          <a:cs typeface="+mn-cs"/>
        </a:defRPr>
      </a:lvl1pPr>
      <a:lvl2pPr marL="619100" indent="-238115" algn="l" defTabSz="380985" rtl="0" eaLnBrk="1" latinLnBrk="0" hangingPunct="1">
        <a:spcBef>
          <a:spcPts val="833"/>
        </a:spcBef>
        <a:spcAft>
          <a:spcPts val="0"/>
        </a:spcAft>
        <a:buClr>
          <a:schemeClr val="accent1"/>
        </a:buClr>
        <a:buFont typeface="Wingdings 3" charset="2"/>
        <a:buChar char=""/>
        <a:defRPr sz="1333" kern="1200">
          <a:solidFill>
            <a:schemeClr val="tx1">
              <a:lumMod val="75000"/>
              <a:lumOff val="25000"/>
            </a:schemeClr>
          </a:solidFill>
          <a:latin typeface="+mn-lt"/>
          <a:ea typeface="+mn-ea"/>
          <a:cs typeface="+mn-cs"/>
        </a:defRPr>
      </a:lvl2pPr>
      <a:lvl3pPr marL="952462" indent="-190492" algn="l" defTabSz="380985" rtl="0" eaLnBrk="1" latinLnBrk="0" hangingPunct="1">
        <a:spcBef>
          <a:spcPts val="833"/>
        </a:spcBef>
        <a:spcAft>
          <a:spcPts val="0"/>
        </a:spcAft>
        <a:buClr>
          <a:schemeClr val="accent1"/>
        </a:buClr>
        <a:buFont typeface="Wingdings 3" charset="2"/>
        <a:buChar char=""/>
        <a:defRPr sz="1167" kern="1200">
          <a:solidFill>
            <a:schemeClr val="tx1">
              <a:lumMod val="75000"/>
              <a:lumOff val="25000"/>
            </a:schemeClr>
          </a:solidFill>
          <a:latin typeface="+mn-lt"/>
          <a:ea typeface="+mn-ea"/>
          <a:cs typeface="+mn-cs"/>
        </a:defRPr>
      </a:lvl3pPr>
      <a:lvl4pPr marL="1333447" indent="-190492" algn="l" defTabSz="380985" rtl="0" eaLnBrk="1" latinLnBrk="0" hangingPunct="1">
        <a:spcBef>
          <a:spcPts val="833"/>
        </a:spcBef>
        <a:spcAft>
          <a:spcPts val="0"/>
        </a:spcAft>
        <a:buClr>
          <a:schemeClr val="accent1"/>
        </a:buClr>
        <a:buFont typeface="Wingdings 3" charset="2"/>
        <a:buChar char=""/>
        <a:defRPr sz="1000" kern="1200">
          <a:solidFill>
            <a:schemeClr val="tx1">
              <a:lumMod val="75000"/>
              <a:lumOff val="25000"/>
            </a:schemeClr>
          </a:solidFill>
          <a:latin typeface="+mn-lt"/>
          <a:ea typeface="+mn-ea"/>
          <a:cs typeface="+mn-cs"/>
        </a:defRPr>
      </a:lvl4pPr>
      <a:lvl5pPr marL="1714431" indent="-190492" algn="l" defTabSz="380985" rtl="0" eaLnBrk="1" latinLnBrk="0" hangingPunct="1">
        <a:spcBef>
          <a:spcPts val="833"/>
        </a:spcBef>
        <a:spcAft>
          <a:spcPts val="0"/>
        </a:spcAft>
        <a:buClr>
          <a:schemeClr val="accent1"/>
        </a:buClr>
        <a:buFont typeface="Wingdings 3" charset="2"/>
        <a:buChar char=""/>
        <a:defRPr sz="1000" kern="1200">
          <a:solidFill>
            <a:schemeClr val="tx1">
              <a:lumMod val="75000"/>
              <a:lumOff val="25000"/>
            </a:schemeClr>
          </a:solidFill>
          <a:latin typeface="+mn-lt"/>
          <a:ea typeface="+mn-ea"/>
          <a:cs typeface="+mn-cs"/>
        </a:defRPr>
      </a:lvl5pPr>
      <a:lvl6pPr marL="2095416" indent="-190492" algn="l" defTabSz="380985" rtl="0" eaLnBrk="1" latinLnBrk="0" hangingPunct="1">
        <a:spcBef>
          <a:spcPts val="833"/>
        </a:spcBef>
        <a:spcAft>
          <a:spcPts val="0"/>
        </a:spcAft>
        <a:buClr>
          <a:schemeClr val="accent1"/>
        </a:buClr>
        <a:buFont typeface="Wingdings 3" charset="2"/>
        <a:buChar char=""/>
        <a:defRPr sz="1000" kern="1200">
          <a:solidFill>
            <a:schemeClr val="tx1">
              <a:lumMod val="75000"/>
              <a:lumOff val="25000"/>
            </a:schemeClr>
          </a:solidFill>
          <a:latin typeface="+mn-lt"/>
          <a:ea typeface="+mn-ea"/>
          <a:cs typeface="+mn-cs"/>
        </a:defRPr>
      </a:lvl6pPr>
      <a:lvl7pPr marL="2476401" indent="-190492" algn="l" defTabSz="380985" rtl="0" eaLnBrk="1" latinLnBrk="0" hangingPunct="1">
        <a:spcBef>
          <a:spcPts val="833"/>
        </a:spcBef>
        <a:spcAft>
          <a:spcPts val="0"/>
        </a:spcAft>
        <a:buClr>
          <a:schemeClr val="accent1"/>
        </a:buClr>
        <a:buFont typeface="Wingdings 3" charset="2"/>
        <a:buChar char=""/>
        <a:defRPr sz="1000" kern="1200">
          <a:solidFill>
            <a:schemeClr val="tx1">
              <a:lumMod val="75000"/>
              <a:lumOff val="25000"/>
            </a:schemeClr>
          </a:solidFill>
          <a:latin typeface="+mn-lt"/>
          <a:ea typeface="+mn-ea"/>
          <a:cs typeface="+mn-cs"/>
        </a:defRPr>
      </a:lvl7pPr>
      <a:lvl8pPr marL="2857386" indent="-190492" algn="l" defTabSz="380985" rtl="0" eaLnBrk="1" latinLnBrk="0" hangingPunct="1">
        <a:spcBef>
          <a:spcPts val="833"/>
        </a:spcBef>
        <a:spcAft>
          <a:spcPts val="0"/>
        </a:spcAft>
        <a:buClr>
          <a:schemeClr val="accent1"/>
        </a:buClr>
        <a:buFont typeface="Wingdings 3" charset="2"/>
        <a:buChar char=""/>
        <a:defRPr sz="1000" kern="1200">
          <a:solidFill>
            <a:schemeClr val="tx1">
              <a:lumMod val="75000"/>
              <a:lumOff val="25000"/>
            </a:schemeClr>
          </a:solidFill>
          <a:latin typeface="+mn-lt"/>
          <a:ea typeface="+mn-ea"/>
          <a:cs typeface="+mn-cs"/>
        </a:defRPr>
      </a:lvl8pPr>
      <a:lvl9pPr marL="3238370" indent="-190492" algn="l" defTabSz="380985" rtl="0" eaLnBrk="1" latinLnBrk="0" hangingPunct="1">
        <a:spcBef>
          <a:spcPts val="833"/>
        </a:spcBef>
        <a:spcAft>
          <a:spcPts val="0"/>
        </a:spcAft>
        <a:buClr>
          <a:schemeClr val="accent1"/>
        </a:buClr>
        <a:buFont typeface="Wingdings 3" charset="2"/>
        <a:buChar char=""/>
        <a:defRPr sz="1000" kern="1200">
          <a:solidFill>
            <a:schemeClr val="tx1">
              <a:lumMod val="75000"/>
              <a:lumOff val="25000"/>
            </a:schemeClr>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355122" y="1426693"/>
            <a:ext cx="7620000" cy="1914065"/>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5000"/>
              <a:buFont typeface="Calibri"/>
              <a:buNone/>
            </a:pPr>
            <a:r>
              <a:rPr lang="en-US" sz="3600" b="1" dirty="0"/>
              <a:t>Food tech innovation</a:t>
            </a:r>
            <a:br>
              <a:rPr lang="he-IL" sz="3200" dirty="0"/>
            </a:br>
            <a:r>
              <a:rPr lang="en-US" sz="2400" dirty="0"/>
              <a:t>Cashew juice combined with various squeezed fruit juices</a:t>
            </a:r>
            <a:r>
              <a:rPr lang="he-IL" sz="2400" dirty="0"/>
              <a:t> </a:t>
            </a:r>
            <a:r>
              <a:rPr lang="en-US" sz="2400" dirty="0"/>
              <a:t>naturally reduced sugar</a:t>
            </a:r>
            <a:endParaRPr sz="2400" dirty="0"/>
          </a:p>
        </p:txBody>
      </p:sp>
      <p:sp>
        <p:nvSpPr>
          <p:cNvPr id="85" name="Google Shape;85;p1"/>
          <p:cNvSpPr txBox="1">
            <a:spLocks noGrp="1"/>
          </p:cNvSpPr>
          <p:nvPr>
            <p:ph type="subTitle" idx="1"/>
          </p:nvPr>
        </p:nvSpPr>
        <p:spPr>
          <a:xfrm>
            <a:off x="1270000" y="5151793"/>
            <a:ext cx="7620000" cy="33804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ct val="100000"/>
              <a:buNone/>
            </a:pPr>
            <a:r>
              <a:rPr lang="en-US"/>
              <a:t>June 2023</a:t>
            </a:r>
            <a:endParaRPr/>
          </a:p>
        </p:txBody>
      </p:sp>
      <p:grpSp>
        <p:nvGrpSpPr>
          <p:cNvPr id="86" name="Google Shape;86;p1"/>
          <p:cNvGrpSpPr/>
          <p:nvPr/>
        </p:nvGrpSpPr>
        <p:grpSpPr>
          <a:xfrm>
            <a:off x="5880683" y="0"/>
            <a:ext cx="4279317" cy="749040"/>
            <a:chOff x="5857103" y="98854"/>
            <a:chExt cx="6334897" cy="1091932"/>
          </a:xfrm>
        </p:grpSpPr>
        <p:sp>
          <p:nvSpPr>
            <p:cNvPr id="87" name="Google Shape;87;p1"/>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88" name="Google Shape;88;p1" descr="Faculty of Engineering Sciences — Ben-Gurion University Research Portal"/>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89" name="Google Shape;89;p1"/>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
        <p:nvSpPr>
          <p:cNvPr id="90" name="Google Shape;90;p1"/>
          <p:cNvSpPr txBox="1"/>
          <p:nvPr/>
        </p:nvSpPr>
        <p:spPr>
          <a:xfrm>
            <a:off x="-117535" y="49315"/>
            <a:ext cx="5674896" cy="600229"/>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3666"/>
              <a:buFont typeface="Arial"/>
              <a:buNone/>
            </a:pPr>
            <a:r>
              <a:rPr lang="en-US" sz="3666" b="1" i="0" u="sng" strike="noStrike" cap="none" dirty="0">
                <a:solidFill>
                  <a:schemeClr val="accent2"/>
                </a:solidFill>
                <a:latin typeface="Calibri"/>
                <a:ea typeface="Calibri"/>
                <a:cs typeface="Calibri"/>
                <a:sym typeface="Calibri"/>
              </a:rPr>
              <a:t>Innovation Challenge</a:t>
            </a:r>
            <a:endParaRPr sz="3666" b="1" i="0" u="sng" strike="noStrike" cap="none" dirty="0">
              <a:solidFill>
                <a:schemeClr val="accent2"/>
              </a:solidFill>
              <a:latin typeface="Calibri"/>
              <a:ea typeface="Calibri"/>
              <a:cs typeface="Calibri"/>
              <a:sym typeface="Calibri"/>
            </a:endParaRPr>
          </a:p>
        </p:txBody>
      </p:sp>
      <p:sp>
        <p:nvSpPr>
          <p:cNvPr id="91" name="Google Shape;91;p1"/>
          <p:cNvSpPr txBox="1"/>
          <p:nvPr/>
        </p:nvSpPr>
        <p:spPr>
          <a:xfrm>
            <a:off x="2538400" y="3466848"/>
            <a:ext cx="50832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333"/>
              <a:buFont typeface="Arial"/>
              <a:buNone/>
            </a:pPr>
            <a:r>
              <a:rPr lang="en-US" b="0" i="0" u="none" strike="noStrike" cap="none" dirty="0">
                <a:solidFill>
                  <a:schemeClr val="dk1"/>
                </a:solidFill>
                <a:ea typeface="Calibri"/>
                <a:cs typeface="Calibri"/>
                <a:sym typeface="Calibri"/>
              </a:rPr>
              <a:t>Tom Bouskila – BGU</a:t>
            </a:r>
            <a:br>
              <a:rPr lang="en-US" b="0" i="0" u="none" strike="noStrike" cap="none" dirty="0">
                <a:solidFill>
                  <a:schemeClr val="dk1"/>
                </a:solidFill>
                <a:ea typeface="Calibri"/>
                <a:cs typeface="Calibri"/>
                <a:sym typeface="Calibri"/>
              </a:rPr>
            </a:br>
            <a:r>
              <a:rPr lang="en-US" b="0" i="0" u="none" strike="noStrike" cap="none" dirty="0">
                <a:solidFill>
                  <a:schemeClr val="dk1"/>
                </a:solidFill>
                <a:ea typeface="Calibri"/>
                <a:cs typeface="Calibri"/>
                <a:sym typeface="Calibri"/>
              </a:rPr>
              <a:t>Shaked Hillel – BGU</a:t>
            </a:r>
            <a:br>
              <a:rPr lang="en-US" b="0" i="0" u="none" strike="noStrike" cap="none" dirty="0">
                <a:solidFill>
                  <a:schemeClr val="dk1"/>
                </a:solidFill>
                <a:ea typeface="Calibri"/>
                <a:cs typeface="Calibri"/>
                <a:sym typeface="Calibri"/>
              </a:rPr>
            </a:br>
            <a:r>
              <a:rPr lang="en-US" dirty="0">
                <a:solidFill>
                  <a:schemeClr val="dk1"/>
                </a:solidFill>
                <a:ea typeface="Calibri"/>
                <a:cs typeface="Calibri"/>
                <a:sym typeface="Calibri"/>
              </a:rPr>
              <a:t>Henrique da Costa</a:t>
            </a:r>
            <a:r>
              <a:rPr lang="en-US" b="0" i="0" u="none" strike="noStrike" cap="none" dirty="0">
                <a:solidFill>
                  <a:schemeClr val="dk1"/>
                </a:solidFill>
                <a:ea typeface="Calibri"/>
                <a:cs typeface="Calibri"/>
                <a:sym typeface="Calibri"/>
              </a:rPr>
              <a:t> – UFC</a:t>
            </a:r>
            <a:br>
              <a:rPr lang="en-US" b="0" i="0" u="none" strike="noStrike" cap="none" dirty="0">
                <a:solidFill>
                  <a:schemeClr val="dk1"/>
                </a:solidFill>
                <a:ea typeface="Calibri"/>
                <a:cs typeface="Calibri"/>
                <a:sym typeface="Calibri"/>
              </a:rPr>
            </a:br>
            <a:r>
              <a:rPr lang="en-US" dirty="0">
                <a:solidFill>
                  <a:schemeClr val="dk1"/>
                </a:solidFill>
                <a:ea typeface="Calibri"/>
                <a:cs typeface="Calibri"/>
                <a:sym typeface="Calibri"/>
              </a:rPr>
              <a:t>Eduardo Nunes</a:t>
            </a:r>
            <a:r>
              <a:rPr lang="en-US" b="0" i="0" u="none" strike="noStrike" cap="none" dirty="0">
                <a:solidFill>
                  <a:schemeClr val="dk1"/>
                </a:solidFill>
                <a:ea typeface="Calibri"/>
                <a:cs typeface="Calibri"/>
                <a:sym typeface="Calibri"/>
              </a:rPr>
              <a:t> – UFC</a:t>
            </a:r>
            <a:endParaRPr b="0" i="0" u="none" strike="noStrike" cap="none" dirty="0">
              <a:solidFill>
                <a:schemeClr val="dk1"/>
              </a:solidFill>
              <a:ea typeface="Calibri"/>
              <a:cs typeface="Calibri"/>
              <a:sym typeface="Calibri"/>
            </a:endParaRPr>
          </a:p>
        </p:txBody>
      </p:sp>
      <p:pic>
        <p:nvPicPr>
          <p:cNvPr id="2050" name="Picture 2" descr="What Is A Cashew Apple? Nutrition, Health Benefits &amp; Uses | mindbodygreen">
            <a:extLst>
              <a:ext uri="{FF2B5EF4-FFF2-40B4-BE49-F238E27FC236}">
                <a16:creationId xmlns:a16="http://schemas.microsoft.com/office/drawing/2014/main" id="{2A09633D-14A2-2E8A-F28B-BDE560CE09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7984" y="3825415"/>
            <a:ext cx="2313179" cy="13879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6"/>
          <p:cNvSpPr txBox="1">
            <a:spLocks noGrp="1"/>
          </p:cNvSpPr>
          <p:nvPr>
            <p:ph type="title"/>
          </p:nvPr>
        </p:nvSpPr>
        <p:spPr>
          <a:xfrm>
            <a:off x="1341630" y="322977"/>
            <a:ext cx="7986928" cy="1067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dirty="0"/>
              <a:t>Proposed Innovation Collaborative Idea</a:t>
            </a:r>
            <a:endParaRPr dirty="0"/>
          </a:p>
        </p:txBody>
      </p:sp>
      <p:sp>
        <p:nvSpPr>
          <p:cNvPr id="185" name="Google Shape;185;p6"/>
          <p:cNvSpPr txBox="1">
            <a:spLocks noGrp="1"/>
          </p:cNvSpPr>
          <p:nvPr>
            <p:ph idx="1"/>
          </p:nvPr>
        </p:nvSpPr>
        <p:spPr>
          <a:xfrm>
            <a:off x="1715610" y="1450514"/>
            <a:ext cx="7238968" cy="2185942"/>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50000"/>
              </a:lnSpc>
              <a:spcBef>
                <a:spcPts val="0"/>
              </a:spcBef>
              <a:spcAft>
                <a:spcPts val="0"/>
              </a:spcAft>
              <a:buSzPts val="1800"/>
              <a:buNone/>
            </a:pPr>
            <a:r>
              <a:rPr lang="en-US" sz="2000" dirty="0"/>
              <a:t>Cashew juice combined with various squeezed fruit juices from fruits grown in Brazil combined with the Israeli technology of naturally reducing sugar from the fruit, which makes the juice healthier without changing the taste.</a:t>
            </a:r>
            <a:endParaRPr sz="2000" dirty="0"/>
          </a:p>
        </p:txBody>
      </p:sp>
      <p:grpSp>
        <p:nvGrpSpPr>
          <p:cNvPr id="2" name="Google Shape;86;p1">
            <a:extLst>
              <a:ext uri="{FF2B5EF4-FFF2-40B4-BE49-F238E27FC236}">
                <a16:creationId xmlns:a16="http://schemas.microsoft.com/office/drawing/2014/main" id="{3E08EE45-67BB-CE5A-4BA1-1F415E7A2376}"/>
              </a:ext>
            </a:extLst>
          </p:cNvPr>
          <p:cNvGrpSpPr/>
          <p:nvPr/>
        </p:nvGrpSpPr>
        <p:grpSpPr>
          <a:xfrm>
            <a:off x="6535024" y="1"/>
            <a:ext cx="3624976" cy="645952"/>
            <a:chOff x="5857103" y="98854"/>
            <a:chExt cx="6334897" cy="1091932"/>
          </a:xfrm>
        </p:grpSpPr>
        <p:sp>
          <p:nvSpPr>
            <p:cNvPr id="3" name="Google Shape;87;p1">
              <a:extLst>
                <a:ext uri="{FF2B5EF4-FFF2-40B4-BE49-F238E27FC236}">
                  <a16:creationId xmlns:a16="http://schemas.microsoft.com/office/drawing/2014/main" id="{9C0BF731-CDE4-1905-C90F-AE24A802A52D}"/>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4" name="Google Shape;88;p1" descr="Faculty of Engineering Sciences — Ben-Gurion University Research Portal">
              <a:extLst>
                <a:ext uri="{FF2B5EF4-FFF2-40B4-BE49-F238E27FC236}">
                  <a16:creationId xmlns:a16="http://schemas.microsoft.com/office/drawing/2014/main" id="{8FF3F991-4DDD-7129-893A-4E44D63381F7}"/>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5" name="Google Shape;89;p1">
              <a:extLst>
                <a:ext uri="{FF2B5EF4-FFF2-40B4-BE49-F238E27FC236}">
                  <a16:creationId xmlns:a16="http://schemas.microsoft.com/office/drawing/2014/main" id="{FA3B871E-9A8A-175B-78BE-D5906C60E87D}"/>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pic>
        <p:nvPicPr>
          <p:cNvPr id="1026" name="Picture 2" descr="Cashew - Wikipedia">
            <a:extLst>
              <a:ext uri="{FF2B5EF4-FFF2-40B4-BE49-F238E27FC236}">
                <a16:creationId xmlns:a16="http://schemas.microsoft.com/office/drawing/2014/main" id="{387A1B02-A0DF-DF48-A780-3C4FCD3A9B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8815"/>
          <a:stretch/>
        </p:blipFill>
        <p:spPr bwMode="auto">
          <a:xfrm>
            <a:off x="4226239" y="3696586"/>
            <a:ext cx="1524830" cy="16753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s Drinking Juice Healthy? | Time">
            <a:extLst>
              <a:ext uri="{FF2B5EF4-FFF2-40B4-BE49-F238E27FC236}">
                <a16:creationId xmlns:a16="http://schemas.microsoft.com/office/drawing/2014/main" id="{67B5312B-91ED-9B15-7046-E4D9700C1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625" y="3636456"/>
            <a:ext cx="2702639" cy="17772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9 Healthiest Types of Juice">
            <a:extLst>
              <a:ext uri="{FF2B5EF4-FFF2-40B4-BE49-F238E27FC236}">
                <a16:creationId xmlns:a16="http://schemas.microsoft.com/office/drawing/2014/main" id="{446621EC-C983-BE8E-555D-6F3F4F5BE2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6045" y="3758723"/>
            <a:ext cx="2875076" cy="1613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7"/>
          <p:cNvSpPr txBox="1">
            <a:spLocks noGrp="1"/>
          </p:cNvSpPr>
          <p:nvPr>
            <p:ph type="title"/>
          </p:nvPr>
        </p:nvSpPr>
        <p:spPr>
          <a:xfrm>
            <a:off x="1366797" y="301339"/>
            <a:ext cx="7426406" cy="1067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dirty="0"/>
              <a:t>Typology of the Innovation Idea</a:t>
            </a:r>
            <a:endParaRPr dirty="0"/>
          </a:p>
        </p:txBody>
      </p:sp>
      <p:sp>
        <p:nvSpPr>
          <p:cNvPr id="195" name="Google Shape;195;p7"/>
          <p:cNvSpPr txBox="1">
            <a:spLocks noGrp="1"/>
          </p:cNvSpPr>
          <p:nvPr>
            <p:ph idx="1"/>
          </p:nvPr>
        </p:nvSpPr>
        <p:spPr>
          <a:xfrm>
            <a:off x="1082180" y="1342451"/>
            <a:ext cx="8379320" cy="3573497"/>
          </a:xfrm>
          <a:prstGeom prst="rect">
            <a:avLst/>
          </a:prstGeom>
          <a:noFill/>
          <a:ln>
            <a:noFill/>
          </a:ln>
        </p:spPr>
        <p:txBody>
          <a:bodyPr spcFirstLastPara="1" wrap="square" lIns="91425" tIns="45700" rIns="91425" bIns="45700" anchor="t" anchorCtr="0">
            <a:noAutofit/>
          </a:bodyPr>
          <a:lstStyle/>
          <a:p>
            <a:pPr marL="190492" lvl="0" indent="-190492" algn="l" rtl="0">
              <a:lnSpc>
                <a:spcPct val="150000"/>
              </a:lnSpc>
              <a:spcBef>
                <a:spcPts val="0"/>
              </a:spcBef>
              <a:spcAft>
                <a:spcPts val="0"/>
              </a:spcAft>
              <a:buSzPts val="2300"/>
              <a:buChar char="•"/>
            </a:pPr>
            <a:r>
              <a:rPr lang="en-US" sz="1800" b="1" dirty="0"/>
              <a:t>Technological innovation</a:t>
            </a:r>
            <a:r>
              <a:rPr lang="he-IL" sz="1800" dirty="0"/>
              <a:t> – </a:t>
            </a:r>
            <a:r>
              <a:rPr lang="en-US" sz="1800" dirty="0"/>
              <a:t>based on joint R&amp;D</a:t>
            </a:r>
            <a:endParaRPr sz="1800" dirty="0"/>
          </a:p>
          <a:p>
            <a:pPr marL="190492" lvl="0" indent="-190492" algn="l" rtl="0">
              <a:lnSpc>
                <a:spcPct val="150000"/>
              </a:lnSpc>
              <a:spcBef>
                <a:spcPts val="833"/>
              </a:spcBef>
              <a:spcAft>
                <a:spcPts val="0"/>
              </a:spcAft>
              <a:buSzPts val="2300"/>
              <a:buChar char="•"/>
            </a:pPr>
            <a:r>
              <a:rPr lang="en-US" sz="1800" b="1" dirty="0"/>
              <a:t>Incremental innovation </a:t>
            </a:r>
            <a:r>
              <a:rPr lang="en-US" sz="1800" dirty="0"/>
              <a:t>– the idea of blending fruit juices and reducing sugar levels is not a radical departure from existing practices.</a:t>
            </a:r>
            <a:endParaRPr sz="1800" dirty="0"/>
          </a:p>
          <a:p>
            <a:pPr marL="190492" lvl="0" indent="-190492" algn="l" rtl="0">
              <a:lnSpc>
                <a:spcPct val="150000"/>
              </a:lnSpc>
              <a:spcBef>
                <a:spcPts val="833"/>
              </a:spcBef>
              <a:spcAft>
                <a:spcPts val="0"/>
              </a:spcAft>
              <a:buSzPts val="2300"/>
              <a:buChar char="•"/>
            </a:pPr>
            <a:r>
              <a:rPr lang="en-US" sz="1800" b="1" dirty="0"/>
              <a:t>Sustaining innovation </a:t>
            </a:r>
            <a:r>
              <a:rPr lang="en-US" sz="1800" dirty="0"/>
              <a:t>- enhances existing juice products by reducing sugar levels using Israeli technology.</a:t>
            </a:r>
          </a:p>
          <a:p>
            <a:pPr marL="190492" lvl="0" indent="-190492" algn="l" rtl="0">
              <a:lnSpc>
                <a:spcPct val="150000"/>
              </a:lnSpc>
              <a:spcBef>
                <a:spcPts val="833"/>
              </a:spcBef>
              <a:spcAft>
                <a:spcPts val="0"/>
              </a:spcAft>
              <a:buSzPts val="2300"/>
              <a:buChar char="•"/>
            </a:pPr>
            <a:r>
              <a:rPr lang="en-US" sz="1800" b="1" dirty="0"/>
              <a:t>Open innovation </a:t>
            </a:r>
            <a:r>
              <a:rPr lang="en-US" sz="1800" dirty="0"/>
              <a:t>- cooperation with other juice producers and collaboration between Israel and Brazil</a:t>
            </a:r>
            <a:endParaRPr sz="1800" dirty="0"/>
          </a:p>
        </p:txBody>
      </p:sp>
      <p:grpSp>
        <p:nvGrpSpPr>
          <p:cNvPr id="2" name="Google Shape;86;p1">
            <a:extLst>
              <a:ext uri="{FF2B5EF4-FFF2-40B4-BE49-F238E27FC236}">
                <a16:creationId xmlns:a16="http://schemas.microsoft.com/office/drawing/2014/main" id="{2AAD8082-EFC5-DBBB-BF52-F66BDCD3826A}"/>
              </a:ext>
            </a:extLst>
          </p:cNvPr>
          <p:cNvGrpSpPr/>
          <p:nvPr/>
        </p:nvGrpSpPr>
        <p:grpSpPr>
          <a:xfrm>
            <a:off x="6535024" y="1"/>
            <a:ext cx="3624976" cy="645952"/>
            <a:chOff x="5857103" y="98854"/>
            <a:chExt cx="6334897" cy="1091932"/>
          </a:xfrm>
        </p:grpSpPr>
        <p:sp>
          <p:nvSpPr>
            <p:cNvPr id="3" name="Google Shape;87;p1">
              <a:extLst>
                <a:ext uri="{FF2B5EF4-FFF2-40B4-BE49-F238E27FC236}">
                  <a16:creationId xmlns:a16="http://schemas.microsoft.com/office/drawing/2014/main" id="{1AA23E00-2E54-4079-ACEC-C0CB52C9082B}"/>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4" name="Google Shape;88;p1" descr="Faculty of Engineering Sciences — Ben-Gurion University Research Portal">
              <a:extLst>
                <a:ext uri="{FF2B5EF4-FFF2-40B4-BE49-F238E27FC236}">
                  <a16:creationId xmlns:a16="http://schemas.microsoft.com/office/drawing/2014/main" id="{BCE77B28-1D4F-CA24-FF0D-16DDCB5A1CD7}"/>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5" name="Google Shape;89;p1">
              <a:extLst>
                <a:ext uri="{FF2B5EF4-FFF2-40B4-BE49-F238E27FC236}">
                  <a16:creationId xmlns:a16="http://schemas.microsoft.com/office/drawing/2014/main" id="{CA88F270-6949-EFB3-5A20-E252854355CA}"/>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8"/>
          <p:cNvSpPr txBox="1">
            <a:spLocks noGrp="1"/>
          </p:cNvSpPr>
          <p:nvPr>
            <p:ph type="title"/>
          </p:nvPr>
        </p:nvSpPr>
        <p:spPr>
          <a:xfrm>
            <a:off x="1366796" y="311607"/>
            <a:ext cx="8094703" cy="1067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dirty="0"/>
              <a:t>Implementation Guidelines: The Ecosystem </a:t>
            </a:r>
            <a:endParaRPr dirty="0"/>
          </a:p>
        </p:txBody>
      </p:sp>
      <p:sp>
        <p:nvSpPr>
          <p:cNvPr id="205" name="Google Shape;205;p8"/>
          <p:cNvSpPr txBox="1">
            <a:spLocks noGrp="1"/>
          </p:cNvSpPr>
          <p:nvPr>
            <p:ph idx="1"/>
          </p:nvPr>
        </p:nvSpPr>
        <p:spPr>
          <a:xfrm>
            <a:off x="1608880" y="1148825"/>
            <a:ext cx="7852619" cy="4145100"/>
          </a:xfrm>
          <a:prstGeom prst="rect">
            <a:avLst/>
          </a:prstGeom>
          <a:noFill/>
          <a:ln>
            <a:noFill/>
          </a:ln>
        </p:spPr>
        <p:txBody>
          <a:bodyPr spcFirstLastPara="1" wrap="square" lIns="91425" tIns="45700" rIns="91425" bIns="45700" anchor="t" anchorCtr="0">
            <a:noAutofit/>
          </a:bodyPr>
          <a:lstStyle/>
          <a:p>
            <a:pPr marL="533392" lvl="0" indent="-342900" algn="l" rtl="0">
              <a:lnSpc>
                <a:spcPct val="150000"/>
              </a:lnSpc>
              <a:spcBef>
                <a:spcPts val="833"/>
              </a:spcBef>
              <a:spcAft>
                <a:spcPts val="0"/>
              </a:spcAft>
              <a:buSzPts val="1800"/>
              <a:buAutoNum type="arabicPeriod"/>
            </a:pPr>
            <a:r>
              <a:rPr lang="en-US" sz="1800" dirty="0"/>
              <a:t>Research and  Development </a:t>
            </a:r>
          </a:p>
          <a:p>
            <a:pPr marL="533392" lvl="0" indent="-342900" algn="l" rtl="0">
              <a:lnSpc>
                <a:spcPct val="150000"/>
              </a:lnSpc>
              <a:spcBef>
                <a:spcPts val="833"/>
              </a:spcBef>
              <a:spcAft>
                <a:spcPts val="0"/>
              </a:spcAft>
              <a:buSzPts val="1800"/>
              <a:buAutoNum type="arabicPeriod"/>
            </a:pPr>
            <a:r>
              <a:rPr lang="en-US" sz="1800" dirty="0"/>
              <a:t>Supply Chain and Sourcing</a:t>
            </a:r>
          </a:p>
          <a:p>
            <a:pPr marL="533392" lvl="0" indent="-342900" algn="l" rtl="0">
              <a:lnSpc>
                <a:spcPct val="150000"/>
              </a:lnSpc>
              <a:spcBef>
                <a:spcPts val="833"/>
              </a:spcBef>
              <a:spcAft>
                <a:spcPts val="0"/>
              </a:spcAft>
              <a:buSzPts val="1800"/>
              <a:buAutoNum type="arabicPeriod"/>
            </a:pPr>
            <a:r>
              <a:rPr lang="en-US" sz="1800" dirty="0"/>
              <a:t>Production and Manufacturing</a:t>
            </a:r>
          </a:p>
          <a:p>
            <a:pPr marL="533392" lvl="0" indent="-342900" algn="l" rtl="0">
              <a:lnSpc>
                <a:spcPct val="150000"/>
              </a:lnSpc>
              <a:spcBef>
                <a:spcPts val="833"/>
              </a:spcBef>
              <a:spcAft>
                <a:spcPts val="0"/>
              </a:spcAft>
              <a:buSzPts val="1800"/>
              <a:buAutoNum type="arabicPeriod"/>
            </a:pPr>
            <a:r>
              <a:rPr lang="en-US" sz="1800" dirty="0"/>
              <a:t>Marketing and Distribution</a:t>
            </a:r>
          </a:p>
          <a:p>
            <a:pPr marL="533392" lvl="0" indent="-342900" algn="l" rtl="0">
              <a:lnSpc>
                <a:spcPct val="150000"/>
              </a:lnSpc>
              <a:spcBef>
                <a:spcPts val="833"/>
              </a:spcBef>
              <a:spcAft>
                <a:spcPts val="0"/>
              </a:spcAft>
              <a:buSzPts val="1800"/>
              <a:buAutoNum type="arabicPeriod"/>
            </a:pPr>
            <a:r>
              <a:rPr lang="en-US" sz="1800" dirty="0"/>
              <a:t>Regulatory Compliance</a:t>
            </a:r>
          </a:p>
          <a:p>
            <a:pPr marL="533392" lvl="0" indent="-342900" algn="l" rtl="0">
              <a:lnSpc>
                <a:spcPct val="150000"/>
              </a:lnSpc>
              <a:spcBef>
                <a:spcPts val="833"/>
              </a:spcBef>
              <a:spcAft>
                <a:spcPts val="0"/>
              </a:spcAft>
              <a:buSzPts val="1800"/>
              <a:buAutoNum type="arabicPeriod"/>
            </a:pPr>
            <a:r>
              <a:rPr lang="en-US" sz="1800" dirty="0"/>
              <a:t>Funding and Investment</a:t>
            </a:r>
          </a:p>
          <a:p>
            <a:pPr marL="533392" lvl="0" indent="-342900" algn="l" rtl="0">
              <a:lnSpc>
                <a:spcPct val="150000"/>
              </a:lnSpc>
              <a:spcBef>
                <a:spcPts val="833"/>
              </a:spcBef>
              <a:spcAft>
                <a:spcPts val="0"/>
              </a:spcAft>
              <a:buSzPts val="1800"/>
              <a:buAutoNum type="arabicPeriod"/>
            </a:pPr>
            <a:r>
              <a:rPr lang="en-US" sz="1800" dirty="0"/>
              <a:t>Collaboration and Networking</a:t>
            </a:r>
          </a:p>
          <a:p>
            <a:pPr marL="533392" lvl="0" indent="-342900" algn="l" rtl="0">
              <a:lnSpc>
                <a:spcPct val="150000"/>
              </a:lnSpc>
              <a:spcBef>
                <a:spcPts val="833"/>
              </a:spcBef>
              <a:spcAft>
                <a:spcPts val="0"/>
              </a:spcAft>
              <a:buSzPts val="1800"/>
              <a:buAutoNum type="arabicPeriod"/>
            </a:pPr>
            <a:r>
              <a:rPr lang="en-US" sz="1800" dirty="0"/>
              <a:t>Continuous Innovation and Improvement</a:t>
            </a:r>
            <a:endParaRPr lang="en-IL" sz="1800" dirty="0"/>
          </a:p>
        </p:txBody>
      </p:sp>
      <p:grpSp>
        <p:nvGrpSpPr>
          <p:cNvPr id="2" name="Google Shape;86;p1">
            <a:extLst>
              <a:ext uri="{FF2B5EF4-FFF2-40B4-BE49-F238E27FC236}">
                <a16:creationId xmlns:a16="http://schemas.microsoft.com/office/drawing/2014/main" id="{0005AAA2-F158-A6E0-4C35-8617C06FEEB1}"/>
              </a:ext>
            </a:extLst>
          </p:cNvPr>
          <p:cNvGrpSpPr/>
          <p:nvPr/>
        </p:nvGrpSpPr>
        <p:grpSpPr>
          <a:xfrm>
            <a:off x="6535024" y="1"/>
            <a:ext cx="3624976" cy="645952"/>
            <a:chOff x="5857103" y="98854"/>
            <a:chExt cx="6334897" cy="1091932"/>
          </a:xfrm>
        </p:grpSpPr>
        <p:sp>
          <p:nvSpPr>
            <p:cNvPr id="3" name="Google Shape;87;p1">
              <a:extLst>
                <a:ext uri="{FF2B5EF4-FFF2-40B4-BE49-F238E27FC236}">
                  <a16:creationId xmlns:a16="http://schemas.microsoft.com/office/drawing/2014/main" id="{1F624165-A674-ECBE-F55E-D82CB1B9C68F}"/>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4" name="Google Shape;88;p1" descr="Faculty of Engineering Sciences — Ben-Gurion University Research Portal">
              <a:extLst>
                <a:ext uri="{FF2B5EF4-FFF2-40B4-BE49-F238E27FC236}">
                  <a16:creationId xmlns:a16="http://schemas.microsoft.com/office/drawing/2014/main" id="{E5261516-608A-B5A8-5CCB-AC4E39FBC9E8}"/>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5" name="Google Shape;89;p1">
              <a:extLst>
                <a:ext uri="{FF2B5EF4-FFF2-40B4-BE49-F238E27FC236}">
                  <a16:creationId xmlns:a16="http://schemas.microsoft.com/office/drawing/2014/main" id="{F5190D5A-2FFD-22AF-2178-F0254DF7C0E0}"/>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9"/>
          <p:cNvSpPr txBox="1">
            <a:spLocks noGrp="1"/>
          </p:cNvSpPr>
          <p:nvPr>
            <p:ph type="title"/>
          </p:nvPr>
        </p:nvSpPr>
        <p:spPr>
          <a:xfrm>
            <a:off x="1366797" y="270793"/>
            <a:ext cx="7426406" cy="1067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dirty="0"/>
              <a:t>SWOT Analysis</a:t>
            </a:r>
            <a:endParaRPr dirty="0"/>
          </a:p>
        </p:txBody>
      </p:sp>
      <p:sp>
        <p:nvSpPr>
          <p:cNvPr id="229" name="Google Shape;229;p9"/>
          <p:cNvSpPr/>
          <p:nvPr/>
        </p:nvSpPr>
        <p:spPr>
          <a:xfrm>
            <a:off x="5477603" y="1383283"/>
            <a:ext cx="3315600" cy="19179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200"/>
              <a:buFont typeface="Arial"/>
              <a:buNone/>
            </a:pPr>
            <a:r>
              <a:rPr lang="en-US" sz="1400" b="1" i="0" u="none" strike="noStrike" cap="none" dirty="0">
                <a:solidFill>
                  <a:schemeClr val="dk1"/>
                </a:solidFill>
                <a:ea typeface="Calibri"/>
                <a:cs typeface="Calibri"/>
                <a:sym typeface="Calibri"/>
              </a:rPr>
              <a:t>Opportunities:</a:t>
            </a:r>
            <a:endParaRPr sz="1400" b="1" i="0" u="none" strike="noStrike" cap="none" dirty="0">
              <a:solidFill>
                <a:schemeClr val="dk1"/>
              </a:solidFill>
              <a:ea typeface="Calibri"/>
              <a:cs typeface="Calibri"/>
              <a:sym typeface="Calibri"/>
            </a:endParaRPr>
          </a:p>
          <a:p>
            <a:pPr marL="457200" marR="0" lvl="0" indent="-304800" rtl="0">
              <a:lnSpc>
                <a:spcPct val="150000"/>
              </a:lnSpc>
              <a:spcBef>
                <a:spcPts val="0"/>
              </a:spcBef>
              <a:spcAft>
                <a:spcPts val="0"/>
              </a:spcAft>
              <a:buClr>
                <a:schemeClr val="dk1"/>
              </a:buClr>
              <a:buSzPts val="1200"/>
              <a:buFont typeface="Calibri"/>
              <a:buChar char="-"/>
            </a:pPr>
            <a:r>
              <a:rPr lang="en-US" sz="1200" b="0" i="0" u="none" strike="noStrike" cap="none" dirty="0">
                <a:solidFill>
                  <a:schemeClr val="dk1"/>
                </a:solidFill>
                <a:ea typeface="Calibri"/>
                <a:cs typeface="Calibri"/>
                <a:sym typeface="Calibri"/>
              </a:rPr>
              <a:t>Health-Conscious Consumer Trends</a:t>
            </a:r>
            <a:endParaRPr sz="1200" b="0" i="0" u="none" strike="noStrike" cap="none" dirty="0">
              <a:solidFill>
                <a:schemeClr val="dk1"/>
              </a:solidFill>
              <a:ea typeface="Calibri"/>
              <a:cs typeface="Calibri"/>
              <a:sym typeface="Calibri"/>
            </a:endParaRPr>
          </a:p>
          <a:p>
            <a:pPr marL="457200" marR="0" lvl="0" indent="-304800" rtl="0">
              <a:lnSpc>
                <a:spcPct val="150000"/>
              </a:lnSpc>
              <a:spcBef>
                <a:spcPts val="0"/>
              </a:spcBef>
              <a:spcAft>
                <a:spcPts val="0"/>
              </a:spcAft>
              <a:buClr>
                <a:schemeClr val="dk1"/>
              </a:buClr>
              <a:buSzPts val="1200"/>
              <a:buFont typeface="Calibri"/>
              <a:buChar char="-"/>
            </a:pPr>
            <a:r>
              <a:rPr lang="en-US" sz="1200" b="0" i="0" u="none" strike="noStrike" cap="none" dirty="0">
                <a:solidFill>
                  <a:schemeClr val="dk1"/>
                </a:solidFill>
                <a:ea typeface="Calibri"/>
                <a:cs typeface="Calibri"/>
                <a:sym typeface="Calibri"/>
              </a:rPr>
              <a:t>Export Potential</a:t>
            </a:r>
            <a:endParaRPr sz="1200" b="0" i="0" u="none" strike="noStrike" cap="none" dirty="0">
              <a:solidFill>
                <a:schemeClr val="dk1"/>
              </a:solidFill>
              <a:ea typeface="Calibri"/>
              <a:cs typeface="Calibri"/>
              <a:sym typeface="Calibri"/>
            </a:endParaRPr>
          </a:p>
          <a:p>
            <a:pPr marL="457200" marR="0" lvl="0" indent="-304800" rtl="0">
              <a:lnSpc>
                <a:spcPct val="150000"/>
              </a:lnSpc>
              <a:spcBef>
                <a:spcPts val="0"/>
              </a:spcBef>
              <a:spcAft>
                <a:spcPts val="0"/>
              </a:spcAft>
              <a:buClr>
                <a:schemeClr val="dk1"/>
              </a:buClr>
              <a:buSzPts val="1200"/>
              <a:buFont typeface="Calibri"/>
              <a:buChar char="-"/>
            </a:pPr>
            <a:r>
              <a:rPr lang="en-US" sz="1200" b="0" i="0" u="none" strike="noStrike" cap="none" dirty="0">
                <a:solidFill>
                  <a:schemeClr val="dk1"/>
                </a:solidFill>
                <a:ea typeface="Calibri"/>
                <a:cs typeface="Calibri"/>
                <a:sym typeface="Calibri"/>
              </a:rPr>
              <a:t>Diversification of Product Portfolio</a:t>
            </a:r>
            <a:endParaRPr sz="1200" b="0" i="0" u="none" strike="noStrike" cap="none" dirty="0">
              <a:solidFill>
                <a:schemeClr val="dk1"/>
              </a:solidFill>
              <a:ea typeface="Calibri"/>
              <a:cs typeface="Calibri"/>
              <a:sym typeface="Calibri"/>
            </a:endParaRPr>
          </a:p>
        </p:txBody>
      </p:sp>
      <p:sp>
        <p:nvSpPr>
          <p:cNvPr id="230" name="Google Shape;230;p9"/>
          <p:cNvSpPr/>
          <p:nvPr/>
        </p:nvSpPr>
        <p:spPr>
          <a:xfrm>
            <a:off x="5477603" y="3533166"/>
            <a:ext cx="3315600" cy="19179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chemeClr val="dk1"/>
              </a:buClr>
              <a:buSzPts val="1100"/>
              <a:buFont typeface="Arial"/>
              <a:buNone/>
            </a:pPr>
            <a:r>
              <a:rPr lang="en-US" sz="1400" b="1" i="0" u="none" strike="noStrike" cap="none" dirty="0">
                <a:solidFill>
                  <a:schemeClr val="dk1"/>
                </a:solidFill>
                <a:ea typeface="Calibri"/>
                <a:cs typeface="Calibri"/>
                <a:sym typeface="Calibri"/>
              </a:rPr>
              <a:t>Threats:</a:t>
            </a:r>
            <a:endParaRPr sz="1400" b="1" i="0" u="none" strike="noStrike" cap="none" dirty="0">
              <a:solidFill>
                <a:schemeClr val="dk1"/>
              </a:solidFill>
              <a:ea typeface="Calibri"/>
              <a:cs typeface="Calibri"/>
              <a:sym typeface="Calibri"/>
            </a:endParaRPr>
          </a:p>
          <a:p>
            <a:pPr marL="457200" marR="0" lvl="0" indent="-330200" rtl="0">
              <a:lnSpc>
                <a:spcPct val="150000"/>
              </a:lnSpc>
              <a:spcBef>
                <a:spcPts val="0"/>
              </a:spcBef>
              <a:spcAft>
                <a:spcPts val="0"/>
              </a:spcAft>
              <a:buClr>
                <a:srgbClr val="000000"/>
              </a:buClr>
              <a:buSzPts val="1600"/>
              <a:buFont typeface="Assistant"/>
              <a:buChar char="-"/>
            </a:pPr>
            <a:r>
              <a:rPr lang="en-US" sz="1400" b="0" i="0" u="none" strike="noStrike" cap="none" dirty="0">
                <a:solidFill>
                  <a:schemeClr val="dk1"/>
                </a:solidFill>
                <a:ea typeface="Calibri"/>
                <a:cs typeface="Calibri"/>
                <a:sym typeface="Calibri"/>
              </a:rPr>
              <a:t>Regulatory Compliance</a:t>
            </a:r>
            <a:endParaRPr sz="1400" b="0" i="0" u="none" strike="noStrike" cap="none" dirty="0">
              <a:solidFill>
                <a:schemeClr val="dk1"/>
              </a:solidFill>
              <a:ea typeface="Calibri"/>
              <a:cs typeface="Calibri"/>
              <a:sym typeface="Calibri"/>
            </a:endParaRPr>
          </a:p>
          <a:p>
            <a:pPr marL="457200" marR="0" lvl="0" indent="-304800" rtl="0">
              <a:lnSpc>
                <a:spcPct val="150000"/>
              </a:lnSpc>
              <a:spcBef>
                <a:spcPts val="0"/>
              </a:spcBef>
              <a:spcAft>
                <a:spcPts val="0"/>
              </a:spcAft>
              <a:buClr>
                <a:schemeClr val="dk1"/>
              </a:buClr>
              <a:buSzPts val="1200"/>
              <a:buFont typeface="Calibri"/>
              <a:buChar char="-"/>
            </a:pPr>
            <a:r>
              <a:rPr lang="en-US" sz="1400" b="0" i="0" u="none" strike="noStrike" cap="none" dirty="0">
                <a:solidFill>
                  <a:schemeClr val="dk1"/>
                </a:solidFill>
                <a:ea typeface="Calibri"/>
                <a:cs typeface="Calibri"/>
                <a:sym typeface="Calibri"/>
              </a:rPr>
              <a:t>Economic Factors</a:t>
            </a:r>
            <a:endParaRPr sz="1400" b="0" i="0" u="none" strike="noStrike" cap="none" dirty="0">
              <a:solidFill>
                <a:schemeClr val="dk1"/>
              </a:solidFill>
              <a:ea typeface="Calibri"/>
              <a:cs typeface="Calibri"/>
              <a:sym typeface="Calibri"/>
            </a:endParaRPr>
          </a:p>
          <a:p>
            <a:pPr marL="457200" marR="0" lvl="0" indent="-304800" rtl="0">
              <a:lnSpc>
                <a:spcPct val="150000"/>
              </a:lnSpc>
              <a:spcBef>
                <a:spcPts val="0"/>
              </a:spcBef>
              <a:spcAft>
                <a:spcPts val="0"/>
              </a:spcAft>
              <a:buClr>
                <a:schemeClr val="dk1"/>
              </a:buClr>
              <a:buSzPts val="1200"/>
              <a:buFont typeface="Calibri"/>
              <a:buChar char="-"/>
            </a:pPr>
            <a:r>
              <a:rPr lang="en-US" sz="1400" b="0" i="0" u="none" strike="noStrike" cap="none" dirty="0">
                <a:solidFill>
                  <a:schemeClr val="dk1"/>
                </a:solidFill>
                <a:ea typeface="Calibri"/>
                <a:cs typeface="Calibri"/>
                <a:sym typeface="Calibri"/>
              </a:rPr>
              <a:t>Intellectual Property Protection</a:t>
            </a:r>
            <a:endParaRPr sz="1400" b="0" i="0" u="none" strike="noStrike" cap="none" dirty="0">
              <a:solidFill>
                <a:schemeClr val="dk1"/>
              </a:solidFill>
              <a:ea typeface="Calibri"/>
              <a:cs typeface="Calibri"/>
              <a:sym typeface="Calibri"/>
            </a:endParaRPr>
          </a:p>
          <a:p>
            <a:pPr marL="0" marR="0" lvl="0" indent="0" rtl="0">
              <a:lnSpc>
                <a:spcPct val="150000"/>
              </a:lnSpc>
              <a:spcBef>
                <a:spcPts val="0"/>
              </a:spcBef>
              <a:spcAft>
                <a:spcPts val="0"/>
              </a:spcAft>
              <a:buClr>
                <a:srgbClr val="000000"/>
              </a:buClr>
              <a:buSzPts val="1600"/>
              <a:buFont typeface="Arial"/>
              <a:buNone/>
            </a:pPr>
            <a:endParaRPr sz="1400" b="0" i="0" u="none" strike="noStrike" cap="none" dirty="0">
              <a:solidFill>
                <a:srgbClr val="000000"/>
              </a:solidFill>
              <a:ea typeface="Assistant"/>
              <a:cs typeface="Assistant"/>
              <a:sym typeface="Assistant"/>
            </a:endParaRPr>
          </a:p>
        </p:txBody>
      </p:sp>
      <p:sp>
        <p:nvSpPr>
          <p:cNvPr id="231" name="Google Shape;231;p9"/>
          <p:cNvSpPr/>
          <p:nvPr/>
        </p:nvSpPr>
        <p:spPr>
          <a:xfrm>
            <a:off x="1366797" y="1383283"/>
            <a:ext cx="3315600" cy="19179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200"/>
              <a:buFont typeface="Arial"/>
              <a:buNone/>
            </a:pPr>
            <a:r>
              <a:rPr lang="en-US" sz="1400" b="1" i="0" u="none" strike="noStrike" cap="none" dirty="0">
                <a:solidFill>
                  <a:schemeClr val="dk1"/>
                </a:solidFill>
                <a:ea typeface="Calibri"/>
                <a:cs typeface="Calibri"/>
                <a:sym typeface="Calibri"/>
              </a:rPr>
              <a:t>Strengths:</a:t>
            </a:r>
            <a:endParaRPr sz="1400" b="1" i="0" u="none" strike="noStrike" cap="none" dirty="0">
              <a:solidFill>
                <a:schemeClr val="dk1"/>
              </a:solidFill>
              <a:ea typeface="Calibri"/>
              <a:cs typeface="Calibri"/>
              <a:sym typeface="Calibri"/>
            </a:endParaRPr>
          </a:p>
          <a:p>
            <a:pPr marL="457200" marR="0" lvl="0" indent="-304800" rtl="0">
              <a:lnSpc>
                <a:spcPct val="150000"/>
              </a:lnSpc>
              <a:spcBef>
                <a:spcPts val="0"/>
              </a:spcBef>
              <a:spcAft>
                <a:spcPts val="0"/>
              </a:spcAft>
              <a:buClr>
                <a:schemeClr val="dk1"/>
              </a:buClr>
              <a:buSzPts val="1200"/>
              <a:buFont typeface="Calibri"/>
              <a:buChar char="-"/>
            </a:pPr>
            <a:r>
              <a:rPr lang="en-US" sz="1200" b="0" i="0" u="none" strike="noStrike" cap="none" dirty="0">
                <a:solidFill>
                  <a:schemeClr val="dk1"/>
                </a:solidFill>
                <a:ea typeface="Calibri"/>
                <a:cs typeface="Calibri"/>
                <a:sym typeface="Calibri"/>
              </a:rPr>
              <a:t>Technological Expertise</a:t>
            </a:r>
            <a:endParaRPr sz="1200" b="0" i="0" u="none" strike="noStrike" cap="none" dirty="0">
              <a:solidFill>
                <a:schemeClr val="dk1"/>
              </a:solidFill>
              <a:ea typeface="Calibri"/>
              <a:cs typeface="Calibri"/>
              <a:sym typeface="Calibri"/>
            </a:endParaRPr>
          </a:p>
          <a:p>
            <a:pPr marL="457200" marR="0" lvl="0" indent="-304800" rtl="0">
              <a:lnSpc>
                <a:spcPct val="150000"/>
              </a:lnSpc>
              <a:spcBef>
                <a:spcPts val="0"/>
              </a:spcBef>
              <a:spcAft>
                <a:spcPts val="0"/>
              </a:spcAft>
              <a:buClr>
                <a:schemeClr val="dk1"/>
              </a:buClr>
              <a:buSzPts val="1200"/>
              <a:buFont typeface="Calibri"/>
              <a:buChar char="-"/>
            </a:pPr>
            <a:r>
              <a:rPr lang="en-US" sz="1200" b="0" i="0" u="none" strike="noStrike" cap="none" dirty="0">
                <a:solidFill>
                  <a:schemeClr val="dk1"/>
                </a:solidFill>
                <a:ea typeface="Calibri"/>
                <a:cs typeface="Calibri"/>
                <a:sym typeface="Calibri"/>
              </a:rPr>
              <a:t>Rich Agricultural Resources</a:t>
            </a:r>
            <a:endParaRPr sz="1200" b="0" i="0" u="none" strike="noStrike" cap="none" dirty="0">
              <a:solidFill>
                <a:schemeClr val="dk1"/>
              </a:solidFill>
              <a:ea typeface="Calibri"/>
              <a:cs typeface="Calibri"/>
              <a:sym typeface="Calibri"/>
            </a:endParaRPr>
          </a:p>
          <a:p>
            <a:pPr marL="457200" marR="0" lvl="0" indent="-304800" rtl="0">
              <a:lnSpc>
                <a:spcPct val="150000"/>
              </a:lnSpc>
              <a:spcBef>
                <a:spcPts val="0"/>
              </a:spcBef>
              <a:spcAft>
                <a:spcPts val="0"/>
              </a:spcAft>
              <a:buClr>
                <a:schemeClr val="dk1"/>
              </a:buClr>
              <a:buSzPts val="1200"/>
              <a:buFont typeface="Calibri"/>
              <a:buChar char="-"/>
            </a:pPr>
            <a:r>
              <a:rPr lang="en-US" sz="1200" b="0" i="0" u="none" strike="noStrike" cap="none" dirty="0">
                <a:solidFill>
                  <a:schemeClr val="dk1"/>
                </a:solidFill>
                <a:ea typeface="Calibri"/>
                <a:cs typeface="Calibri"/>
                <a:sym typeface="Calibri"/>
              </a:rPr>
              <a:t>Unique Product Combination</a:t>
            </a:r>
            <a:endParaRPr sz="1200" b="0" i="0" u="none" strike="noStrike" cap="none" dirty="0">
              <a:solidFill>
                <a:schemeClr val="dk1"/>
              </a:solidFill>
              <a:ea typeface="Calibri"/>
              <a:cs typeface="Calibri"/>
              <a:sym typeface="Calibri"/>
            </a:endParaRPr>
          </a:p>
          <a:p>
            <a:pPr marL="457200" marR="0" lvl="0" indent="-304800" rtl="0">
              <a:lnSpc>
                <a:spcPct val="150000"/>
              </a:lnSpc>
              <a:spcBef>
                <a:spcPts val="0"/>
              </a:spcBef>
              <a:spcAft>
                <a:spcPts val="0"/>
              </a:spcAft>
              <a:buClr>
                <a:schemeClr val="dk1"/>
              </a:buClr>
              <a:buSzPts val="1200"/>
              <a:buFont typeface="Calibri"/>
              <a:buChar char="-"/>
            </a:pPr>
            <a:r>
              <a:rPr lang="en-US" sz="1200" b="0" i="0" u="none" strike="noStrike" cap="none" dirty="0">
                <a:solidFill>
                  <a:schemeClr val="dk1"/>
                </a:solidFill>
                <a:ea typeface="Calibri"/>
                <a:cs typeface="Calibri"/>
                <a:sym typeface="Calibri"/>
              </a:rPr>
              <a:t>Market Potential</a:t>
            </a:r>
            <a:endParaRPr sz="1200" b="0" i="0" u="none" strike="noStrike" cap="none" dirty="0">
              <a:solidFill>
                <a:schemeClr val="dk1"/>
              </a:solidFill>
              <a:ea typeface="Calibri"/>
              <a:cs typeface="Calibri"/>
              <a:sym typeface="Calibri"/>
            </a:endParaRPr>
          </a:p>
          <a:p>
            <a:pPr marL="457200" marR="0" lvl="0" indent="-304800" rtl="0">
              <a:lnSpc>
                <a:spcPct val="150000"/>
              </a:lnSpc>
              <a:spcBef>
                <a:spcPts val="0"/>
              </a:spcBef>
              <a:spcAft>
                <a:spcPts val="0"/>
              </a:spcAft>
              <a:buClr>
                <a:schemeClr val="dk1"/>
              </a:buClr>
              <a:buSzPts val="1200"/>
              <a:buFont typeface="Calibri"/>
              <a:buChar char="-"/>
            </a:pPr>
            <a:r>
              <a:rPr lang="en-US" sz="1200" b="0" i="0" u="none" strike="noStrike" cap="none" dirty="0">
                <a:solidFill>
                  <a:schemeClr val="dk1"/>
                </a:solidFill>
                <a:ea typeface="Calibri"/>
                <a:cs typeface="Calibri"/>
                <a:sym typeface="Calibri"/>
              </a:rPr>
              <a:t>Cultural Exchange</a:t>
            </a:r>
            <a:endParaRPr sz="1200" b="0" i="0" u="none" strike="noStrike" cap="none" dirty="0">
              <a:solidFill>
                <a:schemeClr val="dk1"/>
              </a:solidFill>
              <a:ea typeface="Calibri"/>
              <a:cs typeface="Calibri"/>
              <a:sym typeface="Calibri"/>
            </a:endParaRPr>
          </a:p>
        </p:txBody>
      </p:sp>
      <p:sp>
        <p:nvSpPr>
          <p:cNvPr id="232" name="Google Shape;232;p9"/>
          <p:cNvSpPr/>
          <p:nvPr/>
        </p:nvSpPr>
        <p:spPr>
          <a:xfrm>
            <a:off x="1366797" y="3516388"/>
            <a:ext cx="3315600" cy="19179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200"/>
              <a:buFont typeface="Arial"/>
              <a:buNone/>
            </a:pPr>
            <a:r>
              <a:rPr lang="en-US" sz="1400" b="1" i="0" u="none" strike="noStrike" cap="none" dirty="0">
                <a:solidFill>
                  <a:schemeClr val="dk1"/>
                </a:solidFill>
                <a:ea typeface="Calibri"/>
                <a:cs typeface="Calibri"/>
                <a:sym typeface="Calibri"/>
              </a:rPr>
              <a:t>Weaknesses:</a:t>
            </a:r>
            <a:endParaRPr sz="1400" b="1" i="0" u="none" strike="noStrike" cap="none" dirty="0">
              <a:solidFill>
                <a:schemeClr val="dk1"/>
              </a:solidFill>
              <a:ea typeface="Calibri"/>
              <a:cs typeface="Calibri"/>
              <a:sym typeface="Calibri"/>
            </a:endParaRPr>
          </a:p>
          <a:p>
            <a:pPr marL="457200" marR="0" lvl="0" indent="-304800" rtl="0">
              <a:lnSpc>
                <a:spcPct val="150000"/>
              </a:lnSpc>
              <a:spcBef>
                <a:spcPts val="0"/>
              </a:spcBef>
              <a:spcAft>
                <a:spcPts val="0"/>
              </a:spcAft>
              <a:buClr>
                <a:schemeClr val="dk1"/>
              </a:buClr>
              <a:buSzPts val="1200"/>
              <a:buFont typeface="Calibri"/>
              <a:buChar char="-"/>
            </a:pPr>
            <a:r>
              <a:rPr lang="en-US" sz="1400" b="0" i="0" u="none" strike="noStrike" cap="none" dirty="0">
                <a:solidFill>
                  <a:schemeClr val="dk1"/>
                </a:solidFill>
                <a:ea typeface="Calibri"/>
                <a:cs typeface="Calibri"/>
                <a:sym typeface="Calibri"/>
              </a:rPr>
              <a:t>Geographic Distance</a:t>
            </a:r>
            <a:endParaRPr sz="1400" b="0" i="0" u="none" strike="noStrike" cap="none" dirty="0">
              <a:solidFill>
                <a:schemeClr val="dk1"/>
              </a:solidFill>
              <a:ea typeface="Calibri"/>
              <a:cs typeface="Calibri"/>
              <a:sym typeface="Calibri"/>
            </a:endParaRPr>
          </a:p>
          <a:p>
            <a:pPr marL="457200" marR="0" lvl="0" indent="-304800" rtl="0">
              <a:lnSpc>
                <a:spcPct val="150000"/>
              </a:lnSpc>
              <a:spcBef>
                <a:spcPts val="0"/>
              </a:spcBef>
              <a:spcAft>
                <a:spcPts val="0"/>
              </a:spcAft>
              <a:buClr>
                <a:schemeClr val="dk1"/>
              </a:buClr>
              <a:buSzPts val="1200"/>
              <a:buFont typeface="Calibri"/>
              <a:buChar char="-"/>
            </a:pPr>
            <a:r>
              <a:rPr lang="en-US" sz="1400" b="0" i="0" u="none" strike="noStrike" cap="none" dirty="0">
                <a:solidFill>
                  <a:schemeClr val="dk1"/>
                </a:solidFill>
                <a:ea typeface="Calibri"/>
                <a:cs typeface="Calibri"/>
                <a:sym typeface="Calibri"/>
              </a:rPr>
              <a:t>Limited Knowledge Transfer</a:t>
            </a:r>
            <a:endParaRPr sz="1400" b="0" i="0" u="none" strike="noStrike" cap="none" dirty="0">
              <a:solidFill>
                <a:schemeClr val="dk1"/>
              </a:solidFill>
              <a:ea typeface="Calibri"/>
              <a:cs typeface="Calibri"/>
              <a:sym typeface="Calibri"/>
            </a:endParaRPr>
          </a:p>
          <a:p>
            <a:pPr marL="457200" marR="0" lvl="0" indent="-304800" rtl="0">
              <a:lnSpc>
                <a:spcPct val="150000"/>
              </a:lnSpc>
              <a:spcBef>
                <a:spcPts val="0"/>
              </a:spcBef>
              <a:spcAft>
                <a:spcPts val="0"/>
              </a:spcAft>
              <a:buClr>
                <a:schemeClr val="dk1"/>
              </a:buClr>
              <a:buSzPts val="1200"/>
              <a:buFont typeface="Calibri"/>
              <a:buChar char="-"/>
            </a:pPr>
            <a:r>
              <a:rPr lang="en-US" sz="1400" b="0" i="0" u="none" strike="noStrike" cap="none" dirty="0">
                <a:solidFill>
                  <a:schemeClr val="dk1"/>
                </a:solidFill>
                <a:ea typeface="Calibri"/>
                <a:cs typeface="Calibri"/>
                <a:sym typeface="Calibri"/>
              </a:rPr>
              <a:t>Market Competition</a:t>
            </a:r>
            <a:endParaRPr sz="1400" b="0" i="0" u="none" strike="noStrike" cap="none" dirty="0">
              <a:solidFill>
                <a:schemeClr val="dk1"/>
              </a:solidFill>
              <a:ea typeface="Calibri"/>
              <a:cs typeface="Calibri"/>
              <a:sym typeface="Calibri"/>
            </a:endParaRPr>
          </a:p>
        </p:txBody>
      </p:sp>
      <p:grpSp>
        <p:nvGrpSpPr>
          <p:cNvPr id="2" name="Google Shape;86;p1">
            <a:extLst>
              <a:ext uri="{FF2B5EF4-FFF2-40B4-BE49-F238E27FC236}">
                <a16:creationId xmlns:a16="http://schemas.microsoft.com/office/drawing/2014/main" id="{C187F0C8-7DBE-2008-B6A3-B3EED50FDE66}"/>
              </a:ext>
            </a:extLst>
          </p:cNvPr>
          <p:cNvGrpSpPr/>
          <p:nvPr/>
        </p:nvGrpSpPr>
        <p:grpSpPr>
          <a:xfrm>
            <a:off x="6535024" y="1"/>
            <a:ext cx="3624976" cy="645952"/>
            <a:chOff x="5857103" y="98854"/>
            <a:chExt cx="6334897" cy="1091932"/>
          </a:xfrm>
        </p:grpSpPr>
        <p:sp>
          <p:nvSpPr>
            <p:cNvPr id="3" name="Google Shape;87;p1">
              <a:extLst>
                <a:ext uri="{FF2B5EF4-FFF2-40B4-BE49-F238E27FC236}">
                  <a16:creationId xmlns:a16="http://schemas.microsoft.com/office/drawing/2014/main" id="{5022164E-4A83-4C73-22C8-643EDF0C9222}"/>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4" name="Google Shape;88;p1" descr="Faculty of Engineering Sciences — Ben-Gurion University Research Portal">
              <a:extLst>
                <a:ext uri="{FF2B5EF4-FFF2-40B4-BE49-F238E27FC236}">
                  <a16:creationId xmlns:a16="http://schemas.microsoft.com/office/drawing/2014/main" id="{C96F3019-1737-0A5A-1F0A-833B9DE32BD1}"/>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5" name="Google Shape;89;p1">
              <a:extLst>
                <a:ext uri="{FF2B5EF4-FFF2-40B4-BE49-F238E27FC236}">
                  <a16:creationId xmlns:a16="http://schemas.microsoft.com/office/drawing/2014/main" id="{6A05C527-3C82-7779-26B9-658D64BFB438}"/>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0"/>
          <p:cNvSpPr txBox="1">
            <a:spLocks noGrp="1"/>
          </p:cNvSpPr>
          <p:nvPr>
            <p:ph type="title"/>
          </p:nvPr>
        </p:nvSpPr>
        <p:spPr>
          <a:xfrm>
            <a:off x="1366797" y="311607"/>
            <a:ext cx="7426406" cy="1067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dirty="0"/>
              <a:t>Economic Evaluation</a:t>
            </a:r>
            <a:endParaRPr dirty="0"/>
          </a:p>
        </p:txBody>
      </p:sp>
      <p:sp>
        <p:nvSpPr>
          <p:cNvPr id="5" name="Google Shape;231;p9">
            <a:extLst>
              <a:ext uri="{FF2B5EF4-FFF2-40B4-BE49-F238E27FC236}">
                <a16:creationId xmlns:a16="http://schemas.microsoft.com/office/drawing/2014/main" id="{E8E8A7D8-91FE-9A87-0B98-FECFB655A250}"/>
              </a:ext>
            </a:extLst>
          </p:cNvPr>
          <p:cNvSpPr/>
          <p:nvPr/>
        </p:nvSpPr>
        <p:spPr>
          <a:xfrm>
            <a:off x="378881" y="2461440"/>
            <a:ext cx="2140414" cy="792119"/>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200"/>
              <a:buFont typeface="Arial"/>
              <a:buNone/>
            </a:pPr>
            <a:r>
              <a:rPr lang="en-US" sz="2800" b="0" i="0" u="none" strike="noStrike" cap="none" dirty="0">
                <a:solidFill>
                  <a:schemeClr val="dk1"/>
                </a:solidFill>
                <a:ea typeface="Calibri"/>
                <a:cs typeface="Calibri"/>
                <a:sym typeface="Calibri"/>
              </a:rPr>
              <a:t>Markets</a:t>
            </a:r>
            <a:endParaRPr sz="2800" b="0" i="0" u="none" strike="noStrike" cap="none" dirty="0">
              <a:solidFill>
                <a:schemeClr val="dk1"/>
              </a:solidFill>
              <a:ea typeface="Calibri"/>
              <a:cs typeface="Calibri"/>
              <a:sym typeface="Calibri"/>
            </a:endParaRPr>
          </a:p>
        </p:txBody>
      </p:sp>
      <p:sp>
        <p:nvSpPr>
          <p:cNvPr id="8" name="Google Shape;231;p9">
            <a:extLst>
              <a:ext uri="{FF2B5EF4-FFF2-40B4-BE49-F238E27FC236}">
                <a16:creationId xmlns:a16="http://schemas.microsoft.com/office/drawing/2014/main" id="{430FF139-1997-9BB2-9B4F-C3D659DDA6D5}"/>
              </a:ext>
            </a:extLst>
          </p:cNvPr>
          <p:cNvSpPr/>
          <p:nvPr/>
        </p:nvSpPr>
        <p:spPr>
          <a:xfrm>
            <a:off x="2804698" y="2461440"/>
            <a:ext cx="2140414" cy="792119"/>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200"/>
              <a:buFont typeface="Arial"/>
              <a:buNone/>
            </a:pPr>
            <a:r>
              <a:rPr lang="en-US" sz="2800" b="0" i="0" u="none" strike="noStrike" cap="none" dirty="0">
                <a:solidFill>
                  <a:schemeClr val="dk1"/>
                </a:solidFill>
                <a:ea typeface="Calibri"/>
                <a:cs typeface="Calibri"/>
                <a:sym typeface="Calibri"/>
              </a:rPr>
              <a:t>Costs</a:t>
            </a:r>
            <a:endParaRPr sz="2800" b="0" i="0" u="none" strike="noStrike" cap="none" dirty="0">
              <a:solidFill>
                <a:schemeClr val="dk1"/>
              </a:solidFill>
              <a:ea typeface="Calibri"/>
              <a:cs typeface="Calibri"/>
              <a:sym typeface="Calibri"/>
            </a:endParaRPr>
          </a:p>
        </p:txBody>
      </p:sp>
      <p:sp>
        <p:nvSpPr>
          <p:cNvPr id="9" name="Google Shape;231;p9">
            <a:extLst>
              <a:ext uri="{FF2B5EF4-FFF2-40B4-BE49-F238E27FC236}">
                <a16:creationId xmlns:a16="http://schemas.microsoft.com/office/drawing/2014/main" id="{16450F66-256C-70B8-9950-19455456D398}"/>
              </a:ext>
            </a:extLst>
          </p:cNvPr>
          <p:cNvSpPr/>
          <p:nvPr/>
        </p:nvSpPr>
        <p:spPr>
          <a:xfrm>
            <a:off x="5230515" y="2461440"/>
            <a:ext cx="2140414" cy="792119"/>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200"/>
              <a:buFont typeface="Arial"/>
              <a:buNone/>
            </a:pPr>
            <a:r>
              <a:rPr lang="en-US" sz="2800" b="0" i="0" u="none" strike="noStrike" cap="none" dirty="0">
                <a:solidFill>
                  <a:schemeClr val="dk1"/>
                </a:solidFill>
                <a:ea typeface="Calibri"/>
                <a:cs typeface="Calibri"/>
                <a:sym typeface="Calibri"/>
              </a:rPr>
              <a:t>Revenue</a:t>
            </a:r>
            <a:endParaRPr sz="2800" b="0" i="0" u="none" strike="noStrike" cap="none" dirty="0">
              <a:solidFill>
                <a:schemeClr val="dk1"/>
              </a:solidFill>
              <a:ea typeface="Calibri"/>
              <a:cs typeface="Calibri"/>
              <a:sym typeface="Calibri"/>
            </a:endParaRPr>
          </a:p>
        </p:txBody>
      </p:sp>
      <p:sp>
        <p:nvSpPr>
          <p:cNvPr id="10" name="Google Shape;231;p9">
            <a:extLst>
              <a:ext uri="{FF2B5EF4-FFF2-40B4-BE49-F238E27FC236}">
                <a16:creationId xmlns:a16="http://schemas.microsoft.com/office/drawing/2014/main" id="{D4BB828C-0E89-BCF8-250C-8D163D2B02B4}"/>
              </a:ext>
            </a:extLst>
          </p:cNvPr>
          <p:cNvSpPr/>
          <p:nvPr/>
        </p:nvSpPr>
        <p:spPr>
          <a:xfrm>
            <a:off x="7656332" y="2461440"/>
            <a:ext cx="2140414" cy="792119"/>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2400" b="0" i="0" u="none" strike="noStrike" cap="none" dirty="0">
                <a:solidFill>
                  <a:schemeClr val="dk1"/>
                </a:solidFill>
                <a:ea typeface="Calibri"/>
                <a:cs typeface="Calibri"/>
                <a:sym typeface="Calibri"/>
              </a:rPr>
              <a:t>Employment</a:t>
            </a:r>
            <a:endParaRPr sz="2400" b="0" i="0" u="none" strike="noStrike" cap="none" dirty="0">
              <a:solidFill>
                <a:schemeClr val="dk1"/>
              </a:solidFill>
              <a:ea typeface="Calibri"/>
              <a:cs typeface="Calibri"/>
              <a:sym typeface="Calibri"/>
            </a:endParaRPr>
          </a:p>
        </p:txBody>
      </p:sp>
      <p:grpSp>
        <p:nvGrpSpPr>
          <p:cNvPr id="11" name="Google Shape;86;p1">
            <a:extLst>
              <a:ext uri="{FF2B5EF4-FFF2-40B4-BE49-F238E27FC236}">
                <a16:creationId xmlns:a16="http://schemas.microsoft.com/office/drawing/2014/main" id="{93B6F7EA-BDC2-2240-5656-13A3C454AB16}"/>
              </a:ext>
            </a:extLst>
          </p:cNvPr>
          <p:cNvGrpSpPr/>
          <p:nvPr/>
        </p:nvGrpSpPr>
        <p:grpSpPr>
          <a:xfrm>
            <a:off x="6535024" y="1"/>
            <a:ext cx="3624976" cy="645952"/>
            <a:chOff x="5857103" y="98854"/>
            <a:chExt cx="6334897" cy="1091932"/>
          </a:xfrm>
        </p:grpSpPr>
        <p:sp>
          <p:nvSpPr>
            <p:cNvPr id="12" name="Google Shape;87;p1">
              <a:extLst>
                <a:ext uri="{FF2B5EF4-FFF2-40B4-BE49-F238E27FC236}">
                  <a16:creationId xmlns:a16="http://schemas.microsoft.com/office/drawing/2014/main" id="{9A60353E-C2A0-223B-4BB9-3DC67C6CE515}"/>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13" name="Google Shape;88;p1" descr="Faculty of Engineering Sciences — Ben-Gurion University Research Portal">
              <a:extLst>
                <a:ext uri="{FF2B5EF4-FFF2-40B4-BE49-F238E27FC236}">
                  <a16:creationId xmlns:a16="http://schemas.microsoft.com/office/drawing/2014/main" id="{15B3FFAC-32A4-4ED1-86AE-35EED590E936}"/>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14" name="Google Shape;89;p1">
              <a:extLst>
                <a:ext uri="{FF2B5EF4-FFF2-40B4-BE49-F238E27FC236}">
                  <a16:creationId xmlns:a16="http://schemas.microsoft.com/office/drawing/2014/main" id="{D9823035-9E4C-17D9-DF7C-A988B08E0390}"/>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1"/>
          <p:cNvSpPr txBox="1">
            <a:spLocks noGrp="1"/>
          </p:cNvSpPr>
          <p:nvPr>
            <p:ph type="title"/>
          </p:nvPr>
        </p:nvSpPr>
        <p:spPr>
          <a:xfrm>
            <a:off x="1456095" y="311607"/>
            <a:ext cx="7426406" cy="1067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dirty="0"/>
              <a:t>Expected Regional Long-Term Impacts</a:t>
            </a:r>
            <a:endParaRPr dirty="0"/>
          </a:p>
        </p:txBody>
      </p:sp>
      <p:sp>
        <p:nvSpPr>
          <p:cNvPr id="258" name="Google Shape;258;p11"/>
          <p:cNvSpPr txBox="1">
            <a:spLocks noGrp="1"/>
          </p:cNvSpPr>
          <p:nvPr>
            <p:ph idx="1"/>
          </p:nvPr>
        </p:nvSpPr>
        <p:spPr>
          <a:xfrm>
            <a:off x="1545281" y="1603811"/>
            <a:ext cx="7429500" cy="3148018"/>
          </a:xfrm>
          <a:prstGeom prst="rect">
            <a:avLst/>
          </a:prstGeom>
          <a:noFill/>
          <a:ln>
            <a:noFill/>
          </a:ln>
        </p:spPr>
        <p:txBody>
          <a:bodyPr spcFirstLastPara="1" wrap="square" lIns="91425" tIns="45700" rIns="91425" bIns="45700" anchor="t" anchorCtr="0">
            <a:normAutofit/>
          </a:bodyPr>
          <a:lstStyle/>
          <a:p>
            <a:pPr marL="457200" lvl="0" indent="-400050" algn="l" rtl="0">
              <a:lnSpc>
                <a:spcPct val="150000"/>
              </a:lnSpc>
              <a:spcBef>
                <a:spcPts val="833"/>
              </a:spcBef>
              <a:spcAft>
                <a:spcPts val="0"/>
              </a:spcAft>
              <a:buSzPts val="2700"/>
              <a:buChar char="•"/>
            </a:pPr>
            <a:r>
              <a:rPr lang="en-US" sz="2000" dirty="0"/>
              <a:t>Job Creation and Economic Growth </a:t>
            </a:r>
            <a:endParaRPr sz="2000" dirty="0"/>
          </a:p>
          <a:p>
            <a:pPr marL="457200" lvl="0" indent="-400050" algn="l" rtl="0">
              <a:lnSpc>
                <a:spcPct val="150000"/>
              </a:lnSpc>
              <a:spcBef>
                <a:spcPts val="0"/>
              </a:spcBef>
              <a:spcAft>
                <a:spcPts val="0"/>
              </a:spcAft>
              <a:buSzPts val="2700"/>
              <a:buChar char="•"/>
            </a:pPr>
            <a:r>
              <a:rPr lang="en-US" sz="2000" dirty="0"/>
              <a:t>Supply Chain Development </a:t>
            </a:r>
            <a:endParaRPr sz="2000" dirty="0"/>
          </a:p>
          <a:p>
            <a:pPr marL="457200" lvl="0" indent="-400050" algn="l" rtl="0">
              <a:lnSpc>
                <a:spcPct val="150000"/>
              </a:lnSpc>
              <a:spcBef>
                <a:spcPts val="0"/>
              </a:spcBef>
              <a:spcAft>
                <a:spcPts val="0"/>
              </a:spcAft>
              <a:buSzPts val="2700"/>
              <a:buChar char="•"/>
            </a:pPr>
            <a:r>
              <a:rPr lang="en-US" sz="2000" dirty="0"/>
              <a:t>Market Expansion </a:t>
            </a:r>
            <a:endParaRPr sz="2000" dirty="0"/>
          </a:p>
          <a:p>
            <a:pPr marL="457200" lvl="0" indent="-400050" algn="l" rtl="0">
              <a:lnSpc>
                <a:spcPct val="150000"/>
              </a:lnSpc>
              <a:spcBef>
                <a:spcPts val="0"/>
              </a:spcBef>
              <a:spcAft>
                <a:spcPts val="0"/>
              </a:spcAft>
              <a:buSzPts val="2700"/>
              <a:buChar char="•"/>
            </a:pPr>
            <a:r>
              <a:rPr lang="en-US" sz="2000" dirty="0"/>
              <a:t>Knowledge Transfer and Technological Advancement </a:t>
            </a:r>
            <a:endParaRPr sz="2000" dirty="0"/>
          </a:p>
          <a:p>
            <a:pPr marL="457200" lvl="0" indent="-400050" algn="l" rtl="0">
              <a:lnSpc>
                <a:spcPct val="150000"/>
              </a:lnSpc>
              <a:spcBef>
                <a:spcPts val="0"/>
              </a:spcBef>
              <a:spcAft>
                <a:spcPts val="0"/>
              </a:spcAft>
              <a:buSzPts val="2700"/>
              <a:buChar char="•"/>
            </a:pPr>
            <a:r>
              <a:rPr lang="en-US" sz="2000" dirty="0"/>
              <a:t>Research and Development </a:t>
            </a:r>
            <a:endParaRPr sz="2000" dirty="0"/>
          </a:p>
          <a:p>
            <a:pPr marL="457200" lvl="0" indent="-400050" algn="l" rtl="0">
              <a:lnSpc>
                <a:spcPct val="150000"/>
              </a:lnSpc>
              <a:spcBef>
                <a:spcPts val="0"/>
              </a:spcBef>
              <a:spcAft>
                <a:spcPts val="0"/>
              </a:spcAft>
              <a:buSzPts val="2700"/>
              <a:buChar char="•"/>
            </a:pPr>
            <a:r>
              <a:rPr lang="en-US" sz="2000" dirty="0"/>
              <a:t>Strengthened Business Relationships</a:t>
            </a:r>
            <a:endParaRPr sz="2000" dirty="0"/>
          </a:p>
        </p:txBody>
      </p:sp>
      <p:grpSp>
        <p:nvGrpSpPr>
          <p:cNvPr id="2" name="Google Shape;86;p1">
            <a:extLst>
              <a:ext uri="{FF2B5EF4-FFF2-40B4-BE49-F238E27FC236}">
                <a16:creationId xmlns:a16="http://schemas.microsoft.com/office/drawing/2014/main" id="{7569C5DF-D334-3E6E-D162-71AB890F433A}"/>
              </a:ext>
            </a:extLst>
          </p:cNvPr>
          <p:cNvGrpSpPr/>
          <p:nvPr/>
        </p:nvGrpSpPr>
        <p:grpSpPr>
          <a:xfrm>
            <a:off x="6535024" y="1"/>
            <a:ext cx="3624976" cy="645952"/>
            <a:chOff x="5857103" y="98854"/>
            <a:chExt cx="6334897" cy="1091932"/>
          </a:xfrm>
        </p:grpSpPr>
        <p:sp>
          <p:nvSpPr>
            <p:cNvPr id="3" name="Google Shape;87;p1">
              <a:extLst>
                <a:ext uri="{FF2B5EF4-FFF2-40B4-BE49-F238E27FC236}">
                  <a16:creationId xmlns:a16="http://schemas.microsoft.com/office/drawing/2014/main" id="{6DA7A1FE-490D-9A0A-2A3C-E89A489D79CB}"/>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4" name="Google Shape;88;p1" descr="Faculty of Engineering Sciences — Ben-Gurion University Research Portal">
              <a:extLst>
                <a:ext uri="{FF2B5EF4-FFF2-40B4-BE49-F238E27FC236}">
                  <a16:creationId xmlns:a16="http://schemas.microsoft.com/office/drawing/2014/main" id="{5224FCF0-F4E4-D6B5-8E6B-338CAB4E2550}"/>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5" name="Google Shape;89;p1">
              <a:extLst>
                <a:ext uri="{FF2B5EF4-FFF2-40B4-BE49-F238E27FC236}">
                  <a16:creationId xmlns:a16="http://schemas.microsoft.com/office/drawing/2014/main" id="{2FC84F12-2820-82AF-3F62-5CA6A6270501}"/>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2"/>
          <p:cNvSpPr txBox="1">
            <a:spLocks noGrp="1"/>
          </p:cNvSpPr>
          <p:nvPr>
            <p:ph type="title"/>
          </p:nvPr>
        </p:nvSpPr>
        <p:spPr>
          <a:xfrm>
            <a:off x="1366797" y="280496"/>
            <a:ext cx="7426406" cy="1067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dirty="0"/>
              <a:t>Conclusion</a:t>
            </a:r>
            <a:endParaRPr dirty="0"/>
          </a:p>
        </p:txBody>
      </p:sp>
      <p:sp>
        <p:nvSpPr>
          <p:cNvPr id="268" name="Google Shape;268;p12"/>
          <p:cNvSpPr txBox="1">
            <a:spLocks noGrp="1"/>
          </p:cNvSpPr>
          <p:nvPr>
            <p:ph idx="1"/>
          </p:nvPr>
        </p:nvSpPr>
        <p:spPr>
          <a:xfrm>
            <a:off x="698500" y="1292126"/>
            <a:ext cx="8763000" cy="4173900"/>
          </a:xfrm>
          <a:prstGeom prst="rect">
            <a:avLst/>
          </a:prstGeom>
          <a:noFill/>
          <a:ln>
            <a:noFill/>
          </a:ln>
        </p:spPr>
        <p:txBody>
          <a:bodyPr spcFirstLastPara="1" wrap="square" lIns="91425" tIns="45700" rIns="91425" bIns="45700" anchor="t" anchorCtr="0">
            <a:normAutofit/>
          </a:bodyPr>
          <a:lstStyle/>
          <a:p>
            <a:pPr marL="342911" indent="-285750">
              <a:lnSpc>
                <a:spcPct val="150000"/>
              </a:lnSpc>
              <a:buFont typeface="Arial" panose="020B0604020202020204" pitchFamily="34" charset="0"/>
              <a:buChar char="•"/>
            </a:pPr>
            <a:r>
              <a:rPr lang="en-US" sz="1600" dirty="0"/>
              <a:t>This entire movement is already happening in a timid and poorly organized way. </a:t>
            </a:r>
          </a:p>
          <a:p>
            <a:pPr marL="342911" indent="-285750">
              <a:lnSpc>
                <a:spcPct val="150000"/>
              </a:lnSpc>
              <a:buFont typeface="Arial" panose="020B0604020202020204" pitchFamily="34" charset="0"/>
              <a:buChar char="•"/>
            </a:pPr>
            <a:r>
              <a:rPr lang="en-US" sz="1600" dirty="0"/>
              <a:t>The interest in plant-based products is already significant in foreign markets.</a:t>
            </a:r>
          </a:p>
          <a:p>
            <a:pPr marL="342911" indent="-285750">
              <a:lnSpc>
                <a:spcPct val="150000"/>
              </a:lnSpc>
              <a:buFont typeface="Arial" panose="020B0604020202020204" pitchFamily="34" charset="0"/>
              <a:buChar char="•"/>
            </a:pPr>
            <a:r>
              <a:rPr lang="en-US" sz="1600" dirty="0"/>
              <a:t>The obstacles can be systematically resolved through public policy, by creating a space for entrepreneurs, consumers, and researchers to interact. Brazil already has a good example: the National School Feeding Program (PNAE). This program promotes education through food, supporting small-scale producers and encouraging the consumption of healthy foods.</a:t>
            </a:r>
          </a:p>
          <a:p>
            <a:pPr marL="342911" indent="-285750">
              <a:lnSpc>
                <a:spcPct val="150000"/>
              </a:lnSpc>
              <a:buFont typeface="Arial" panose="020B0604020202020204" pitchFamily="34" charset="0"/>
              <a:buChar char="•"/>
            </a:pPr>
            <a:r>
              <a:rPr lang="en-US" sz="1600" dirty="0"/>
              <a:t>Together, these individuals have the potential to change the world of food.</a:t>
            </a:r>
          </a:p>
        </p:txBody>
      </p:sp>
      <p:grpSp>
        <p:nvGrpSpPr>
          <p:cNvPr id="2" name="Google Shape;86;p1">
            <a:extLst>
              <a:ext uri="{FF2B5EF4-FFF2-40B4-BE49-F238E27FC236}">
                <a16:creationId xmlns:a16="http://schemas.microsoft.com/office/drawing/2014/main" id="{6F7FE22F-521F-35A8-B964-72E2D5E00BDA}"/>
              </a:ext>
            </a:extLst>
          </p:cNvPr>
          <p:cNvGrpSpPr/>
          <p:nvPr/>
        </p:nvGrpSpPr>
        <p:grpSpPr>
          <a:xfrm>
            <a:off x="6535024" y="1"/>
            <a:ext cx="3624976" cy="645952"/>
            <a:chOff x="5857103" y="98854"/>
            <a:chExt cx="6334897" cy="1091932"/>
          </a:xfrm>
        </p:grpSpPr>
        <p:sp>
          <p:nvSpPr>
            <p:cNvPr id="3" name="Google Shape;87;p1">
              <a:extLst>
                <a:ext uri="{FF2B5EF4-FFF2-40B4-BE49-F238E27FC236}">
                  <a16:creationId xmlns:a16="http://schemas.microsoft.com/office/drawing/2014/main" id="{994A15F2-3E67-8F87-E9E7-35594D0004CC}"/>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4" name="Google Shape;88;p1" descr="Faculty of Engineering Sciences — Ben-Gurion University Research Portal">
              <a:extLst>
                <a:ext uri="{FF2B5EF4-FFF2-40B4-BE49-F238E27FC236}">
                  <a16:creationId xmlns:a16="http://schemas.microsoft.com/office/drawing/2014/main" id="{71CB9700-5B01-1337-58A6-5FDBBEC92083}"/>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5" name="Google Shape;89;p1">
              <a:extLst>
                <a:ext uri="{FF2B5EF4-FFF2-40B4-BE49-F238E27FC236}">
                  <a16:creationId xmlns:a16="http://schemas.microsoft.com/office/drawing/2014/main" id="{B0ADF89B-504E-494F-2659-FE9C6C4C331C}"/>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4b4c2f7c36_0_58"/>
          <p:cNvSpPr txBox="1">
            <a:spLocks noGrp="1"/>
          </p:cNvSpPr>
          <p:nvPr>
            <p:ph type="title"/>
          </p:nvPr>
        </p:nvSpPr>
        <p:spPr>
          <a:xfrm>
            <a:off x="1319285" y="260974"/>
            <a:ext cx="8763000" cy="110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dirty="0"/>
              <a:t>Recommendations</a:t>
            </a:r>
            <a:endParaRPr dirty="0"/>
          </a:p>
        </p:txBody>
      </p:sp>
      <p:sp>
        <p:nvSpPr>
          <p:cNvPr id="278" name="Google Shape;278;g24b4c2f7c36_0_58"/>
          <p:cNvSpPr txBox="1">
            <a:spLocks noGrp="1"/>
          </p:cNvSpPr>
          <p:nvPr>
            <p:ph idx="1"/>
          </p:nvPr>
        </p:nvSpPr>
        <p:spPr>
          <a:xfrm>
            <a:off x="698500" y="1292126"/>
            <a:ext cx="8763000" cy="4161900"/>
          </a:xfrm>
          <a:prstGeom prst="rect">
            <a:avLst/>
          </a:prstGeom>
          <a:noFill/>
          <a:ln>
            <a:noFill/>
          </a:ln>
        </p:spPr>
        <p:txBody>
          <a:bodyPr spcFirstLastPara="1" wrap="square" lIns="91425" tIns="45700" rIns="91425" bIns="45700" anchor="t" anchorCtr="0">
            <a:normAutofit/>
          </a:bodyPr>
          <a:lstStyle/>
          <a:p>
            <a:pPr marL="190492" lvl="0" indent="-190492" algn="l" rtl="0">
              <a:lnSpc>
                <a:spcPct val="150000"/>
              </a:lnSpc>
              <a:spcBef>
                <a:spcPts val="833"/>
              </a:spcBef>
              <a:spcAft>
                <a:spcPts val="0"/>
              </a:spcAft>
              <a:buSzPts val="2300"/>
              <a:buChar char="•"/>
            </a:pPr>
            <a:r>
              <a:rPr lang="en-US" sz="1600" dirty="0"/>
              <a:t>Utilize existing innovation environments such as </a:t>
            </a:r>
            <a:r>
              <a:rPr lang="en-US" sz="1600" dirty="0" err="1"/>
              <a:t>Sebrae</a:t>
            </a:r>
            <a:r>
              <a:rPr lang="en-US" sz="1600" dirty="0"/>
              <a:t> in Brazil.</a:t>
            </a:r>
            <a:endParaRPr sz="1600" dirty="0"/>
          </a:p>
          <a:p>
            <a:pPr marL="190492" lvl="0" indent="-190492" algn="l" rtl="0">
              <a:lnSpc>
                <a:spcPct val="150000"/>
              </a:lnSpc>
              <a:spcBef>
                <a:spcPts val="833"/>
              </a:spcBef>
              <a:spcAft>
                <a:spcPts val="0"/>
              </a:spcAft>
              <a:buSzPts val="2300"/>
              <a:buChar char="•"/>
            </a:pPr>
            <a:r>
              <a:rPr lang="en-US" sz="1600" dirty="0"/>
              <a:t>Incorporate academia into the process, promoting new discoveries and possibilities.</a:t>
            </a:r>
            <a:endParaRPr sz="1600" dirty="0"/>
          </a:p>
          <a:p>
            <a:pPr marL="190492" lvl="0" indent="-190492" algn="l" rtl="0">
              <a:lnSpc>
                <a:spcPct val="150000"/>
              </a:lnSpc>
              <a:spcBef>
                <a:spcPts val="833"/>
              </a:spcBef>
              <a:spcAft>
                <a:spcPts val="0"/>
              </a:spcAft>
              <a:buSzPts val="2300"/>
              <a:buChar char="•"/>
            </a:pPr>
            <a:r>
              <a:rPr lang="en-US" sz="1600" dirty="0"/>
              <a:t>Transfer knowledge; Israel has a long history of extreme utilization of food, and Brazil can develop new techniques based on various products not found in Israel. </a:t>
            </a:r>
          </a:p>
          <a:p>
            <a:pPr marL="190492" lvl="0" indent="-190492" algn="l" rtl="0">
              <a:lnSpc>
                <a:spcPct val="150000"/>
              </a:lnSpc>
              <a:spcBef>
                <a:spcPts val="833"/>
              </a:spcBef>
              <a:spcAft>
                <a:spcPts val="0"/>
              </a:spcAft>
              <a:buSzPts val="2300"/>
              <a:buChar char="•"/>
            </a:pPr>
            <a:r>
              <a:rPr lang="en-US" sz="1600" dirty="0"/>
              <a:t>It could be an extraordinary collaboration!</a:t>
            </a:r>
            <a:endParaRPr sz="1600" dirty="0"/>
          </a:p>
        </p:txBody>
      </p:sp>
      <p:grpSp>
        <p:nvGrpSpPr>
          <p:cNvPr id="2" name="Google Shape;86;p1">
            <a:extLst>
              <a:ext uri="{FF2B5EF4-FFF2-40B4-BE49-F238E27FC236}">
                <a16:creationId xmlns:a16="http://schemas.microsoft.com/office/drawing/2014/main" id="{F7D92C80-78C4-085D-F501-0E861580EAA7}"/>
              </a:ext>
            </a:extLst>
          </p:cNvPr>
          <p:cNvGrpSpPr/>
          <p:nvPr/>
        </p:nvGrpSpPr>
        <p:grpSpPr>
          <a:xfrm>
            <a:off x="6535024" y="1"/>
            <a:ext cx="3624976" cy="645952"/>
            <a:chOff x="5857103" y="98854"/>
            <a:chExt cx="6334897" cy="1091932"/>
          </a:xfrm>
        </p:grpSpPr>
        <p:sp>
          <p:nvSpPr>
            <p:cNvPr id="3" name="Google Shape;87;p1">
              <a:extLst>
                <a:ext uri="{FF2B5EF4-FFF2-40B4-BE49-F238E27FC236}">
                  <a16:creationId xmlns:a16="http://schemas.microsoft.com/office/drawing/2014/main" id="{F54769ED-B186-B224-C3FC-87A5A7A22B69}"/>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4" name="Google Shape;88;p1" descr="Faculty of Engineering Sciences — Ben-Gurion University Research Portal">
              <a:extLst>
                <a:ext uri="{FF2B5EF4-FFF2-40B4-BE49-F238E27FC236}">
                  <a16:creationId xmlns:a16="http://schemas.microsoft.com/office/drawing/2014/main" id="{01CA8F18-AD55-EFCB-9246-4C35506F91B5}"/>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5" name="Google Shape;89;p1">
              <a:extLst>
                <a:ext uri="{FF2B5EF4-FFF2-40B4-BE49-F238E27FC236}">
                  <a16:creationId xmlns:a16="http://schemas.microsoft.com/office/drawing/2014/main" id="{292F17F2-5F72-437E-B9F9-33FC631AC4A2}"/>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pic>
        <p:nvPicPr>
          <p:cNvPr id="3074" name="Picture 2" descr="What Are Cashew Fruits? (with pictures)">
            <a:extLst>
              <a:ext uri="{FF2B5EF4-FFF2-40B4-BE49-F238E27FC236}">
                <a16:creationId xmlns:a16="http://schemas.microsoft.com/office/drawing/2014/main" id="{511F9C9D-C957-A0F8-1DD5-5A4778BA86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3159" y="3429052"/>
            <a:ext cx="1250986" cy="19735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4b4c2f7c36_0_58"/>
          <p:cNvSpPr txBox="1">
            <a:spLocks noGrp="1"/>
          </p:cNvSpPr>
          <p:nvPr>
            <p:ph type="title"/>
          </p:nvPr>
        </p:nvSpPr>
        <p:spPr>
          <a:xfrm>
            <a:off x="3344585" y="2305200"/>
            <a:ext cx="3470829" cy="1104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4400" dirty="0"/>
              <a:t>Thank You!</a:t>
            </a:r>
            <a:endParaRPr sz="4400" dirty="0"/>
          </a:p>
        </p:txBody>
      </p:sp>
      <p:grpSp>
        <p:nvGrpSpPr>
          <p:cNvPr id="2" name="Google Shape;86;p1">
            <a:extLst>
              <a:ext uri="{FF2B5EF4-FFF2-40B4-BE49-F238E27FC236}">
                <a16:creationId xmlns:a16="http://schemas.microsoft.com/office/drawing/2014/main" id="{F7D92C80-78C4-085D-F501-0E861580EAA7}"/>
              </a:ext>
            </a:extLst>
          </p:cNvPr>
          <p:cNvGrpSpPr/>
          <p:nvPr/>
        </p:nvGrpSpPr>
        <p:grpSpPr>
          <a:xfrm>
            <a:off x="6535024" y="1"/>
            <a:ext cx="3624976" cy="645952"/>
            <a:chOff x="5857103" y="98854"/>
            <a:chExt cx="6334897" cy="1091932"/>
          </a:xfrm>
        </p:grpSpPr>
        <p:sp>
          <p:nvSpPr>
            <p:cNvPr id="3" name="Google Shape;87;p1">
              <a:extLst>
                <a:ext uri="{FF2B5EF4-FFF2-40B4-BE49-F238E27FC236}">
                  <a16:creationId xmlns:a16="http://schemas.microsoft.com/office/drawing/2014/main" id="{F54769ED-B186-B224-C3FC-87A5A7A22B69}"/>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4" name="Google Shape;88;p1" descr="Faculty of Engineering Sciences — Ben-Gurion University Research Portal">
              <a:extLst>
                <a:ext uri="{FF2B5EF4-FFF2-40B4-BE49-F238E27FC236}">
                  <a16:creationId xmlns:a16="http://schemas.microsoft.com/office/drawing/2014/main" id="{01CA8F18-AD55-EFCB-9246-4C35506F91B5}"/>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5" name="Google Shape;89;p1">
              <a:extLst>
                <a:ext uri="{FF2B5EF4-FFF2-40B4-BE49-F238E27FC236}">
                  <a16:creationId xmlns:a16="http://schemas.microsoft.com/office/drawing/2014/main" id="{292F17F2-5F72-437E-B9F9-33FC631AC4A2}"/>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Tree>
    <p:extLst>
      <p:ext uri="{BB962C8B-B14F-4D97-AF65-F5344CB8AC3E}">
        <p14:creationId xmlns:p14="http://schemas.microsoft.com/office/powerpoint/2010/main" val="808884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g24b3da9bb5f_0_25"/>
          <p:cNvSpPr txBox="1">
            <a:spLocks noGrp="1"/>
          </p:cNvSpPr>
          <p:nvPr>
            <p:ph idx="1"/>
          </p:nvPr>
        </p:nvSpPr>
        <p:spPr>
          <a:xfrm>
            <a:off x="878863" y="1270951"/>
            <a:ext cx="10160100" cy="917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sz="1800" b="1" dirty="0"/>
              <a:t>The problem:</a:t>
            </a:r>
            <a:r>
              <a:rPr lang="en-US" sz="1800" dirty="0"/>
              <a:t> Shortage of healthy food at affordable prices in Israel</a:t>
            </a:r>
            <a:endParaRPr sz="1800" dirty="0"/>
          </a:p>
        </p:txBody>
      </p:sp>
      <p:sp>
        <p:nvSpPr>
          <p:cNvPr id="102" name="Google Shape;102;g24b3da9bb5f_0_25"/>
          <p:cNvSpPr/>
          <p:nvPr/>
        </p:nvSpPr>
        <p:spPr>
          <a:xfrm>
            <a:off x="344200" y="1792250"/>
            <a:ext cx="3008700" cy="17625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chemeClr val="dk1"/>
              </a:buClr>
              <a:buSzPts val="1100"/>
              <a:buFont typeface="Arial"/>
              <a:buNone/>
            </a:pPr>
            <a:r>
              <a:rPr lang="en-US" sz="1200" b="1" i="0" u="none" strike="noStrike" cap="none" dirty="0">
                <a:solidFill>
                  <a:srgbClr val="000000"/>
                </a:solidFill>
                <a:ea typeface="Assistant"/>
                <a:cs typeface="Assistant"/>
                <a:sym typeface="Assistant"/>
              </a:rPr>
              <a:t>Causes:</a:t>
            </a:r>
            <a:endParaRPr sz="1200" b="1" i="0" u="none" strike="noStrike" cap="none" dirty="0">
              <a:solidFill>
                <a:srgbClr val="000000"/>
              </a:solidFill>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100" b="0" i="0" u="none" strike="noStrike" cap="none" dirty="0">
                <a:solidFill>
                  <a:srgbClr val="000000"/>
                </a:solidFill>
                <a:ea typeface="Assistant"/>
                <a:cs typeface="Assistant"/>
                <a:sym typeface="Assistant"/>
              </a:rPr>
              <a:t>Lim</a:t>
            </a:r>
            <a:r>
              <a:rPr lang="en-US" sz="1100" dirty="0">
                <a:ea typeface="Assistant"/>
                <a:cs typeface="Assistant"/>
                <a:sym typeface="Assistant"/>
              </a:rPr>
              <a:t>ited domestic production</a:t>
            </a:r>
            <a:endParaRPr sz="1100" dirty="0">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100" dirty="0">
                <a:ea typeface="Assistant"/>
                <a:cs typeface="Assistant"/>
                <a:sym typeface="Assistant"/>
              </a:rPr>
              <a:t>High production costs</a:t>
            </a:r>
            <a:endParaRPr sz="1100" dirty="0">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100" dirty="0">
                <a:ea typeface="Assistant"/>
                <a:cs typeface="Assistant"/>
                <a:sym typeface="Assistant"/>
              </a:rPr>
              <a:t>Market dynamics and competition</a:t>
            </a:r>
            <a:endParaRPr sz="1100" dirty="0">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100" dirty="0">
                <a:ea typeface="Assistant"/>
                <a:cs typeface="Assistant"/>
                <a:sym typeface="Assistant"/>
              </a:rPr>
              <a:t>Lack of consumer demand and awareness</a:t>
            </a:r>
            <a:endParaRPr sz="1100" dirty="0">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endParaRPr sz="1100" dirty="0">
              <a:ea typeface="Assistant"/>
              <a:cs typeface="Assistant"/>
              <a:sym typeface="Assistant"/>
            </a:endParaRPr>
          </a:p>
          <a:p>
            <a:pPr marL="0" marR="0" lvl="0" indent="0" rtl="0">
              <a:lnSpc>
                <a:spcPct val="150000"/>
              </a:lnSpc>
              <a:spcBef>
                <a:spcPts val="0"/>
              </a:spcBef>
              <a:spcAft>
                <a:spcPts val="0"/>
              </a:spcAft>
              <a:buClr>
                <a:srgbClr val="000000"/>
              </a:buClr>
              <a:buSzPts val="1500"/>
              <a:buFont typeface="Arial"/>
              <a:buNone/>
            </a:pPr>
            <a:endParaRPr sz="1100" b="0" i="0" u="none" strike="noStrike" cap="none" dirty="0">
              <a:solidFill>
                <a:srgbClr val="000000"/>
              </a:solidFill>
              <a:ea typeface="Assistant"/>
              <a:cs typeface="Assistant"/>
              <a:sym typeface="Assistant"/>
            </a:endParaRPr>
          </a:p>
        </p:txBody>
      </p:sp>
      <p:sp>
        <p:nvSpPr>
          <p:cNvPr id="103" name="Google Shape;103;g24b3da9bb5f_0_25"/>
          <p:cNvSpPr/>
          <p:nvPr/>
        </p:nvSpPr>
        <p:spPr>
          <a:xfrm>
            <a:off x="3575650" y="1792250"/>
            <a:ext cx="3008700" cy="17625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500"/>
              <a:buFont typeface="Arial"/>
              <a:buNone/>
            </a:pPr>
            <a:r>
              <a:rPr lang="en-US" sz="1200" b="1" i="0" u="none" strike="noStrike" cap="none" dirty="0">
                <a:solidFill>
                  <a:srgbClr val="000000"/>
                </a:solidFill>
                <a:ea typeface="Assistant"/>
                <a:cs typeface="Assistant"/>
                <a:sym typeface="Assistant"/>
              </a:rPr>
              <a:t>Effects:</a:t>
            </a:r>
            <a:endParaRPr sz="1200" b="0" i="0" u="none" strike="noStrike" cap="none" dirty="0">
              <a:solidFill>
                <a:srgbClr val="000000"/>
              </a:solidFill>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100" dirty="0">
                <a:ea typeface="Assistant"/>
                <a:cs typeface="Assistant"/>
                <a:sym typeface="Assistant"/>
              </a:rPr>
              <a:t>Poor nutrition and health outcomes</a:t>
            </a:r>
            <a:endParaRPr sz="1100" dirty="0">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100" dirty="0">
                <a:ea typeface="Assistant"/>
                <a:cs typeface="Assistant"/>
                <a:sym typeface="Assistant"/>
              </a:rPr>
              <a:t>Health disparities</a:t>
            </a:r>
            <a:endParaRPr sz="1100" dirty="0">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100" dirty="0">
                <a:ea typeface="Assistant"/>
                <a:cs typeface="Assistant"/>
                <a:sym typeface="Assistant"/>
              </a:rPr>
              <a:t>Financial burden</a:t>
            </a:r>
            <a:endParaRPr sz="1100" dirty="0">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100" dirty="0">
                <a:ea typeface="Assistant"/>
                <a:cs typeface="Assistant"/>
                <a:sym typeface="Assistant"/>
              </a:rPr>
              <a:t>Environmental impact</a:t>
            </a:r>
            <a:endParaRPr sz="1100" b="0" i="0" u="none" strike="noStrike" cap="none" dirty="0">
              <a:solidFill>
                <a:srgbClr val="000000"/>
              </a:solidFill>
              <a:ea typeface="Assistant"/>
              <a:cs typeface="Assistant"/>
              <a:sym typeface="Assistant"/>
            </a:endParaRPr>
          </a:p>
        </p:txBody>
      </p:sp>
      <p:sp>
        <p:nvSpPr>
          <p:cNvPr id="104" name="Google Shape;104;g24b3da9bb5f_0_25"/>
          <p:cNvSpPr/>
          <p:nvPr/>
        </p:nvSpPr>
        <p:spPr>
          <a:xfrm>
            <a:off x="6807100" y="1792250"/>
            <a:ext cx="3008700" cy="17625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500"/>
              <a:buFont typeface="Arial"/>
              <a:buNone/>
            </a:pPr>
            <a:r>
              <a:rPr lang="en-US" sz="1200" b="1" i="0" u="none" strike="noStrike" cap="none" dirty="0">
                <a:solidFill>
                  <a:srgbClr val="000000"/>
                </a:solidFill>
                <a:ea typeface="Assistant"/>
                <a:cs typeface="Assistant"/>
                <a:sym typeface="Assistant"/>
              </a:rPr>
              <a:t>Restrictions:</a:t>
            </a:r>
            <a:endParaRPr sz="1200" b="1" i="0" u="none" strike="noStrike" cap="none" dirty="0">
              <a:solidFill>
                <a:srgbClr val="000000"/>
              </a:solidFill>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200" dirty="0">
                <a:ea typeface="Assistant"/>
                <a:cs typeface="Assistant"/>
                <a:sym typeface="Assistant"/>
              </a:rPr>
              <a:t>Limited government support</a:t>
            </a:r>
            <a:endParaRPr sz="1200" dirty="0">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200" dirty="0">
                <a:ea typeface="Assistant"/>
                <a:cs typeface="Assistant"/>
                <a:sym typeface="Assistant"/>
              </a:rPr>
              <a:t>Regulatory barriers</a:t>
            </a:r>
            <a:endParaRPr sz="1200" dirty="0">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200" dirty="0">
                <a:ea typeface="Assistant"/>
                <a:cs typeface="Assistant"/>
                <a:sym typeface="Assistant"/>
              </a:rPr>
              <a:t>Import restrictions</a:t>
            </a:r>
            <a:endParaRPr sz="1200" b="0" i="0" u="none" strike="noStrike" cap="none" dirty="0">
              <a:solidFill>
                <a:srgbClr val="000000"/>
              </a:solidFill>
              <a:ea typeface="Assistant"/>
              <a:cs typeface="Assistant"/>
              <a:sym typeface="Assistant"/>
            </a:endParaRPr>
          </a:p>
          <a:p>
            <a:pPr marL="0" marR="0" lvl="0" indent="0" rtl="0">
              <a:lnSpc>
                <a:spcPct val="150000"/>
              </a:lnSpc>
              <a:spcBef>
                <a:spcPts val="0"/>
              </a:spcBef>
              <a:spcAft>
                <a:spcPts val="0"/>
              </a:spcAft>
              <a:buClr>
                <a:srgbClr val="000000"/>
              </a:buClr>
              <a:buSzPts val="1500"/>
              <a:buFont typeface="Arial"/>
              <a:buNone/>
            </a:pPr>
            <a:endParaRPr sz="1200" b="0" i="0" u="none" strike="noStrike" cap="none" dirty="0">
              <a:solidFill>
                <a:srgbClr val="000000"/>
              </a:solidFill>
              <a:ea typeface="Assistant"/>
              <a:cs typeface="Assistant"/>
              <a:sym typeface="Assistant"/>
            </a:endParaRPr>
          </a:p>
        </p:txBody>
      </p:sp>
      <p:sp>
        <p:nvSpPr>
          <p:cNvPr id="105" name="Google Shape;105;g24b3da9bb5f_0_25"/>
          <p:cNvSpPr/>
          <p:nvPr/>
        </p:nvSpPr>
        <p:spPr>
          <a:xfrm>
            <a:off x="5046525" y="3691550"/>
            <a:ext cx="3347100" cy="19464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600"/>
              <a:buFont typeface="Arial"/>
              <a:buNone/>
            </a:pPr>
            <a:r>
              <a:rPr lang="en-US" sz="1200" b="1" i="0" u="none" strike="noStrike" cap="none" dirty="0">
                <a:solidFill>
                  <a:srgbClr val="000000"/>
                </a:solidFill>
                <a:ea typeface="Assistant"/>
                <a:cs typeface="Assistant"/>
                <a:sym typeface="Assistant"/>
              </a:rPr>
              <a:t>People directly impacted:</a:t>
            </a:r>
            <a:endParaRPr sz="1200" b="1" i="0" u="none" strike="noStrike" cap="none" dirty="0">
              <a:solidFill>
                <a:srgbClr val="000000"/>
              </a:solidFill>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200" dirty="0">
                <a:ea typeface="Assistant"/>
                <a:cs typeface="Assistant"/>
                <a:sym typeface="Assistant"/>
              </a:rPr>
              <a:t>Low-income individuals and families</a:t>
            </a:r>
            <a:endParaRPr sz="1200" dirty="0">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200" dirty="0">
                <a:ea typeface="Assistant"/>
                <a:cs typeface="Assistant"/>
                <a:sym typeface="Assistant"/>
              </a:rPr>
              <a:t>Individuals with specific nutritional needs</a:t>
            </a:r>
            <a:endParaRPr sz="1200" dirty="0">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200" dirty="0">
                <a:ea typeface="Assistant"/>
                <a:cs typeface="Assistant"/>
                <a:sym typeface="Assistant"/>
              </a:rPr>
              <a:t>Health-conscious consumers</a:t>
            </a:r>
            <a:endParaRPr sz="1200" b="0" i="0" u="none" strike="noStrike" cap="none" dirty="0">
              <a:solidFill>
                <a:srgbClr val="000000"/>
              </a:solidFill>
              <a:ea typeface="Assistant"/>
              <a:cs typeface="Assistant"/>
              <a:sym typeface="Assistant"/>
            </a:endParaRPr>
          </a:p>
        </p:txBody>
      </p:sp>
      <p:sp>
        <p:nvSpPr>
          <p:cNvPr id="106" name="Google Shape;106;g24b3da9bb5f_0_25"/>
          <p:cNvSpPr/>
          <p:nvPr/>
        </p:nvSpPr>
        <p:spPr>
          <a:xfrm>
            <a:off x="1472950" y="3691550"/>
            <a:ext cx="3347100" cy="19464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600"/>
              <a:buFont typeface="Arial"/>
              <a:buNone/>
            </a:pPr>
            <a:r>
              <a:rPr lang="en-US" sz="1200" b="1" i="0" u="none" strike="noStrike" cap="none" dirty="0">
                <a:solidFill>
                  <a:srgbClr val="000000"/>
                </a:solidFill>
                <a:ea typeface="Assistant"/>
                <a:cs typeface="Assistant"/>
                <a:sym typeface="Assistant"/>
              </a:rPr>
              <a:t>Challenges:</a:t>
            </a:r>
            <a:endParaRPr sz="1200" b="1" i="0" u="none" strike="noStrike" cap="none" dirty="0">
              <a:solidFill>
                <a:srgbClr val="000000"/>
              </a:solidFill>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200" dirty="0">
                <a:ea typeface="Assistant"/>
                <a:cs typeface="Assistant"/>
                <a:sym typeface="Assistant"/>
              </a:rPr>
              <a:t>Balancing cost and quality</a:t>
            </a:r>
            <a:endParaRPr sz="1200" dirty="0">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200" dirty="0">
                <a:ea typeface="Assistant"/>
                <a:cs typeface="Assistant"/>
                <a:sym typeface="Assistant"/>
              </a:rPr>
              <a:t>Promoting consumer demand and education</a:t>
            </a:r>
            <a:endParaRPr sz="1200" dirty="0">
              <a:ea typeface="Assistant"/>
              <a:cs typeface="Assistant"/>
              <a:sym typeface="Assistant"/>
            </a:endParaRPr>
          </a:p>
          <a:p>
            <a:pPr marL="57150" marR="0" lvl="0" indent="-152400" rtl="0">
              <a:lnSpc>
                <a:spcPct val="150000"/>
              </a:lnSpc>
              <a:spcBef>
                <a:spcPts val="0"/>
              </a:spcBef>
              <a:spcAft>
                <a:spcPts val="0"/>
              </a:spcAft>
              <a:buSzPts val="1500"/>
              <a:buFont typeface="Assistant"/>
              <a:buChar char="-"/>
            </a:pPr>
            <a:r>
              <a:rPr lang="en-US" sz="1200" dirty="0">
                <a:ea typeface="Assistant"/>
                <a:cs typeface="Assistant"/>
                <a:sym typeface="Assistant"/>
              </a:rPr>
              <a:t>Strengthening the local food system</a:t>
            </a:r>
            <a:endParaRPr sz="1200" b="0" i="0" u="none" strike="noStrike" cap="none" dirty="0">
              <a:solidFill>
                <a:srgbClr val="000000"/>
              </a:solidFill>
              <a:ea typeface="Assistant"/>
              <a:cs typeface="Assistant"/>
              <a:sym typeface="Assistant"/>
            </a:endParaRPr>
          </a:p>
          <a:p>
            <a:pPr marL="0" marR="0" lvl="0" indent="0" rtl="0">
              <a:lnSpc>
                <a:spcPct val="150000"/>
              </a:lnSpc>
              <a:spcBef>
                <a:spcPts val="0"/>
              </a:spcBef>
              <a:spcAft>
                <a:spcPts val="0"/>
              </a:spcAft>
              <a:buClr>
                <a:srgbClr val="000000"/>
              </a:buClr>
              <a:buSzPts val="1600"/>
              <a:buFont typeface="Arial"/>
              <a:buNone/>
            </a:pPr>
            <a:endParaRPr sz="1200" b="0" i="0" u="none" strike="noStrike" cap="none" dirty="0">
              <a:solidFill>
                <a:srgbClr val="000000"/>
              </a:solidFill>
              <a:ea typeface="Assistant"/>
              <a:cs typeface="Assistant"/>
              <a:sym typeface="Assistant"/>
            </a:endParaRPr>
          </a:p>
        </p:txBody>
      </p:sp>
      <p:sp>
        <p:nvSpPr>
          <p:cNvPr id="96" name="Google Shape;96;g24b3da9bb5f_0_25"/>
          <p:cNvSpPr txBox="1">
            <a:spLocks noGrp="1"/>
          </p:cNvSpPr>
          <p:nvPr>
            <p:ph type="title"/>
          </p:nvPr>
        </p:nvSpPr>
        <p:spPr>
          <a:xfrm>
            <a:off x="-369375" y="249238"/>
            <a:ext cx="8763000" cy="1104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dirty="0"/>
              <a:t>Problem Identification - Israel</a:t>
            </a:r>
            <a:endParaRPr dirty="0"/>
          </a:p>
        </p:txBody>
      </p:sp>
      <p:grpSp>
        <p:nvGrpSpPr>
          <p:cNvPr id="10" name="Google Shape;86;p1">
            <a:extLst>
              <a:ext uri="{FF2B5EF4-FFF2-40B4-BE49-F238E27FC236}">
                <a16:creationId xmlns:a16="http://schemas.microsoft.com/office/drawing/2014/main" id="{D033A21B-330E-1426-54CD-DBD37D84F1EB}"/>
              </a:ext>
            </a:extLst>
          </p:cNvPr>
          <p:cNvGrpSpPr/>
          <p:nvPr/>
        </p:nvGrpSpPr>
        <p:grpSpPr>
          <a:xfrm>
            <a:off x="6535024" y="1"/>
            <a:ext cx="3624976" cy="645952"/>
            <a:chOff x="5857103" y="98854"/>
            <a:chExt cx="6334897" cy="1091932"/>
          </a:xfrm>
        </p:grpSpPr>
        <p:sp>
          <p:nvSpPr>
            <p:cNvPr id="11" name="Google Shape;87;p1">
              <a:extLst>
                <a:ext uri="{FF2B5EF4-FFF2-40B4-BE49-F238E27FC236}">
                  <a16:creationId xmlns:a16="http://schemas.microsoft.com/office/drawing/2014/main" id="{C1482FDF-C5BA-C3E8-6171-8E6EEF164917}"/>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12" name="Google Shape;88;p1" descr="Faculty of Engineering Sciences — Ben-Gurion University Research Portal">
              <a:extLst>
                <a:ext uri="{FF2B5EF4-FFF2-40B4-BE49-F238E27FC236}">
                  <a16:creationId xmlns:a16="http://schemas.microsoft.com/office/drawing/2014/main" id="{26F9D5F7-0B66-249C-D206-0FAA08672BBB}"/>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13" name="Google Shape;89;p1">
              <a:extLst>
                <a:ext uri="{FF2B5EF4-FFF2-40B4-BE49-F238E27FC236}">
                  <a16:creationId xmlns:a16="http://schemas.microsoft.com/office/drawing/2014/main" id="{52618A98-49DC-1BAD-8588-1A8F70DB444D}"/>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4b4c2f7c36_0_0"/>
          <p:cNvSpPr txBox="1">
            <a:spLocks noGrp="1"/>
          </p:cNvSpPr>
          <p:nvPr>
            <p:ph type="title"/>
          </p:nvPr>
        </p:nvSpPr>
        <p:spPr>
          <a:xfrm>
            <a:off x="-283012" y="249238"/>
            <a:ext cx="8763000" cy="1104600"/>
          </a:xfrm>
          <a:prstGeom prst="rect">
            <a:avLst/>
          </a:prstGeom>
          <a:noFill/>
          <a:ln>
            <a:noFill/>
          </a:ln>
        </p:spPr>
        <p:txBody>
          <a:bodyPr spcFirstLastPara="1" wrap="square" lIns="91425" tIns="45700" rIns="91425" bIns="45700" anchor="ctr" anchorCtr="0">
            <a:normAutofit/>
          </a:bodyPr>
          <a:lstStyle/>
          <a:p>
            <a:pPr marL="0" lvl="0" indent="0" algn="ctr" rtl="0">
              <a:lnSpc>
                <a:spcPct val="150000"/>
              </a:lnSpc>
              <a:spcBef>
                <a:spcPts val="0"/>
              </a:spcBef>
              <a:spcAft>
                <a:spcPts val="0"/>
              </a:spcAft>
              <a:buClr>
                <a:schemeClr val="dk1"/>
              </a:buClr>
              <a:buSzPts val="3600"/>
              <a:buFont typeface="Calibri"/>
              <a:buNone/>
            </a:pPr>
            <a:r>
              <a:rPr lang="en-US" dirty="0"/>
              <a:t>Problem Identification - Brazil</a:t>
            </a:r>
            <a:endParaRPr dirty="0"/>
          </a:p>
        </p:txBody>
      </p:sp>
      <p:sp>
        <p:nvSpPr>
          <p:cNvPr id="112" name="Google Shape;112;g24b4c2f7c36_0_0"/>
          <p:cNvSpPr txBox="1">
            <a:spLocks noGrp="1"/>
          </p:cNvSpPr>
          <p:nvPr>
            <p:ph idx="1"/>
          </p:nvPr>
        </p:nvSpPr>
        <p:spPr>
          <a:xfrm>
            <a:off x="997208" y="1144375"/>
            <a:ext cx="10160100" cy="9174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SzPts val="1800"/>
              <a:buNone/>
            </a:pPr>
            <a:r>
              <a:rPr lang="en-US" sz="1800" b="1" dirty="0"/>
              <a:t>The problem:</a:t>
            </a:r>
            <a:r>
              <a:rPr lang="en-US" sz="1800" dirty="0"/>
              <a:t> High rates of hunger and food waste.</a:t>
            </a:r>
            <a:endParaRPr sz="1800" dirty="0"/>
          </a:p>
        </p:txBody>
      </p:sp>
      <p:sp>
        <p:nvSpPr>
          <p:cNvPr id="117" name="Google Shape;117;g24b4c2f7c36_0_0"/>
          <p:cNvSpPr/>
          <p:nvPr/>
        </p:nvSpPr>
        <p:spPr>
          <a:xfrm>
            <a:off x="344200" y="1792250"/>
            <a:ext cx="3008700" cy="17625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chemeClr val="dk1"/>
              </a:buClr>
              <a:buSzPts val="1100"/>
              <a:buFont typeface="Arial"/>
              <a:buNone/>
            </a:pPr>
            <a:r>
              <a:rPr lang="en-US" sz="1200" b="1" i="0" u="none" strike="noStrike" cap="none" dirty="0">
                <a:solidFill>
                  <a:srgbClr val="000000"/>
                </a:solidFill>
                <a:ea typeface="Assistant"/>
                <a:cs typeface="Assistant"/>
                <a:sym typeface="Assistant"/>
              </a:rPr>
              <a:t>Causes:</a:t>
            </a:r>
            <a:endParaRPr sz="1200" b="0" i="0" u="none" strike="noStrike" cap="none" dirty="0">
              <a:solidFill>
                <a:srgbClr val="000000"/>
              </a:solidFill>
              <a:ea typeface="Assistant"/>
              <a:cs typeface="Assistant"/>
              <a:sym typeface="Assistant"/>
            </a:endParaRPr>
          </a:p>
          <a:p>
            <a:pPr marL="57150" marR="0" lvl="0" indent="-57150" algn="l" rtl="0">
              <a:lnSpc>
                <a:spcPct val="150000"/>
              </a:lnSpc>
              <a:spcBef>
                <a:spcPts val="0"/>
              </a:spcBef>
              <a:spcAft>
                <a:spcPts val="0"/>
              </a:spcAft>
              <a:buClr>
                <a:srgbClr val="000000"/>
              </a:buClr>
              <a:buSzPts val="1500"/>
              <a:buFont typeface="Assistant"/>
              <a:buChar char="-"/>
            </a:pPr>
            <a:r>
              <a:rPr lang="en-US" sz="1200" dirty="0">
                <a:ea typeface="Assistant"/>
                <a:cs typeface="Assistant"/>
                <a:sym typeface="Assistant"/>
              </a:rPr>
              <a:t>Export-oriented market</a:t>
            </a:r>
            <a:endParaRPr sz="1200" b="0" i="0" u="none" strike="noStrike" cap="none" dirty="0">
              <a:solidFill>
                <a:srgbClr val="000000"/>
              </a:solidFill>
              <a:ea typeface="Assistant"/>
              <a:cs typeface="Assistant"/>
              <a:sym typeface="Assistant"/>
            </a:endParaRPr>
          </a:p>
          <a:p>
            <a:pPr marL="57150" marR="0" lvl="0" indent="-57150" algn="l" rtl="0">
              <a:lnSpc>
                <a:spcPct val="150000"/>
              </a:lnSpc>
              <a:spcBef>
                <a:spcPts val="0"/>
              </a:spcBef>
              <a:spcAft>
                <a:spcPts val="0"/>
              </a:spcAft>
              <a:buClr>
                <a:srgbClr val="000000"/>
              </a:buClr>
              <a:buSzPts val="1500"/>
              <a:buFont typeface="Assistant"/>
              <a:buChar char="-"/>
            </a:pPr>
            <a:r>
              <a:rPr lang="en-US" sz="1200" dirty="0">
                <a:ea typeface="Assistant"/>
                <a:cs typeface="Assistant"/>
                <a:sym typeface="Assistant"/>
              </a:rPr>
              <a:t>Closure of family farming public programs</a:t>
            </a:r>
            <a:endParaRPr sz="1200" dirty="0">
              <a:ea typeface="Assistant"/>
              <a:cs typeface="Assistant"/>
              <a:sym typeface="Assistant"/>
            </a:endParaRPr>
          </a:p>
          <a:p>
            <a:pPr marL="57150" marR="0" lvl="0" indent="-57150" algn="l" rtl="0">
              <a:lnSpc>
                <a:spcPct val="150000"/>
              </a:lnSpc>
              <a:spcBef>
                <a:spcPts val="0"/>
              </a:spcBef>
              <a:spcAft>
                <a:spcPts val="0"/>
              </a:spcAft>
              <a:buSzPts val="1500"/>
              <a:buFont typeface="Assistant"/>
              <a:buChar char="-"/>
            </a:pPr>
            <a:r>
              <a:rPr lang="en-US" sz="1200" dirty="0">
                <a:ea typeface="Assistant"/>
                <a:cs typeface="Assistant"/>
                <a:sym typeface="Assistant"/>
              </a:rPr>
              <a:t>Economic crises</a:t>
            </a:r>
            <a:endParaRPr sz="1200" dirty="0">
              <a:ea typeface="Assistant"/>
              <a:cs typeface="Assistant"/>
              <a:sym typeface="Assistant"/>
            </a:endParaRPr>
          </a:p>
          <a:p>
            <a:pPr marL="0" marR="0" lvl="0" indent="0" algn="l" rtl="0">
              <a:lnSpc>
                <a:spcPct val="150000"/>
              </a:lnSpc>
              <a:spcBef>
                <a:spcPts val="0"/>
              </a:spcBef>
              <a:spcAft>
                <a:spcPts val="0"/>
              </a:spcAft>
              <a:buClr>
                <a:srgbClr val="000000"/>
              </a:buClr>
              <a:buSzPts val="1500"/>
              <a:buFont typeface="Arial"/>
              <a:buNone/>
            </a:pPr>
            <a:endParaRPr sz="1200" b="0" i="0" u="none" strike="noStrike" cap="none" dirty="0">
              <a:solidFill>
                <a:srgbClr val="000000"/>
              </a:solidFill>
              <a:ea typeface="Assistant"/>
              <a:cs typeface="Assistant"/>
              <a:sym typeface="Assistant"/>
            </a:endParaRPr>
          </a:p>
          <a:p>
            <a:pPr marL="0" marR="0" lvl="0" indent="0" algn="l" rtl="0">
              <a:lnSpc>
                <a:spcPct val="150000"/>
              </a:lnSpc>
              <a:spcBef>
                <a:spcPts val="0"/>
              </a:spcBef>
              <a:spcAft>
                <a:spcPts val="0"/>
              </a:spcAft>
              <a:buClr>
                <a:srgbClr val="000000"/>
              </a:buClr>
              <a:buSzPts val="1500"/>
              <a:buFont typeface="Arial"/>
              <a:buNone/>
            </a:pPr>
            <a:endParaRPr sz="1200" b="0" i="0" u="none" strike="noStrike" cap="none" dirty="0">
              <a:solidFill>
                <a:srgbClr val="000000"/>
              </a:solidFill>
              <a:ea typeface="Assistant"/>
              <a:cs typeface="Assistant"/>
              <a:sym typeface="Assistant"/>
            </a:endParaRPr>
          </a:p>
        </p:txBody>
      </p:sp>
      <p:sp>
        <p:nvSpPr>
          <p:cNvPr id="118" name="Google Shape;118;g24b4c2f7c36_0_0"/>
          <p:cNvSpPr/>
          <p:nvPr/>
        </p:nvSpPr>
        <p:spPr>
          <a:xfrm>
            <a:off x="3575650" y="1792250"/>
            <a:ext cx="3008700" cy="17625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500"/>
              <a:buFont typeface="Arial"/>
              <a:buNone/>
            </a:pPr>
            <a:r>
              <a:rPr lang="en-US" sz="1200" b="1" i="0" u="none" strike="noStrike" cap="none" dirty="0">
                <a:solidFill>
                  <a:srgbClr val="000000"/>
                </a:solidFill>
                <a:ea typeface="Assistant"/>
                <a:cs typeface="Assistant"/>
                <a:sym typeface="Assistant"/>
              </a:rPr>
              <a:t>Effects:</a:t>
            </a:r>
            <a:endParaRPr sz="1200" b="0" i="0" u="none" strike="noStrike" cap="none" dirty="0">
              <a:solidFill>
                <a:srgbClr val="000000"/>
              </a:solidFill>
              <a:ea typeface="Assistant"/>
              <a:cs typeface="Assistant"/>
              <a:sym typeface="Assistant"/>
            </a:endParaRPr>
          </a:p>
          <a:p>
            <a:pPr marL="57150" marR="0" lvl="0" indent="-57150" rtl="0">
              <a:lnSpc>
                <a:spcPct val="150000"/>
              </a:lnSpc>
              <a:spcBef>
                <a:spcPts val="0"/>
              </a:spcBef>
              <a:spcAft>
                <a:spcPts val="0"/>
              </a:spcAft>
              <a:buClr>
                <a:srgbClr val="000000"/>
              </a:buClr>
              <a:buSzPts val="1500"/>
              <a:buFont typeface="Assistant"/>
              <a:buChar char="-"/>
            </a:pPr>
            <a:r>
              <a:rPr lang="en-US" sz="1200" dirty="0">
                <a:ea typeface="Assistant"/>
                <a:cs typeface="Assistant"/>
                <a:sym typeface="Assistant"/>
              </a:rPr>
              <a:t>33m people experiencing food insecurity</a:t>
            </a:r>
            <a:endParaRPr sz="1200" b="0" i="0" u="none" strike="noStrike" cap="none" dirty="0">
              <a:solidFill>
                <a:srgbClr val="000000"/>
              </a:solidFill>
              <a:ea typeface="Assistant"/>
              <a:cs typeface="Assistant"/>
              <a:sym typeface="Assistant"/>
            </a:endParaRPr>
          </a:p>
          <a:p>
            <a:pPr marL="57150" marR="0" lvl="0" indent="-57150" rtl="0">
              <a:lnSpc>
                <a:spcPct val="150000"/>
              </a:lnSpc>
              <a:spcBef>
                <a:spcPts val="0"/>
              </a:spcBef>
              <a:spcAft>
                <a:spcPts val="0"/>
              </a:spcAft>
              <a:buClr>
                <a:srgbClr val="000000"/>
              </a:buClr>
              <a:buSzPts val="1500"/>
              <a:buFont typeface="Assistant"/>
              <a:buChar char="-"/>
            </a:pPr>
            <a:r>
              <a:rPr lang="en-US" sz="1200" dirty="0">
                <a:ea typeface="Assistant"/>
                <a:cs typeface="Assistant"/>
                <a:sym typeface="Assistant"/>
              </a:rPr>
              <a:t>High prices in alternative diets</a:t>
            </a:r>
            <a:endParaRPr sz="1200" b="0" i="0" u="none" strike="noStrike" cap="none" dirty="0">
              <a:solidFill>
                <a:srgbClr val="000000"/>
              </a:solidFill>
              <a:ea typeface="Assistant"/>
              <a:cs typeface="Assistant"/>
              <a:sym typeface="Assistant"/>
            </a:endParaRPr>
          </a:p>
          <a:p>
            <a:pPr marL="57150" marR="0" lvl="0" indent="-57150" rtl="0">
              <a:lnSpc>
                <a:spcPct val="150000"/>
              </a:lnSpc>
              <a:spcBef>
                <a:spcPts val="0"/>
              </a:spcBef>
              <a:spcAft>
                <a:spcPts val="0"/>
              </a:spcAft>
              <a:buClr>
                <a:srgbClr val="000000"/>
              </a:buClr>
              <a:buSzPts val="1500"/>
              <a:buFont typeface="Assistant"/>
              <a:buChar char="-"/>
            </a:pPr>
            <a:r>
              <a:rPr lang="en-US" sz="1200" b="0" i="0" u="none" strike="noStrike" cap="none" dirty="0">
                <a:solidFill>
                  <a:srgbClr val="000000"/>
                </a:solidFill>
                <a:ea typeface="Assistant"/>
                <a:cs typeface="Assistant"/>
                <a:sym typeface="Assistant"/>
              </a:rPr>
              <a:t>Environmental impact</a:t>
            </a:r>
            <a:endParaRPr sz="1200" b="0" i="0" u="none" strike="noStrike" cap="none" dirty="0">
              <a:solidFill>
                <a:srgbClr val="000000"/>
              </a:solidFill>
              <a:ea typeface="Assistant"/>
              <a:cs typeface="Assistant"/>
              <a:sym typeface="Assistant"/>
            </a:endParaRPr>
          </a:p>
          <a:p>
            <a:pPr marL="0" marR="0" lvl="0" indent="0" rtl="0">
              <a:lnSpc>
                <a:spcPct val="150000"/>
              </a:lnSpc>
              <a:spcBef>
                <a:spcPts val="0"/>
              </a:spcBef>
              <a:spcAft>
                <a:spcPts val="0"/>
              </a:spcAft>
              <a:buNone/>
            </a:pPr>
            <a:endParaRPr sz="1200" b="0" i="0" u="none" strike="noStrike" cap="none" dirty="0">
              <a:solidFill>
                <a:srgbClr val="000000"/>
              </a:solidFill>
              <a:ea typeface="Assistant"/>
              <a:cs typeface="Assistant"/>
              <a:sym typeface="Assistant"/>
            </a:endParaRPr>
          </a:p>
        </p:txBody>
      </p:sp>
      <p:sp>
        <p:nvSpPr>
          <p:cNvPr id="119" name="Google Shape;119;g24b4c2f7c36_0_0"/>
          <p:cNvSpPr/>
          <p:nvPr/>
        </p:nvSpPr>
        <p:spPr>
          <a:xfrm>
            <a:off x="6807100" y="1769951"/>
            <a:ext cx="3047910" cy="17625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500"/>
              <a:buFont typeface="Arial"/>
              <a:buNone/>
            </a:pPr>
            <a:r>
              <a:rPr lang="en-US" sz="1200" b="1" i="0" u="none" strike="noStrike" cap="none" dirty="0">
                <a:solidFill>
                  <a:srgbClr val="000000"/>
                </a:solidFill>
                <a:ea typeface="Assistant"/>
                <a:cs typeface="Assistant"/>
                <a:sym typeface="Assistant"/>
              </a:rPr>
              <a:t>Restrictions:</a:t>
            </a:r>
            <a:endParaRPr sz="1200" b="1" i="0" u="none" strike="noStrike" cap="none" dirty="0">
              <a:solidFill>
                <a:srgbClr val="000000"/>
              </a:solidFill>
              <a:ea typeface="Assistant"/>
              <a:cs typeface="Assistant"/>
              <a:sym typeface="Assistant"/>
            </a:endParaRPr>
          </a:p>
          <a:p>
            <a:pPr marL="57150" marR="0" lvl="0" indent="-57150" rtl="0">
              <a:lnSpc>
                <a:spcPct val="150000"/>
              </a:lnSpc>
              <a:spcBef>
                <a:spcPts val="0"/>
              </a:spcBef>
              <a:spcAft>
                <a:spcPts val="0"/>
              </a:spcAft>
              <a:buClr>
                <a:srgbClr val="000000"/>
              </a:buClr>
              <a:buSzPts val="1500"/>
              <a:buFont typeface="Assistant"/>
              <a:buChar char="-"/>
            </a:pPr>
            <a:r>
              <a:rPr lang="en-US" sz="1100" b="0" i="0" u="none" strike="noStrike" cap="none" dirty="0">
                <a:solidFill>
                  <a:srgbClr val="000000"/>
                </a:solidFill>
                <a:ea typeface="Assistant"/>
                <a:cs typeface="Assistant"/>
                <a:sym typeface="Assistant"/>
              </a:rPr>
              <a:t>Limited government support</a:t>
            </a:r>
            <a:endParaRPr sz="1100" b="0" i="0" u="none" strike="noStrike" cap="none" dirty="0">
              <a:solidFill>
                <a:srgbClr val="000000"/>
              </a:solidFill>
              <a:ea typeface="Assistant"/>
              <a:cs typeface="Assistant"/>
              <a:sym typeface="Assistant"/>
            </a:endParaRPr>
          </a:p>
          <a:p>
            <a:pPr marL="57150" marR="0" lvl="0" indent="-57150" rtl="0">
              <a:lnSpc>
                <a:spcPct val="150000"/>
              </a:lnSpc>
              <a:spcBef>
                <a:spcPts val="0"/>
              </a:spcBef>
              <a:spcAft>
                <a:spcPts val="0"/>
              </a:spcAft>
              <a:buClr>
                <a:srgbClr val="000000"/>
              </a:buClr>
              <a:buSzPts val="1500"/>
              <a:buFont typeface="Assistant"/>
              <a:buChar char="-"/>
            </a:pPr>
            <a:r>
              <a:rPr lang="en-US" sz="1100" b="0" i="0" u="none" strike="noStrike" cap="none" dirty="0">
                <a:solidFill>
                  <a:srgbClr val="000000"/>
                </a:solidFill>
                <a:ea typeface="Assistant"/>
                <a:cs typeface="Assistant"/>
                <a:sym typeface="Assistant"/>
              </a:rPr>
              <a:t>Regulatory barriers</a:t>
            </a:r>
            <a:endParaRPr sz="1100" b="0" i="0" u="none" strike="noStrike" cap="none" dirty="0">
              <a:solidFill>
                <a:srgbClr val="000000"/>
              </a:solidFill>
              <a:ea typeface="Assistant"/>
              <a:cs typeface="Assistant"/>
              <a:sym typeface="Assistant"/>
            </a:endParaRPr>
          </a:p>
          <a:p>
            <a:pPr marL="57150" marR="0" lvl="0" indent="-57150" rtl="0">
              <a:lnSpc>
                <a:spcPct val="150000"/>
              </a:lnSpc>
              <a:spcBef>
                <a:spcPts val="0"/>
              </a:spcBef>
              <a:spcAft>
                <a:spcPts val="0"/>
              </a:spcAft>
              <a:buClr>
                <a:srgbClr val="000000"/>
              </a:buClr>
              <a:buSzPts val="1500"/>
              <a:buFont typeface="Assistant"/>
              <a:buChar char="-"/>
            </a:pPr>
            <a:r>
              <a:rPr lang="en-US" sz="1100" dirty="0">
                <a:ea typeface="Assistant"/>
                <a:cs typeface="Assistant"/>
                <a:sym typeface="Assistant"/>
              </a:rPr>
              <a:t>High distribution costs</a:t>
            </a:r>
            <a:endParaRPr sz="1100" dirty="0">
              <a:ea typeface="Assistant"/>
              <a:cs typeface="Assistant"/>
              <a:sym typeface="Assistant"/>
            </a:endParaRPr>
          </a:p>
          <a:p>
            <a:pPr marL="57150" marR="0" lvl="0" indent="-57150" rtl="0">
              <a:lnSpc>
                <a:spcPct val="150000"/>
              </a:lnSpc>
              <a:spcBef>
                <a:spcPts val="0"/>
              </a:spcBef>
              <a:spcAft>
                <a:spcPts val="0"/>
              </a:spcAft>
              <a:buSzPts val="1500"/>
              <a:buFont typeface="Assistant"/>
              <a:buChar char="-"/>
            </a:pPr>
            <a:r>
              <a:rPr lang="en-US" sz="1100" dirty="0">
                <a:ea typeface="Assistant"/>
                <a:cs typeface="Assistant"/>
                <a:sym typeface="Assistant"/>
              </a:rPr>
              <a:t>Difficulties in accessing credit for new businesses</a:t>
            </a:r>
            <a:endParaRPr sz="1100" dirty="0">
              <a:ea typeface="Assistant"/>
              <a:cs typeface="Assistant"/>
              <a:sym typeface="Assistant"/>
            </a:endParaRPr>
          </a:p>
          <a:p>
            <a:pPr marL="0" marR="0" lvl="0" indent="0" rtl="0">
              <a:lnSpc>
                <a:spcPct val="150000"/>
              </a:lnSpc>
              <a:spcBef>
                <a:spcPts val="0"/>
              </a:spcBef>
              <a:spcAft>
                <a:spcPts val="0"/>
              </a:spcAft>
              <a:buClr>
                <a:srgbClr val="000000"/>
              </a:buClr>
              <a:buSzPts val="1500"/>
              <a:buFont typeface="Arial"/>
              <a:buNone/>
            </a:pPr>
            <a:endParaRPr sz="1200" b="0" i="0" u="none" strike="noStrike" cap="none" dirty="0">
              <a:solidFill>
                <a:srgbClr val="000000"/>
              </a:solidFill>
              <a:ea typeface="Assistant"/>
              <a:cs typeface="Assistant"/>
              <a:sym typeface="Assistant"/>
            </a:endParaRPr>
          </a:p>
        </p:txBody>
      </p:sp>
      <p:sp>
        <p:nvSpPr>
          <p:cNvPr id="120" name="Google Shape;120;g24b4c2f7c36_0_0"/>
          <p:cNvSpPr/>
          <p:nvPr/>
        </p:nvSpPr>
        <p:spPr>
          <a:xfrm>
            <a:off x="5046525" y="3691550"/>
            <a:ext cx="3347100" cy="19464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600"/>
              <a:buFont typeface="Arial"/>
              <a:buNone/>
            </a:pPr>
            <a:r>
              <a:rPr lang="en-US" sz="1200" b="1" i="0" u="none" strike="noStrike" cap="none" dirty="0">
                <a:solidFill>
                  <a:srgbClr val="000000"/>
                </a:solidFill>
                <a:ea typeface="Assistant"/>
                <a:cs typeface="Assistant"/>
                <a:sym typeface="Assistant"/>
              </a:rPr>
              <a:t>People directly impacted:</a:t>
            </a:r>
            <a:endParaRPr sz="1200" b="1" i="0" u="none" strike="noStrike" cap="none" dirty="0">
              <a:solidFill>
                <a:srgbClr val="000000"/>
              </a:solidFill>
              <a:ea typeface="Assistant"/>
              <a:cs typeface="Assistant"/>
              <a:sym typeface="Assistant"/>
            </a:endParaRPr>
          </a:p>
          <a:p>
            <a:pPr marL="57150" marR="0" lvl="0" indent="-57150" rtl="0">
              <a:lnSpc>
                <a:spcPct val="150000"/>
              </a:lnSpc>
              <a:spcBef>
                <a:spcPts val="0"/>
              </a:spcBef>
              <a:spcAft>
                <a:spcPts val="0"/>
              </a:spcAft>
              <a:buClr>
                <a:srgbClr val="000000"/>
              </a:buClr>
              <a:buSzPts val="1600"/>
              <a:buFont typeface="Assistant"/>
              <a:buChar char="-"/>
            </a:pPr>
            <a:r>
              <a:rPr lang="en-US" sz="1200" dirty="0">
                <a:ea typeface="Assistant"/>
                <a:cs typeface="Assistant"/>
                <a:sym typeface="Assistant"/>
              </a:rPr>
              <a:t>People in poverty experiencing food insecurity</a:t>
            </a:r>
            <a:endParaRPr sz="1200" b="0" i="0" u="none" strike="noStrike" cap="none" dirty="0">
              <a:solidFill>
                <a:srgbClr val="000000"/>
              </a:solidFill>
              <a:ea typeface="Assistant"/>
              <a:cs typeface="Assistant"/>
              <a:sym typeface="Assistant"/>
            </a:endParaRPr>
          </a:p>
          <a:p>
            <a:pPr marL="57150" marR="0" lvl="0" indent="-57150" rtl="0">
              <a:lnSpc>
                <a:spcPct val="150000"/>
              </a:lnSpc>
              <a:spcBef>
                <a:spcPts val="0"/>
              </a:spcBef>
              <a:spcAft>
                <a:spcPts val="0"/>
              </a:spcAft>
              <a:buClr>
                <a:srgbClr val="000000"/>
              </a:buClr>
              <a:buSzPts val="1600"/>
              <a:buFont typeface="Assistant"/>
              <a:buChar char="-"/>
            </a:pPr>
            <a:r>
              <a:rPr lang="en-US" sz="1200" dirty="0">
                <a:ea typeface="Assistant"/>
                <a:cs typeface="Assistant"/>
                <a:sym typeface="Assistant"/>
              </a:rPr>
              <a:t>People with dietary restrictions</a:t>
            </a:r>
            <a:endParaRPr sz="1200" dirty="0">
              <a:ea typeface="Assistant"/>
              <a:cs typeface="Assistant"/>
              <a:sym typeface="Assistant"/>
            </a:endParaRPr>
          </a:p>
          <a:p>
            <a:pPr marL="57150" marR="0" lvl="0" indent="-57150" rtl="0">
              <a:lnSpc>
                <a:spcPct val="150000"/>
              </a:lnSpc>
              <a:spcBef>
                <a:spcPts val="0"/>
              </a:spcBef>
              <a:spcAft>
                <a:spcPts val="0"/>
              </a:spcAft>
              <a:buSzPts val="1600"/>
              <a:buFont typeface="Assistant"/>
              <a:buChar char="-"/>
            </a:pPr>
            <a:r>
              <a:rPr lang="en-US" sz="1200" dirty="0">
                <a:ea typeface="Assistant"/>
                <a:cs typeface="Assistant"/>
                <a:sym typeface="Assistant"/>
              </a:rPr>
              <a:t>Owners of new businesses in the field</a:t>
            </a:r>
            <a:endParaRPr sz="1200" dirty="0">
              <a:ea typeface="Assistant"/>
              <a:cs typeface="Assistant"/>
              <a:sym typeface="Assistant"/>
            </a:endParaRPr>
          </a:p>
        </p:txBody>
      </p:sp>
      <p:sp>
        <p:nvSpPr>
          <p:cNvPr id="121" name="Google Shape;121;g24b4c2f7c36_0_0"/>
          <p:cNvSpPr/>
          <p:nvPr/>
        </p:nvSpPr>
        <p:spPr>
          <a:xfrm>
            <a:off x="1472950" y="3691550"/>
            <a:ext cx="3347100" cy="19464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600"/>
              <a:buFont typeface="Arial"/>
              <a:buNone/>
            </a:pPr>
            <a:r>
              <a:rPr lang="en-US" sz="1200" b="1" i="0" u="none" strike="noStrike" cap="none" dirty="0">
                <a:solidFill>
                  <a:srgbClr val="000000"/>
                </a:solidFill>
                <a:ea typeface="Assistant"/>
                <a:cs typeface="Assistant"/>
                <a:sym typeface="Assistant"/>
              </a:rPr>
              <a:t>Challenges:</a:t>
            </a:r>
            <a:endParaRPr sz="1200" b="1" i="0" u="none" strike="noStrike" cap="none" dirty="0">
              <a:solidFill>
                <a:srgbClr val="000000"/>
              </a:solidFill>
              <a:ea typeface="Assistant"/>
              <a:cs typeface="Assistant"/>
              <a:sym typeface="Assistant"/>
            </a:endParaRPr>
          </a:p>
          <a:p>
            <a:pPr marL="57150" marR="0" lvl="0" indent="-57150" rtl="0">
              <a:lnSpc>
                <a:spcPct val="150000"/>
              </a:lnSpc>
              <a:spcBef>
                <a:spcPts val="0"/>
              </a:spcBef>
              <a:spcAft>
                <a:spcPts val="0"/>
              </a:spcAft>
              <a:buClr>
                <a:srgbClr val="000000"/>
              </a:buClr>
              <a:buSzPts val="1600"/>
              <a:buFont typeface="Assistant"/>
              <a:buChar char="-"/>
            </a:pPr>
            <a:r>
              <a:rPr lang="en-US" sz="1200" b="0" i="0" u="none" strike="noStrike" cap="none" dirty="0">
                <a:solidFill>
                  <a:srgbClr val="000000"/>
                </a:solidFill>
                <a:ea typeface="Assistant"/>
                <a:cs typeface="Assistant"/>
                <a:sym typeface="Assistant"/>
              </a:rPr>
              <a:t>Balancing cost and quality</a:t>
            </a:r>
            <a:endParaRPr sz="1200" b="0" i="0" u="none" strike="noStrike" cap="none" dirty="0">
              <a:solidFill>
                <a:srgbClr val="000000"/>
              </a:solidFill>
              <a:ea typeface="Assistant"/>
              <a:cs typeface="Assistant"/>
              <a:sym typeface="Assistant"/>
            </a:endParaRPr>
          </a:p>
          <a:p>
            <a:pPr marL="57150" marR="0" lvl="0" indent="-57150" rtl="0">
              <a:lnSpc>
                <a:spcPct val="150000"/>
              </a:lnSpc>
              <a:spcBef>
                <a:spcPts val="0"/>
              </a:spcBef>
              <a:spcAft>
                <a:spcPts val="0"/>
              </a:spcAft>
              <a:buClr>
                <a:srgbClr val="000000"/>
              </a:buClr>
              <a:buSzPts val="1600"/>
              <a:buFont typeface="Assistant"/>
              <a:buChar char="-"/>
            </a:pPr>
            <a:r>
              <a:rPr lang="en-US" sz="1200" b="0" i="0" u="none" strike="noStrike" cap="none" dirty="0">
                <a:solidFill>
                  <a:srgbClr val="000000"/>
                </a:solidFill>
                <a:ea typeface="Assistant"/>
                <a:cs typeface="Assistant"/>
                <a:sym typeface="Assistant"/>
              </a:rPr>
              <a:t>Promoting consumer demand and education</a:t>
            </a:r>
            <a:endParaRPr sz="1200" b="0" i="0" u="none" strike="noStrike" cap="none" dirty="0">
              <a:solidFill>
                <a:srgbClr val="000000"/>
              </a:solidFill>
              <a:ea typeface="Assistant"/>
              <a:cs typeface="Assistant"/>
              <a:sym typeface="Assistant"/>
            </a:endParaRPr>
          </a:p>
          <a:p>
            <a:pPr marL="57150" marR="0" lvl="0" indent="-57150" rtl="0">
              <a:lnSpc>
                <a:spcPct val="150000"/>
              </a:lnSpc>
              <a:spcBef>
                <a:spcPts val="0"/>
              </a:spcBef>
              <a:spcAft>
                <a:spcPts val="0"/>
              </a:spcAft>
              <a:buClr>
                <a:srgbClr val="000000"/>
              </a:buClr>
              <a:buSzPts val="1600"/>
              <a:buFont typeface="Assistant"/>
              <a:buChar char="-"/>
            </a:pPr>
            <a:r>
              <a:rPr lang="en-US" sz="1200" b="0" i="0" u="none" strike="noStrike" cap="none" dirty="0">
                <a:solidFill>
                  <a:srgbClr val="000000"/>
                </a:solidFill>
                <a:ea typeface="Assistant"/>
                <a:cs typeface="Assistant"/>
                <a:sym typeface="Assistant"/>
              </a:rPr>
              <a:t>Strengthening the local food system</a:t>
            </a:r>
            <a:endParaRPr sz="1200" b="0" i="0" u="none" strike="noStrike" cap="none" dirty="0">
              <a:solidFill>
                <a:srgbClr val="000000"/>
              </a:solidFill>
              <a:ea typeface="Assistant"/>
              <a:cs typeface="Assistant"/>
              <a:sym typeface="Assistant"/>
            </a:endParaRPr>
          </a:p>
          <a:p>
            <a:pPr marL="0" marR="0" lvl="0" indent="0" rtl="0">
              <a:lnSpc>
                <a:spcPct val="150000"/>
              </a:lnSpc>
              <a:spcBef>
                <a:spcPts val="0"/>
              </a:spcBef>
              <a:spcAft>
                <a:spcPts val="0"/>
              </a:spcAft>
              <a:buClr>
                <a:srgbClr val="000000"/>
              </a:buClr>
              <a:buSzPts val="1600"/>
              <a:buFont typeface="Arial"/>
              <a:buNone/>
            </a:pPr>
            <a:endParaRPr sz="1200" b="0" i="0" u="none" strike="noStrike" cap="none" dirty="0">
              <a:solidFill>
                <a:srgbClr val="000000"/>
              </a:solidFill>
              <a:ea typeface="Assistant"/>
              <a:cs typeface="Assistant"/>
              <a:sym typeface="Assistant"/>
            </a:endParaRPr>
          </a:p>
        </p:txBody>
      </p:sp>
      <p:grpSp>
        <p:nvGrpSpPr>
          <p:cNvPr id="2" name="Google Shape;86;p1">
            <a:extLst>
              <a:ext uri="{FF2B5EF4-FFF2-40B4-BE49-F238E27FC236}">
                <a16:creationId xmlns:a16="http://schemas.microsoft.com/office/drawing/2014/main" id="{3B55D765-6AA9-4C9E-3007-180AB25B41C7}"/>
              </a:ext>
            </a:extLst>
          </p:cNvPr>
          <p:cNvGrpSpPr/>
          <p:nvPr/>
        </p:nvGrpSpPr>
        <p:grpSpPr>
          <a:xfrm>
            <a:off x="6535024" y="1"/>
            <a:ext cx="3624976" cy="645952"/>
            <a:chOff x="5857103" y="98854"/>
            <a:chExt cx="6334897" cy="1091932"/>
          </a:xfrm>
        </p:grpSpPr>
        <p:sp>
          <p:nvSpPr>
            <p:cNvPr id="3" name="Google Shape;87;p1">
              <a:extLst>
                <a:ext uri="{FF2B5EF4-FFF2-40B4-BE49-F238E27FC236}">
                  <a16:creationId xmlns:a16="http://schemas.microsoft.com/office/drawing/2014/main" id="{3195AEEC-D0F4-08F4-A6D3-C4CB899C4620}"/>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4" name="Google Shape;88;p1" descr="Faculty of Engineering Sciences — Ben-Gurion University Research Portal">
              <a:extLst>
                <a:ext uri="{FF2B5EF4-FFF2-40B4-BE49-F238E27FC236}">
                  <a16:creationId xmlns:a16="http://schemas.microsoft.com/office/drawing/2014/main" id="{F3B5BA68-5809-63BD-2259-202F4A34C58E}"/>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5" name="Google Shape;89;p1">
              <a:extLst>
                <a:ext uri="{FF2B5EF4-FFF2-40B4-BE49-F238E27FC236}">
                  <a16:creationId xmlns:a16="http://schemas.microsoft.com/office/drawing/2014/main" id="{73105D3E-41E1-2D62-DF96-268B3118A8F7}"/>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3"/>
          <p:cNvSpPr txBox="1">
            <a:spLocks noGrp="1"/>
          </p:cNvSpPr>
          <p:nvPr>
            <p:ph idx="1"/>
          </p:nvPr>
        </p:nvSpPr>
        <p:spPr>
          <a:xfrm>
            <a:off x="981512" y="1413581"/>
            <a:ext cx="8480088" cy="3924900"/>
          </a:xfrm>
          <a:prstGeom prst="rect">
            <a:avLst/>
          </a:prstGeom>
          <a:noFill/>
          <a:ln>
            <a:noFill/>
          </a:ln>
        </p:spPr>
        <p:txBody>
          <a:bodyPr spcFirstLastPara="1" wrap="square" lIns="91425" tIns="45700" rIns="91425" bIns="45700" anchor="t" anchorCtr="0">
            <a:normAutofit/>
          </a:bodyPr>
          <a:lstStyle/>
          <a:p>
            <a:pPr marL="190492" lvl="0" indent="0" algn="l" rtl="0">
              <a:lnSpc>
                <a:spcPct val="90000"/>
              </a:lnSpc>
              <a:spcBef>
                <a:spcPts val="833"/>
              </a:spcBef>
              <a:spcAft>
                <a:spcPts val="0"/>
              </a:spcAft>
              <a:buClr>
                <a:schemeClr val="dk1"/>
              </a:buClr>
              <a:buSzPts val="1100"/>
              <a:buFont typeface="Arial"/>
              <a:buNone/>
            </a:pPr>
            <a:r>
              <a:rPr lang="en-US" b="1" dirty="0"/>
              <a:t>In Israel</a:t>
            </a:r>
            <a:r>
              <a:rPr lang="en-US" dirty="0"/>
              <a:t>:</a:t>
            </a:r>
          </a:p>
          <a:p>
            <a:pPr marL="533392">
              <a:buSzPts val="1100"/>
            </a:pPr>
            <a:r>
              <a:rPr lang="en-US" dirty="0"/>
              <a:t>enhance the accessibility and availability of healthy food options. </a:t>
            </a:r>
          </a:p>
          <a:p>
            <a:pPr marL="533392">
              <a:buSzPts val="1100"/>
            </a:pPr>
            <a:r>
              <a:rPr lang="en-US" dirty="0"/>
              <a:t>implement measures that address the causes and effects of high-priced healthy food. </a:t>
            </a:r>
          </a:p>
          <a:p>
            <a:pPr marL="533392">
              <a:buSzPts val="1100"/>
            </a:pPr>
            <a:r>
              <a:rPr lang="en-US" dirty="0"/>
              <a:t>ensure that individuals, irrespective of their income, can access a diverse range of nutritious choices at affordable prices.</a:t>
            </a:r>
          </a:p>
          <a:p>
            <a:pPr marL="533392">
              <a:buSzPts val="1100"/>
            </a:pPr>
            <a:r>
              <a:rPr lang="en-US" dirty="0"/>
              <a:t> This can be accomplished through the following strategies:</a:t>
            </a:r>
            <a:endParaRPr dirty="0"/>
          </a:p>
          <a:p>
            <a:pPr marL="190492" lvl="0" indent="0" algn="l" rtl="0">
              <a:lnSpc>
                <a:spcPct val="90000"/>
              </a:lnSpc>
              <a:spcBef>
                <a:spcPts val="833"/>
              </a:spcBef>
              <a:spcAft>
                <a:spcPts val="0"/>
              </a:spcAft>
              <a:buClr>
                <a:schemeClr val="dk1"/>
              </a:buClr>
              <a:buSzPts val="1100"/>
              <a:buFont typeface="Arial"/>
              <a:buNone/>
            </a:pPr>
            <a:r>
              <a:rPr lang="en-US" dirty="0"/>
              <a:t>- Government incentives for healthy food production.</a:t>
            </a:r>
            <a:endParaRPr dirty="0"/>
          </a:p>
          <a:p>
            <a:pPr marL="190492" lvl="0" indent="0" algn="l" rtl="0">
              <a:lnSpc>
                <a:spcPct val="90000"/>
              </a:lnSpc>
              <a:spcBef>
                <a:spcPts val="833"/>
              </a:spcBef>
              <a:spcAft>
                <a:spcPts val="0"/>
              </a:spcAft>
              <a:buClr>
                <a:schemeClr val="dk1"/>
              </a:buClr>
              <a:buSzPts val="1100"/>
              <a:buFont typeface="Arial"/>
              <a:buNone/>
            </a:pPr>
            <a:r>
              <a:rPr lang="en-US" dirty="0"/>
              <a:t>- Consumer education on healthy nutrition.</a:t>
            </a:r>
            <a:endParaRPr dirty="0"/>
          </a:p>
          <a:p>
            <a:pPr marL="190492" lvl="0" indent="0" algn="l" rtl="0">
              <a:lnSpc>
                <a:spcPct val="90000"/>
              </a:lnSpc>
              <a:spcBef>
                <a:spcPts val="833"/>
              </a:spcBef>
              <a:spcAft>
                <a:spcPts val="0"/>
              </a:spcAft>
              <a:buClr>
                <a:schemeClr val="dk1"/>
              </a:buClr>
              <a:buSzPts val="1100"/>
              <a:buFont typeface="Arial"/>
              <a:buNone/>
            </a:pPr>
            <a:r>
              <a:rPr lang="en-US" dirty="0"/>
              <a:t>- Collaboration between food chain owners, government, and farmers.</a:t>
            </a:r>
            <a:endParaRPr dirty="0"/>
          </a:p>
        </p:txBody>
      </p:sp>
      <p:grpSp>
        <p:nvGrpSpPr>
          <p:cNvPr id="6" name="Google Shape;86;p1">
            <a:extLst>
              <a:ext uri="{FF2B5EF4-FFF2-40B4-BE49-F238E27FC236}">
                <a16:creationId xmlns:a16="http://schemas.microsoft.com/office/drawing/2014/main" id="{DD26F665-D400-B641-0F65-D430D4899A71}"/>
              </a:ext>
            </a:extLst>
          </p:cNvPr>
          <p:cNvGrpSpPr/>
          <p:nvPr/>
        </p:nvGrpSpPr>
        <p:grpSpPr>
          <a:xfrm>
            <a:off x="6535024" y="1"/>
            <a:ext cx="3624976" cy="645952"/>
            <a:chOff x="5857103" y="98854"/>
            <a:chExt cx="6334897" cy="1091932"/>
          </a:xfrm>
        </p:grpSpPr>
        <p:sp>
          <p:nvSpPr>
            <p:cNvPr id="7" name="Google Shape;87;p1">
              <a:extLst>
                <a:ext uri="{FF2B5EF4-FFF2-40B4-BE49-F238E27FC236}">
                  <a16:creationId xmlns:a16="http://schemas.microsoft.com/office/drawing/2014/main" id="{A053705D-F848-7433-8510-23455E9F1783}"/>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8" name="Google Shape;88;p1" descr="Faculty of Engineering Sciences — Ben-Gurion University Research Portal">
              <a:extLst>
                <a:ext uri="{FF2B5EF4-FFF2-40B4-BE49-F238E27FC236}">
                  <a16:creationId xmlns:a16="http://schemas.microsoft.com/office/drawing/2014/main" id="{F32CD7ED-96A2-8AAD-8BC4-B3BF7B622908}"/>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9" name="Google Shape;89;p1">
              <a:extLst>
                <a:ext uri="{FF2B5EF4-FFF2-40B4-BE49-F238E27FC236}">
                  <a16:creationId xmlns:a16="http://schemas.microsoft.com/office/drawing/2014/main" id="{833CB599-C126-42E3-02EF-C75353740087}"/>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
        <p:nvSpPr>
          <p:cNvPr id="126" name="Google Shape;126;p3"/>
          <p:cNvSpPr txBox="1">
            <a:spLocks noGrp="1"/>
          </p:cNvSpPr>
          <p:nvPr>
            <p:ph type="title"/>
          </p:nvPr>
        </p:nvSpPr>
        <p:spPr>
          <a:xfrm>
            <a:off x="1290467" y="301339"/>
            <a:ext cx="7579065" cy="1067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dirty="0"/>
              <a:t>Objective Aimed at Solving the Problem</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24b4c2f7c36_0_31"/>
          <p:cNvSpPr txBox="1">
            <a:spLocks noGrp="1"/>
          </p:cNvSpPr>
          <p:nvPr>
            <p:ph type="title"/>
          </p:nvPr>
        </p:nvSpPr>
        <p:spPr>
          <a:xfrm>
            <a:off x="1319285" y="311577"/>
            <a:ext cx="8763000" cy="110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dirty="0"/>
              <a:t>Objective Aimed at Solving the Problem</a:t>
            </a:r>
            <a:endParaRPr dirty="0"/>
          </a:p>
        </p:txBody>
      </p:sp>
      <p:sp>
        <p:nvSpPr>
          <p:cNvPr id="137" name="Google Shape;137;g24b4c2f7c36_0_31"/>
          <p:cNvSpPr txBox="1">
            <a:spLocks noGrp="1"/>
          </p:cNvSpPr>
          <p:nvPr>
            <p:ph idx="1"/>
          </p:nvPr>
        </p:nvSpPr>
        <p:spPr>
          <a:xfrm>
            <a:off x="1031846" y="1222525"/>
            <a:ext cx="8429754" cy="3924900"/>
          </a:xfrm>
          <a:prstGeom prst="rect">
            <a:avLst/>
          </a:prstGeom>
          <a:noFill/>
          <a:ln>
            <a:noFill/>
          </a:ln>
        </p:spPr>
        <p:txBody>
          <a:bodyPr spcFirstLastPara="1" wrap="square" lIns="91425" tIns="45700" rIns="91425" bIns="45700" anchor="t" anchorCtr="0">
            <a:normAutofit/>
          </a:bodyPr>
          <a:lstStyle/>
          <a:p>
            <a:pPr marL="190492" lvl="0" indent="0" algn="l" rtl="0">
              <a:lnSpc>
                <a:spcPct val="90000"/>
              </a:lnSpc>
              <a:spcBef>
                <a:spcPts val="833"/>
              </a:spcBef>
              <a:spcAft>
                <a:spcPts val="0"/>
              </a:spcAft>
              <a:buClr>
                <a:schemeClr val="dk1"/>
              </a:buClr>
              <a:buSzPts val="1100"/>
              <a:buFont typeface="Arial"/>
              <a:buNone/>
            </a:pPr>
            <a:r>
              <a:rPr lang="en-US" b="1" dirty="0"/>
              <a:t>In Brazil:</a:t>
            </a:r>
          </a:p>
          <a:p>
            <a:pPr marL="533392">
              <a:buSzPts val="1100"/>
            </a:pPr>
            <a:r>
              <a:rPr lang="en-US" dirty="0"/>
              <a:t>To make food more accessible. </a:t>
            </a:r>
          </a:p>
          <a:p>
            <a:pPr marL="533392">
              <a:buSzPts val="1100"/>
            </a:pPr>
            <a:r>
              <a:rPr lang="en-US" dirty="0"/>
              <a:t>Promoting businesses that address the issue of food waste, especially when it comes to highly nutritious food.</a:t>
            </a:r>
            <a:endParaRPr dirty="0"/>
          </a:p>
          <a:p>
            <a:pPr marL="533392">
              <a:buSzPts val="1100"/>
            </a:pPr>
            <a:r>
              <a:rPr lang="en-US" dirty="0"/>
              <a:t>This can be accomplished through the following strategies:</a:t>
            </a:r>
            <a:endParaRPr dirty="0"/>
          </a:p>
          <a:p>
            <a:pPr marL="190492" lvl="0" indent="0" algn="l" rtl="0">
              <a:lnSpc>
                <a:spcPct val="90000"/>
              </a:lnSpc>
              <a:spcBef>
                <a:spcPts val="833"/>
              </a:spcBef>
              <a:spcAft>
                <a:spcPts val="0"/>
              </a:spcAft>
              <a:buClr>
                <a:schemeClr val="dk1"/>
              </a:buClr>
              <a:buSzPts val="1100"/>
              <a:buFont typeface="Arial"/>
              <a:buNone/>
            </a:pPr>
            <a:r>
              <a:rPr lang="en-US" dirty="0"/>
              <a:t>- Government incentives for healthy food production.</a:t>
            </a:r>
            <a:endParaRPr dirty="0"/>
          </a:p>
          <a:p>
            <a:pPr marL="190492" lvl="0" indent="0" algn="l" rtl="0">
              <a:lnSpc>
                <a:spcPct val="90000"/>
              </a:lnSpc>
              <a:spcBef>
                <a:spcPts val="833"/>
              </a:spcBef>
              <a:spcAft>
                <a:spcPts val="0"/>
              </a:spcAft>
              <a:buClr>
                <a:schemeClr val="dk1"/>
              </a:buClr>
              <a:buSzPts val="1100"/>
              <a:buFont typeface="Arial"/>
              <a:buNone/>
            </a:pPr>
            <a:r>
              <a:rPr lang="en-US" dirty="0"/>
              <a:t>- Children education on healthy nutrition at school.</a:t>
            </a:r>
            <a:endParaRPr dirty="0"/>
          </a:p>
          <a:p>
            <a:pPr marL="190492" lvl="0" indent="0" algn="l" rtl="0">
              <a:lnSpc>
                <a:spcPct val="90000"/>
              </a:lnSpc>
              <a:spcBef>
                <a:spcPts val="833"/>
              </a:spcBef>
              <a:spcAft>
                <a:spcPts val="0"/>
              </a:spcAft>
              <a:buClr>
                <a:schemeClr val="dk1"/>
              </a:buClr>
              <a:buSzPts val="1100"/>
              <a:buFont typeface="Arial"/>
              <a:buNone/>
            </a:pPr>
            <a:r>
              <a:rPr lang="en-US" dirty="0"/>
              <a:t>- University involvement in the research of new food forms.</a:t>
            </a:r>
            <a:endParaRPr dirty="0"/>
          </a:p>
        </p:txBody>
      </p:sp>
      <p:grpSp>
        <p:nvGrpSpPr>
          <p:cNvPr id="2" name="Google Shape;86;p1">
            <a:extLst>
              <a:ext uri="{FF2B5EF4-FFF2-40B4-BE49-F238E27FC236}">
                <a16:creationId xmlns:a16="http://schemas.microsoft.com/office/drawing/2014/main" id="{A0F539F1-FDBC-B04F-11E7-BD45AD8C4293}"/>
              </a:ext>
            </a:extLst>
          </p:cNvPr>
          <p:cNvGrpSpPr/>
          <p:nvPr/>
        </p:nvGrpSpPr>
        <p:grpSpPr>
          <a:xfrm>
            <a:off x="6535024" y="1"/>
            <a:ext cx="3624976" cy="645952"/>
            <a:chOff x="5857103" y="98854"/>
            <a:chExt cx="6334897" cy="1091932"/>
          </a:xfrm>
        </p:grpSpPr>
        <p:sp>
          <p:nvSpPr>
            <p:cNvPr id="3" name="Google Shape;87;p1">
              <a:extLst>
                <a:ext uri="{FF2B5EF4-FFF2-40B4-BE49-F238E27FC236}">
                  <a16:creationId xmlns:a16="http://schemas.microsoft.com/office/drawing/2014/main" id="{D8B49C4A-689B-9E37-C92A-31B415484BBA}"/>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4" name="Google Shape;88;p1" descr="Faculty of Engineering Sciences — Ben-Gurion University Research Portal">
              <a:extLst>
                <a:ext uri="{FF2B5EF4-FFF2-40B4-BE49-F238E27FC236}">
                  <a16:creationId xmlns:a16="http://schemas.microsoft.com/office/drawing/2014/main" id="{B537C6EF-ECB7-F26A-15C7-3814CE951548}"/>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5" name="Google Shape;89;p1">
              <a:extLst>
                <a:ext uri="{FF2B5EF4-FFF2-40B4-BE49-F238E27FC236}">
                  <a16:creationId xmlns:a16="http://schemas.microsoft.com/office/drawing/2014/main" id="{497A35A3-D171-0F6E-A121-7183D2130C27}"/>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txBox="1">
            <a:spLocks noGrp="1"/>
          </p:cNvSpPr>
          <p:nvPr>
            <p:ph type="title"/>
          </p:nvPr>
        </p:nvSpPr>
        <p:spPr>
          <a:xfrm>
            <a:off x="1356389" y="311607"/>
            <a:ext cx="9371400" cy="110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dirty="0"/>
              <a:t>Prevailing Knowledge and Existing Alternatives</a:t>
            </a:r>
            <a:endParaRPr dirty="0"/>
          </a:p>
        </p:txBody>
      </p:sp>
      <p:sp>
        <p:nvSpPr>
          <p:cNvPr id="147" name="Google Shape;147;p4"/>
          <p:cNvSpPr txBox="1">
            <a:spLocks noGrp="1"/>
          </p:cNvSpPr>
          <p:nvPr>
            <p:ph idx="1"/>
          </p:nvPr>
        </p:nvSpPr>
        <p:spPr>
          <a:xfrm>
            <a:off x="637562" y="1521350"/>
            <a:ext cx="9253537" cy="362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300"/>
              <a:buNone/>
            </a:pPr>
            <a:r>
              <a:rPr lang="en-US" sz="2400" b="1" dirty="0"/>
              <a:t>Past experience in innovation in this field - in Israel</a:t>
            </a:r>
            <a:endParaRPr lang="he-IL" sz="2400" b="1" dirty="0"/>
          </a:p>
          <a:p>
            <a:pPr marL="0" lvl="0" indent="0" algn="l" rtl="0">
              <a:lnSpc>
                <a:spcPct val="90000"/>
              </a:lnSpc>
              <a:spcBef>
                <a:spcPts val="0"/>
              </a:spcBef>
              <a:spcAft>
                <a:spcPts val="0"/>
              </a:spcAft>
              <a:buClr>
                <a:schemeClr val="dk1"/>
              </a:buClr>
              <a:buSzPts val="2300"/>
              <a:buNone/>
            </a:pPr>
            <a:endParaRPr sz="2400" dirty="0"/>
          </a:p>
          <a:p>
            <a:pPr marL="571477" lvl="1" indent="-190492" algn="l" rtl="0">
              <a:lnSpc>
                <a:spcPct val="90000"/>
              </a:lnSpc>
              <a:spcBef>
                <a:spcPts val="417"/>
              </a:spcBef>
              <a:spcAft>
                <a:spcPts val="0"/>
              </a:spcAft>
              <a:buSzPts val="2000"/>
              <a:buChar char="•"/>
            </a:pPr>
            <a:r>
              <a:rPr lang="en-US" sz="2000" dirty="0"/>
              <a:t>Agricultural Technology (AgTech) Startups</a:t>
            </a:r>
            <a:endParaRPr lang="he-IL" sz="2000" dirty="0"/>
          </a:p>
          <a:p>
            <a:pPr marL="380985" lvl="1" indent="0" algn="l" rtl="0">
              <a:lnSpc>
                <a:spcPct val="90000"/>
              </a:lnSpc>
              <a:spcBef>
                <a:spcPts val="417"/>
              </a:spcBef>
              <a:spcAft>
                <a:spcPts val="0"/>
              </a:spcAft>
              <a:buSzPts val="2000"/>
              <a:buNone/>
            </a:pPr>
            <a:endParaRPr lang="en-US" sz="2000" dirty="0"/>
          </a:p>
          <a:p>
            <a:pPr marL="571477" lvl="1" indent="-190492" algn="l" rtl="0">
              <a:lnSpc>
                <a:spcPct val="90000"/>
              </a:lnSpc>
              <a:spcBef>
                <a:spcPts val="417"/>
              </a:spcBef>
              <a:spcAft>
                <a:spcPts val="0"/>
              </a:spcAft>
              <a:buSzPts val="2000"/>
              <a:buChar char="•"/>
            </a:pPr>
            <a:r>
              <a:rPr lang="en-US" sz="2000" dirty="0"/>
              <a:t>Community gardens and urban agriculture</a:t>
            </a:r>
            <a:endParaRPr sz="2000" dirty="0"/>
          </a:p>
        </p:txBody>
      </p:sp>
      <p:grpSp>
        <p:nvGrpSpPr>
          <p:cNvPr id="2" name="Google Shape;86;p1">
            <a:extLst>
              <a:ext uri="{FF2B5EF4-FFF2-40B4-BE49-F238E27FC236}">
                <a16:creationId xmlns:a16="http://schemas.microsoft.com/office/drawing/2014/main" id="{96A26592-8D18-5980-504B-40FA5E518B14}"/>
              </a:ext>
            </a:extLst>
          </p:cNvPr>
          <p:cNvGrpSpPr/>
          <p:nvPr/>
        </p:nvGrpSpPr>
        <p:grpSpPr>
          <a:xfrm>
            <a:off x="6535024" y="1"/>
            <a:ext cx="3624976" cy="645952"/>
            <a:chOff x="5857103" y="98854"/>
            <a:chExt cx="6334897" cy="1091932"/>
          </a:xfrm>
        </p:grpSpPr>
        <p:sp>
          <p:nvSpPr>
            <p:cNvPr id="3" name="Google Shape;87;p1">
              <a:extLst>
                <a:ext uri="{FF2B5EF4-FFF2-40B4-BE49-F238E27FC236}">
                  <a16:creationId xmlns:a16="http://schemas.microsoft.com/office/drawing/2014/main" id="{355D66DC-8928-C2DE-2FDF-8E3E42B251B5}"/>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4" name="Google Shape;88;p1" descr="Faculty of Engineering Sciences — Ben-Gurion University Research Portal">
              <a:extLst>
                <a:ext uri="{FF2B5EF4-FFF2-40B4-BE49-F238E27FC236}">
                  <a16:creationId xmlns:a16="http://schemas.microsoft.com/office/drawing/2014/main" id="{BA32180E-3D46-389A-4B98-98FB4E4639D9}"/>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5" name="Google Shape;89;p1">
              <a:extLst>
                <a:ext uri="{FF2B5EF4-FFF2-40B4-BE49-F238E27FC236}">
                  <a16:creationId xmlns:a16="http://schemas.microsoft.com/office/drawing/2014/main" id="{1B647337-FC98-E4E5-C0B5-0F0B5F3287AF}"/>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4b4c2f7c36_0_40"/>
          <p:cNvSpPr txBox="1">
            <a:spLocks noGrp="1"/>
          </p:cNvSpPr>
          <p:nvPr>
            <p:ph type="title"/>
          </p:nvPr>
        </p:nvSpPr>
        <p:spPr>
          <a:xfrm>
            <a:off x="1356390" y="304413"/>
            <a:ext cx="9371400" cy="110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dirty="0"/>
              <a:t>Prevailing Knowledge and Existing Alternatives</a:t>
            </a:r>
            <a:endParaRPr dirty="0"/>
          </a:p>
        </p:txBody>
      </p:sp>
      <p:sp>
        <p:nvSpPr>
          <p:cNvPr id="157" name="Google Shape;157;g24b4c2f7c36_0_40"/>
          <p:cNvSpPr txBox="1">
            <a:spLocks noGrp="1"/>
          </p:cNvSpPr>
          <p:nvPr>
            <p:ph idx="1"/>
          </p:nvPr>
        </p:nvSpPr>
        <p:spPr>
          <a:xfrm>
            <a:off x="517699" y="1517750"/>
            <a:ext cx="8632751" cy="362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300"/>
              <a:buNone/>
            </a:pPr>
            <a:r>
              <a:rPr lang="en-US" sz="2400" b="1" dirty="0"/>
              <a:t>Past experience in innovation in this field - in Brazil</a:t>
            </a:r>
            <a:endParaRPr lang="he-IL" sz="2400" b="1" dirty="0"/>
          </a:p>
          <a:p>
            <a:pPr marL="0" lvl="0" indent="0" algn="l" rtl="0">
              <a:lnSpc>
                <a:spcPct val="90000"/>
              </a:lnSpc>
              <a:spcBef>
                <a:spcPts val="0"/>
              </a:spcBef>
              <a:spcAft>
                <a:spcPts val="0"/>
              </a:spcAft>
              <a:buClr>
                <a:schemeClr val="dk1"/>
              </a:buClr>
              <a:buSzPts val="2300"/>
              <a:buNone/>
            </a:pPr>
            <a:endParaRPr sz="2400" dirty="0"/>
          </a:p>
          <a:p>
            <a:pPr marL="571477" lvl="1" indent="-190492" algn="l" rtl="0">
              <a:lnSpc>
                <a:spcPct val="90000"/>
              </a:lnSpc>
              <a:spcBef>
                <a:spcPts val="417"/>
              </a:spcBef>
              <a:spcAft>
                <a:spcPts val="0"/>
              </a:spcAft>
              <a:buSzPts val="2000"/>
              <a:buChar char="•"/>
            </a:pPr>
            <a:r>
              <a:rPr lang="en-US" sz="2000" dirty="0"/>
              <a:t>PANC’s (The "Non-Conventional Food Plants Program”) </a:t>
            </a:r>
            <a:endParaRPr lang="he-IL" sz="2000" dirty="0"/>
          </a:p>
          <a:p>
            <a:pPr marL="380985" lvl="1" indent="0" algn="l" rtl="0">
              <a:lnSpc>
                <a:spcPct val="90000"/>
              </a:lnSpc>
              <a:spcBef>
                <a:spcPts val="417"/>
              </a:spcBef>
              <a:spcAft>
                <a:spcPts val="0"/>
              </a:spcAft>
              <a:buSzPts val="2000"/>
              <a:buNone/>
            </a:pPr>
            <a:endParaRPr lang="en-US" sz="2000" dirty="0"/>
          </a:p>
          <a:p>
            <a:pPr marL="571477" lvl="1" indent="-190492" algn="l" rtl="0">
              <a:lnSpc>
                <a:spcPct val="90000"/>
              </a:lnSpc>
              <a:spcBef>
                <a:spcPts val="417"/>
              </a:spcBef>
              <a:spcAft>
                <a:spcPts val="0"/>
              </a:spcAft>
              <a:buSzPts val="2000"/>
              <a:buChar char="•"/>
            </a:pPr>
            <a:r>
              <a:rPr lang="en-US" sz="2000" dirty="0" err="1"/>
              <a:t>Sebrae</a:t>
            </a:r>
            <a:r>
              <a:rPr lang="en-US" sz="2000" dirty="0"/>
              <a:t> and </a:t>
            </a:r>
            <a:r>
              <a:rPr lang="en-US" sz="2000" dirty="0" err="1"/>
              <a:t>Embrapa</a:t>
            </a:r>
            <a:endParaRPr sz="2000" dirty="0"/>
          </a:p>
          <a:p>
            <a:pPr marL="190492" lvl="0" indent="0" algn="l" rtl="0">
              <a:lnSpc>
                <a:spcPct val="90000"/>
              </a:lnSpc>
              <a:spcBef>
                <a:spcPts val="833"/>
              </a:spcBef>
              <a:spcAft>
                <a:spcPts val="0"/>
              </a:spcAft>
              <a:buSzPts val="1800"/>
              <a:buNone/>
            </a:pPr>
            <a:endParaRPr dirty="0"/>
          </a:p>
        </p:txBody>
      </p:sp>
      <p:grpSp>
        <p:nvGrpSpPr>
          <p:cNvPr id="2" name="Google Shape;86;p1">
            <a:extLst>
              <a:ext uri="{FF2B5EF4-FFF2-40B4-BE49-F238E27FC236}">
                <a16:creationId xmlns:a16="http://schemas.microsoft.com/office/drawing/2014/main" id="{C96B3F14-9972-9B53-735D-8A27B22B1238}"/>
              </a:ext>
            </a:extLst>
          </p:cNvPr>
          <p:cNvGrpSpPr/>
          <p:nvPr/>
        </p:nvGrpSpPr>
        <p:grpSpPr>
          <a:xfrm>
            <a:off x="6535024" y="1"/>
            <a:ext cx="3624976" cy="645952"/>
            <a:chOff x="5857103" y="98854"/>
            <a:chExt cx="6334897" cy="1091932"/>
          </a:xfrm>
        </p:grpSpPr>
        <p:sp>
          <p:nvSpPr>
            <p:cNvPr id="3" name="Google Shape;87;p1">
              <a:extLst>
                <a:ext uri="{FF2B5EF4-FFF2-40B4-BE49-F238E27FC236}">
                  <a16:creationId xmlns:a16="http://schemas.microsoft.com/office/drawing/2014/main" id="{23984638-8332-362A-1E14-50FA12C323ED}"/>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4" name="Google Shape;88;p1" descr="Faculty of Engineering Sciences — Ben-Gurion University Research Portal">
              <a:extLst>
                <a:ext uri="{FF2B5EF4-FFF2-40B4-BE49-F238E27FC236}">
                  <a16:creationId xmlns:a16="http://schemas.microsoft.com/office/drawing/2014/main" id="{CFDAD66E-DBC7-5250-1EEE-E2846EA7A699}"/>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5" name="Google Shape;89;p1">
              <a:extLst>
                <a:ext uri="{FF2B5EF4-FFF2-40B4-BE49-F238E27FC236}">
                  <a16:creationId xmlns:a16="http://schemas.microsoft.com/office/drawing/2014/main" id="{BE019D2E-DD1E-8517-EB7B-F9BD9CD58F03}"/>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5"/>
          <p:cNvSpPr txBox="1">
            <a:spLocks noGrp="1"/>
          </p:cNvSpPr>
          <p:nvPr>
            <p:ph idx="1"/>
          </p:nvPr>
        </p:nvSpPr>
        <p:spPr>
          <a:xfrm>
            <a:off x="698500" y="1344220"/>
            <a:ext cx="8763000" cy="4049700"/>
          </a:xfrm>
          <a:prstGeom prst="rect">
            <a:avLst/>
          </a:prstGeom>
          <a:noFill/>
          <a:ln>
            <a:noFill/>
          </a:ln>
        </p:spPr>
        <p:txBody>
          <a:bodyPr spcFirstLastPara="1" wrap="square" lIns="91425" tIns="45700" rIns="91425" bIns="45700" anchor="t" anchorCtr="0">
            <a:noAutofit/>
          </a:bodyPr>
          <a:lstStyle/>
          <a:p>
            <a:pPr marL="647692" lvl="0" indent="-457200" algn="l" rtl="0">
              <a:lnSpc>
                <a:spcPct val="150000"/>
              </a:lnSpc>
              <a:spcBef>
                <a:spcPts val="0"/>
              </a:spcBef>
              <a:spcAft>
                <a:spcPts val="0"/>
              </a:spcAft>
              <a:buSzPts val="1800"/>
              <a:buAutoNum type="arabicPeriod"/>
            </a:pPr>
            <a:r>
              <a:rPr lang="en-US" sz="1800" b="1" dirty="0"/>
              <a:t>Awareness of Market Potentials and Utilization of Cashew Fruit: Perspectives of Cashew Farmers in the </a:t>
            </a:r>
            <a:r>
              <a:rPr lang="en-US" sz="1800" b="1" dirty="0" err="1"/>
              <a:t>Brong</a:t>
            </a:r>
            <a:r>
              <a:rPr lang="en-US" sz="1800" b="1" dirty="0"/>
              <a:t> Ahafo Region of Ghana</a:t>
            </a:r>
            <a:br>
              <a:rPr lang="en-US" sz="2100" b="1" u="sng" dirty="0"/>
            </a:br>
            <a:r>
              <a:rPr lang="en-IL" dirty="0">
                <a:effectLst/>
                <a:ea typeface="Calibri" panose="020F0502020204030204" pitchFamily="34" charset="0"/>
                <a:cs typeface="Arial" panose="020B0604020202020204" pitchFamily="34" charset="0"/>
              </a:rPr>
              <a:t>study highlights the need for government support to address the challenges faced by cashew farmers in accessing markets and processing cashew fruit</a:t>
            </a:r>
            <a:r>
              <a:rPr lang="en-IL" dirty="0">
                <a:effectLst/>
              </a:rPr>
              <a:t> </a:t>
            </a:r>
          </a:p>
          <a:p>
            <a:pPr marL="647692" lvl="0" indent="-457200" algn="l" rtl="0">
              <a:lnSpc>
                <a:spcPct val="150000"/>
              </a:lnSpc>
              <a:spcBef>
                <a:spcPts val="0"/>
              </a:spcBef>
              <a:spcAft>
                <a:spcPts val="0"/>
              </a:spcAft>
              <a:buSzPts val="1800"/>
              <a:buAutoNum type="arabicPeriod"/>
            </a:pPr>
            <a:endParaRPr lang="en-IL" sz="1600" u="sng" dirty="0">
              <a:effectLst/>
            </a:endParaRPr>
          </a:p>
          <a:p>
            <a:pPr marL="647692" lvl="0" indent="-457200" algn="l" rtl="0">
              <a:lnSpc>
                <a:spcPct val="150000"/>
              </a:lnSpc>
              <a:spcBef>
                <a:spcPts val="0"/>
              </a:spcBef>
              <a:spcAft>
                <a:spcPts val="0"/>
              </a:spcAft>
              <a:buSzPts val="1800"/>
              <a:buAutoNum type="arabicPeriod"/>
            </a:pPr>
            <a:r>
              <a:rPr lang="en-US" sz="1800" b="1" dirty="0"/>
              <a:t>Evidences of the sustainable innovation in the cashew agribusiness context in </a:t>
            </a:r>
            <a:r>
              <a:rPr lang="en-US" sz="1800" b="1" dirty="0" err="1"/>
              <a:t>ceara</a:t>
            </a:r>
            <a:r>
              <a:rPr lang="en-US" sz="1800" b="1" dirty="0"/>
              <a:t>́ – </a:t>
            </a:r>
            <a:r>
              <a:rPr lang="en-US" sz="1800" b="1" dirty="0" err="1"/>
              <a:t>brazil</a:t>
            </a:r>
            <a:r>
              <a:rPr lang="en-US" sz="1800" b="1" dirty="0"/>
              <a:t> </a:t>
            </a:r>
            <a:br>
              <a:rPr lang="en-US" sz="2100" b="1" u="sng" dirty="0"/>
            </a:br>
            <a:r>
              <a:rPr lang="en-US" dirty="0"/>
              <a:t>The review concludes that sustainable innovation is a key factor for the development of the cashew agribusiness in </a:t>
            </a:r>
            <a:r>
              <a:rPr lang="en-US" dirty="0" err="1"/>
              <a:t>Ceará</a:t>
            </a:r>
            <a:r>
              <a:rPr lang="en-US" dirty="0"/>
              <a:t>, Brazil.</a:t>
            </a:r>
          </a:p>
          <a:p>
            <a:pPr marL="190492" lvl="0" indent="0" algn="l" rtl="0">
              <a:lnSpc>
                <a:spcPct val="150000"/>
              </a:lnSpc>
              <a:spcBef>
                <a:spcPts val="0"/>
              </a:spcBef>
              <a:spcAft>
                <a:spcPts val="0"/>
              </a:spcAft>
              <a:buSzPts val="1800"/>
              <a:buNone/>
            </a:pPr>
            <a:endParaRPr lang="en-IL" sz="1600" dirty="0">
              <a:effectLst/>
            </a:endParaRPr>
          </a:p>
          <a:p>
            <a:pPr marL="190492" lvl="0" indent="0" algn="l" rtl="0">
              <a:lnSpc>
                <a:spcPct val="150000"/>
              </a:lnSpc>
              <a:spcBef>
                <a:spcPts val="0"/>
              </a:spcBef>
              <a:spcAft>
                <a:spcPts val="0"/>
              </a:spcAft>
              <a:buSzPts val="1800"/>
              <a:buNone/>
            </a:pPr>
            <a:endParaRPr sz="2100" dirty="0"/>
          </a:p>
        </p:txBody>
      </p:sp>
      <p:grpSp>
        <p:nvGrpSpPr>
          <p:cNvPr id="6" name="Google Shape;86;p1">
            <a:extLst>
              <a:ext uri="{FF2B5EF4-FFF2-40B4-BE49-F238E27FC236}">
                <a16:creationId xmlns:a16="http://schemas.microsoft.com/office/drawing/2014/main" id="{83D9905D-AB25-D4F3-E65E-3CEC5A879504}"/>
              </a:ext>
            </a:extLst>
          </p:cNvPr>
          <p:cNvGrpSpPr/>
          <p:nvPr/>
        </p:nvGrpSpPr>
        <p:grpSpPr>
          <a:xfrm>
            <a:off x="6535024" y="1"/>
            <a:ext cx="3624976" cy="645952"/>
            <a:chOff x="5857103" y="98854"/>
            <a:chExt cx="6334897" cy="1091932"/>
          </a:xfrm>
        </p:grpSpPr>
        <p:sp>
          <p:nvSpPr>
            <p:cNvPr id="7" name="Google Shape;87;p1">
              <a:extLst>
                <a:ext uri="{FF2B5EF4-FFF2-40B4-BE49-F238E27FC236}">
                  <a16:creationId xmlns:a16="http://schemas.microsoft.com/office/drawing/2014/main" id="{3228DED6-C317-B859-A565-65F8EB80A269}"/>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8" name="Google Shape;88;p1" descr="Faculty of Engineering Sciences — Ben-Gurion University Research Portal">
              <a:extLst>
                <a:ext uri="{FF2B5EF4-FFF2-40B4-BE49-F238E27FC236}">
                  <a16:creationId xmlns:a16="http://schemas.microsoft.com/office/drawing/2014/main" id="{C4E49A49-ECBF-4224-53B4-08ABD6E27966}"/>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9" name="Google Shape;89;p1">
              <a:extLst>
                <a:ext uri="{FF2B5EF4-FFF2-40B4-BE49-F238E27FC236}">
                  <a16:creationId xmlns:a16="http://schemas.microsoft.com/office/drawing/2014/main" id="{53A5D830-4F1D-FD39-4FF4-343732B56F38}"/>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
        <p:nvSpPr>
          <p:cNvPr id="166" name="Google Shape;166;p5"/>
          <p:cNvSpPr txBox="1">
            <a:spLocks noGrp="1"/>
          </p:cNvSpPr>
          <p:nvPr>
            <p:ph type="title"/>
          </p:nvPr>
        </p:nvSpPr>
        <p:spPr>
          <a:xfrm>
            <a:off x="1350628" y="520092"/>
            <a:ext cx="8682605" cy="106740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96404"/>
              <a:buFont typeface="Calibri"/>
              <a:buNone/>
            </a:pPr>
            <a:r>
              <a:rPr lang="en-US" dirty="0"/>
              <a:t>Prevailing Knowledge and Existing Alternatives</a:t>
            </a:r>
            <a:br>
              <a:rPr lang="en-US" dirty="0"/>
            </a:br>
            <a:r>
              <a:rPr lang="en-US" dirty="0"/>
              <a:t>Research Findings </a:t>
            </a:r>
            <a:br>
              <a:rPr lang="en-US" dirty="0"/>
            </a:b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9" name="Google Shape;179;g24b3da9bb5f_0_113"/>
          <p:cNvSpPr txBox="1">
            <a:spLocks noGrp="1"/>
          </p:cNvSpPr>
          <p:nvPr>
            <p:ph idx="1"/>
          </p:nvPr>
        </p:nvSpPr>
        <p:spPr>
          <a:xfrm>
            <a:off x="768674" y="1503024"/>
            <a:ext cx="8823937" cy="3456918"/>
          </a:xfrm>
          <a:prstGeom prst="rect">
            <a:avLst/>
          </a:prstGeom>
          <a:noFill/>
          <a:ln>
            <a:noFill/>
          </a:ln>
        </p:spPr>
        <p:txBody>
          <a:bodyPr spcFirstLastPara="1" wrap="square" lIns="91425" tIns="45700" rIns="91425" bIns="45700" anchor="t" anchorCtr="0">
            <a:noAutofit/>
          </a:bodyPr>
          <a:lstStyle/>
          <a:p>
            <a:pPr marL="0" lvl="0" indent="0" algn="l" rtl="0">
              <a:spcBef>
                <a:spcPts val="833"/>
              </a:spcBef>
              <a:spcAft>
                <a:spcPts val="0"/>
              </a:spcAft>
              <a:buSzPts val="1800"/>
              <a:buNone/>
            </a:pPr>
            <a:r>
              <a:rPr lang="en-US" sz="2400" b="1" dirty="0"/>
              <a:t>Several facts on the cashew apple: </a:t>
            </a:r>
          </a:p>
          <a:p>
            <a:pPr marL="0" lvl="0" indent="-158742" algn="l" rtl="0">
              <a:spcBef>
                <a:spcPts val="833"/>
              </a:spcBef>
              <a:spcAft>
                <a:spcPts val="0"/>
              </a:spcAft>
              <a:buSzPts val="1800"/>
              <a:buChar char="•"/>
            </a:pPr>
            <a:r>
              <a:rPr lang="en-US" sz="1800" dirty="0"/>
              <a:t>The cashew apple is a highly perishable fruit often discarded during cashew nut processing. </a:t>
            </a:r>
            <a:endParaRPr lang="he-IL" sz="1800" dirty="0"/>
          </a:p>
          <a:p>
            <a:pPr marL="0" lvl="0" indent="-158742" algn="l" rtl="0">
              <a:spcBef>
                <a:spcPts val="833"/>
              </a:spcBef>
              <a:spcAft>
                <a:spcPts val="0"/>
              </a:spcAft>
              <a:buSzPts val="1800"/>
              <a:buChar char="•"/>
            </a:pPr>
            <a:r>
              <a:rPr lang="en-US" sz="1800" dirty="0"/>
              <a:t>The cashew apples contains a wide range of nutrients, and it is rich in bioactive </a:t>
            </a:r>
            <a:r>
              <a:rPr lang="en-US" sz="1800" dirty="0">
                <a:effectLst/>
                <a:ea typeface="Calibri" panose="020F0502020204030204" pitchFamily="34" charset="0"/>
                <a:cs typeface="Arial" panose="020B0604020202020204" pitchFamily="34" charset="0"/>
              </a:rPr>
              <a:t>compounds</a:t>
            </a:r>
            <a:r>
              <a:rPr lang="en-US" sz="1800" dirty="0"/>
              <a:t>.</a:t>
            </a:r>
          </a:p>
          <a:p>
            <a:pPr marL="0" lvl="0" indent="-158742" algn="l" rtl="0">
              <a:spcBef>
                <a:spcPts val="833"/>
              </a:spcBef>
              <a:spcAft>
                <a:spcPts val="0"/>
              </a:spcAft>
              <a:buSzPts val="1800"/>
              <a:buChar char="•"/>
            </a:pPr>
            <a:r>
              <a:rPr lang="en-US" sz="1800" dirty="0"/>
              <a:t>The cashew is a rich source of vitamin C, supporting immune system function.</a:t>
            </a:r>
            <a:endParaRPr sz="1800" dirty="0"/>
          </a:p>
          <a:p>
            <a:pPr marL="0" lvl="0" indent="-158742" algn="l" rtl="0">
              <a:spcBef>
                <a:spcPts val="833"/>
              </a:spcBef>
              <a:spcAft>
                <a:spcPts val="0"/>
              </a:spcAft>
              <a:buSzPts val="1800"/>
              <a:buChar char="•"/>
            </a:pPr>
            <a:r>
              <a:rPr lang="en-US" sz="1800" dirty="0"/>
              <a:t>Cashew apple residues offer diverse applications across multiple industries.</a:t>
            </a:r>
          </a:p>
        </p:txBody>
      </p:sp>
      <p:grpSp>
        <p:nvGrpSpPr>
          <p:cNvPr id="2" name="Google Shape;86;p1">
            <a:extLst>
              <a:ext uri="{FF2B5EF4-FFF2-40B4-BE49-F238E27FC236}">
                <a16:creationId xmlns:a16="http://schemas.microsoft.com/office/drawing/2014/main" id="{A82B56DC-AAC6-9390-58EB-4A528BC313D0}"/>
              </a:ext>
            </a:extLst>
          </p:cNvPr>
          <p:cNvGrpSpPr/>
          <p:nvPr/>
        </p:nvGrpSpPr>
        <p:grpSpPr>
          <a:xfrm>
            <a:off x="6535024" y="1"/>
            <a:ext cx="3624976" cy="645952"/>
            <a:chOff x="5857103" y="98854"/>
            <a:chExt cx="6334897" cy="1091932"/>
          </a:xfrm>
        </p:grpSpPr>
        <p:sp>
          <p:nvSpPr>
            <p:cNvPr id="3" name="Google Shape;87;p1">
              <a:extLst>
                <a:ext uri="{FF2B5EF4-FFF2-40B4-BE49-F238E27FC236}">
                  <a16:creationId xmlns:a16="http://schemas.microsoft.com/office/drawing/2014/main" id="{6101BF0A-105E-92CF-934A-0C0810AE66C0}"/>
                </a:ext>
              </a:extLst>
            </p:cNvPr>
            <p:cNvSpPr/>
            <p:nvPr/>
          </p:nvSpPr>
          <p:spPr>
            <a:xfrm>
              <a:off x="5857103" y="98854"/>
              <a:ext cx="6334897" cy="1091932"/>
            </a:xfrm>
            <a:prstGeom prst="rect">
              <a:avLst/>
            </a:prstGeom>
            <a:solidFill>
              <a:schemeClr val="lt1"/>
            </a:solidFill>
            <a:ln>
              <a:noFill/>
            </a:ln>
          </p:spPr>
          <p:txBody>
            <a:bodyPr spcFirstLastPara="1" wrap="square" lIns="91425" tIns="45700" rIns="91425" bIns="45700" anchor="ctr" anchorCtr="0">
              <a:noAutofit/>
            </a:bodyPr>
            <a:lstStyle/>
            <a:p>
              <a:pPr marL="414000" marR="0" lvl="0" indent="0" algn="ctr" rtl="0">
                <a:lnSpc>
                  <a:spcPct val="100000"/>
                </a:lnSpc>
                <a:spcBef>
                  <a:spcPts val="0"/>
                </a:spcBef>
                <a:spcAft>
                  <a:spcPts val="0"/>
                </a:spcAft>
                <a:buClr>
                  <a:srgbClr val="000000"/>
                </a:buClr>
                <a:buSzPts val="1167"/>
                <a:buFont typeface="Arial"/>
                <a:buNone/>
              </a:pPr>
              <a:endParaRPr sz="1167" b="0" i="0" u="none" strike="noStrike" cap="none">
                <a:solidFill>
                  <a:srgbClr val="FFFFFF"/>
                </a:solidFill>
                <a:latin typeface="Arial"/>
                <a:ea typeface="Arial"/>
                <a:cs typeface="Arial"/>
                <a:sym typeface="Arial"/>
              </a:endParaRPr>
            </a:p>
          </p:txBody>
        </p:sp>
        <p:pic>
          <p:nvPicPr>
            <p:cNvPr id="4" name="Google Shape;88;p1" descr="Faculty of Engineering Sciences — Ben-Gurion University Research Portal">
              <a:extLst>
                <a:ext uri="{FF2B5EF4-FFF2-40B4-BE49-F238E27FC236}">
                  <a16:creationId xmlns:a16="http://schemas.microsoft.com/office/drawing/2014/main" id="{3B447BB3-A9AE-1CF4-20C2-7E5882E92F48}"/>
                </a:ext>
              </a:extLst>
            </p:cNvPr>
            <p:cNvPicPr preferRelativeResize="0"/>
            <p:nvPr/>
          </p:nvPicPr>
          <p:blipFill rotWithShape="1">
            <a:blip r:embed="rId3">
              <a:alphaModFix/>
            </a:blip>
            <a:srcRect/>
            <a:stretch/>
          </p:blipFill>
          <p:spPr>
            <a:xfrm>
              <a:off x="6079181" y="209513"/>
              <a:ext cx="2945370" cy="797462"/>
            </a:xfrm>
            <a:prstGeom prst="rect">
              <a:avLst/>
            </a:prstGeom>
            <a:noFill/>
            <a:ln>
              <a:noFill/>
            </a:ln>
          </p:spPr>
        </p:pic>
        <p:pic>
          <p:nvPicPr>
            <p:cNvPr id="5" name="Google Shape;89;p1">
              <a:extLst>
                <a:ext uri="{FF2B5EF4-FFF2-40B4-BE49-F238E27FC236}">
                  <a16:creationId xmlns:a16="http://schemas.microsoft.com/office/drawing/2014/main" id="{44C1BCDD-8D54-0842-3344-9E38BC5B9707}"/>
                </a:ext>
              </a:extLst>
            </p:cNvPr>
            <p:cNvPicPr preferRelativeResize="0"/>
            <p:nvPr/>
          </p:nvPicPr>
          <p:blipFill rotWithShape="1">
            <a:blip r:embed="rId4">
              <a:alphaModFix/>
            </a:blip>
            <a:srcRect/>
            <a:stretch/>
          </p:blipFill>
          <p:spPr>
            <a:xfrm>
              <a:off x="9271686" y="245599"/>
              <a:ext cx="2698921" cy="725291"/>
            </a:xfrm>
            <a:prstGeom prst="rect">
              <a:avLst/>
            </a:prstGeom>
            <a:noFill/>
            <a:ln>
              <a:noFill/>
            </a:ln>
          </p:spPr>
        </p:pic>
      </p:grpSp>
      <p:sp>
        <p:nvSpPr>
          <p:cNvPr id="178" name="Google Shape;178;g24b3da9bb5f_0_113"/>
          <p:cNvSpPr txBox="1">
            <a:spLocks noGrp="1"/>
          </p:cNvSpPr>
          <p:nvPr>
            <p:ph type="title"/>
          </p:nvPr>
        </p:nvSpPr>
        <p:spPr>
          <a:xfrm>
            <a:off x="1019494" y="515870"/>
            <a:ext cx="8763000" cy="1104600"/>
          </a:xfrm>
          <a:prstGeom prst="rect">
            <a:avLst/>
          </a:prstGeom>
          <a:noFill/>
          <a:ln>
            <a:noFill/>
          </a:ln>
        </p:spPr>
        <p:txBody>
          <a:bodyPr spcFirstLastPara="1" wrap="square" lIns="91425" tIns="45700" rIns="91425" bIns="45700" anchor="ctr" anchorCtr="0">
            <a:normAutofit fontScale="90000"/>
          </a:bodyPr>
          <a:lstStyle/>
          <a:p>
            <a:pPr marL="414000" lvl="0" indent="0" algn="l" rtl="0">
              <a:lnSpc>
                <a:spcPct val="90000"/>
              </a:lnSpc>
              <a:spcBef>
                <a:spcPts val="0"/>
              </a:spcBef>
              <a:spcAft>
                <a:spcPts val="0"/>
              </a:spcAft>
              <a:buClr>
                <a:schemeClr val="dk1"/>
              </a:buClr>
              <a:buSzPct val="96404"/>
              <a:buFont typeface="Calibri"/>
              <a:buNone/>
            </a:pPr>
            <a:r>
              <a:rPr lang="en-US" dirty="0"/>
              <a:t>Prevailing Knowledge and Existing Alternatives</a:t>
            </a:r>
            <a:br>
              <a:rPr lang="en-US" dirty="0"/>
            </a:br>
            <a:r>
              <a:rPr lang="en-US" dirty="0"/>
              <a:t>Research Findings </a:t>
            </a:r>
            <a:br>
              <a:rPr lang="en-US" dirty="0"/>
            </a:br>
            <a:endParaRPr dirty="0"/>
          </a:p>
        </p:txBody>
      </p:sp>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{EBE2BDDB-79A8-724D-B5BD-69C34AE22E29}tf10001069</Template>
  <TotalTime>1277</TotalTime>
  <Words>970</Words>
  <Application>Microsoft Macintosh PowerPoint</Application>
  <PresentationFormat>Custom</PresentationFormat>
  <Paragraphs>148</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Wingdings 3</vt:lpstr>
      <vt:lpstr>Assistant</vt:lpstr>
      <vt:lpstr>Arial</vt:lpstr>
      <vt:lpstr>Century Gothic</vt:lpstr>
      <vt:lpstr>Calibri</vt:lpstr>
      <vt:lpstr>Wisp</vt:lpstr>
      <vt:lpstr>Food tech innovation Cashew juice combined with various squeezed fruit juices naturally reduced sugar</vt:lpstr>
      <vt:lpstr>Problem Identification - Israel</vt:lpstr>
      <vt:lpstr>Problem Identification - Brazil</vt:lpstr>
      <vt:lpstr>Objective Aimed at Solving the Problem</vt:lpstr>
      <vt:lpstr>Objective Aimed at Solving the Problem</vt:lpstr>
      <vt:lpstr>Prevailing Knowledge and Existing Alternatives</vt:lpstr>
      <vt:lpstr>Prevailing Knowledge and Existing Alternatives</vt:lpstr>
      <vt:lpstr>Prevailing Knowledge and Existing Alternatives Research Findings  </vt:lpstr>
      <vt:lpstr>Prevailing Knowledge and Existing Alternatives Research Findings  </vt:lpstr>
      <vt:lpstr>Proposed Innovation Collaborative Idea</vt:lpstr>
      <vt:lpstr>Typology of the Innovation Idea</vt:lpstr>
      <vt:lpstr>Implementation Guidelines: The Ecosystem </vt:lpstr>
      <vt:lpstr>SWOT Analysis</vt:lpstr>
      <vt:lpstr>Economic Evaluation</vt:lpstr>
      <vt:lpstr>Expected Regional Long-Term Impacts</vt:lpstr>
      <vt:lpstr>Conclusion</vt:lpstr>
      <vt:lpstr>Recommendations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tech innovation</dc:title>
  <dc:creator>Rafi Bar-El</dc:creator>
  <cp:lastModifiedBy>תום בוסקילה</cp:lastModifiedBy>
  <cp:revision>18</cp:revision>
  <dcterms:created xsi:type="dcterms:W3CDTF">2023-03-04T17:55:47Z</dcterms:created>
  <dcterms:modified xsi:type="dcterms:W3CDTF">2023-06-05T16:45:16Z</dcterms:modified>
</cp:coreProperties>
</file>