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97" r:id="rId3"/>
    <p:sldId id="1731" r:id="rId4"/>
    <p:sldId id="259" r:id="rId5"/>
    <p:sldId id="2598" r:id="rId6"/>
    <p:sldId id="2599" r:id="rId7"/>
    <p:sldId id="2803" r:id="rId8"/>
    <p:sldId id="2806" r:id="rId9"/>
    <p:sldId id="2801" r:id="rId10"/>
    <p:sldId id="2593" r:id="rId11"/>
    <p:sldId id="2776" r:id="rId12"/>
    <p:sldId id="2799" r:id="rId13"/>
    <p:sldId id="2778" r:id="rId14"/>
    <p:sldId id="2780" r:id="rId15"/>
    <p:sldId id="2779" r:id="rId16"/>
    <p:sldId id="2800" r:id="rId17"/>
    <p:sldId id="2784" r:id="rId18"/>
    <p:sldId id="2781" r:id="rId19"/>
    <p:sldId id="2785" r:id="rId20"/>
    <p:sldId id="2782" r:id="rId21"/>
    <p:sldId id="2788" r:id="rId22"/>
    <p:sldId id="2796" r:id="rId23"/>
    <p:sldId id="2795" r:id="rId24"/>
    <p:sldId id="2787" r:id="rId25"/>
    <p:sldId id="2794" r:id="rId26"/>
    <p:sldId id="2790" r:id="rId27"/>
    <p:sldId id="2792" r:id="rId28"/>
    <p:sldId id="2771" r:id="rId29"/>
    <p:sldId id="2793" r:id="rId3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BDC0"/>
    <a:srgbClr val="EA5917"/>
    <a:srgbClr val="F59719"/>
    <a:srgbClr val="48B27B"/>
    <a:srgbClr val="FFBF00"/>
    <a:srgbClr val="50BCBD"/>
    <a:srgbClr val="4DB8A3"/>
    <a:srgbClr val="158B53"/>
    <a:srgbClr val="068948"/>
    <a:srgbClr val="0A59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86" autoAdjust="0"/>
  </p:normalViewPr>
  <p:slideViewPr>
    <p:cSldViewPr snapToGrid="0">
      <p:cViewPr varScale="1">
        <p:scale>
          <a:sx n="63" d="100"/>
          <a:sy n="63"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Planilha1!$B$1</c:f>
              <c:strCache>
                <c:ptCount val="1"/>
                <c:pt idx="0">
                  <c:v>%</c:v>
                </c:pt>
              </c:strCache>
            </c:strRef>
          </c:tx>
          <c:spPr>
            <a:solidFill>
              <a:srgbClr val="24781B"/>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Other Fossils</c:v>
                </c:pt>
                <c:pt idx="1">
                  <c:v>Petroleum</c:v>
                </c:pt>
                <c:pt idx="2">
                  <c:v>Natural gas</c:v>
                </c:pt>
                <c:pt idx="3">
                  <c:v>Solar energy</c:v>
                </c:pt>
                <c:pt idx="4">
                  <c:v>Mineral coal</c:v>
                </c:pt>
                <c:pt idx="5">
                  <c:v>Wind energy</c:v>
                </c:pt>
              </c:strCache>
            </c:strRef>
          </c:cat>
          <c:val>
            <c:numRef>
              <c:f>Planilha1!$B$2:$B$7</c:f>
              <c:numCache>
                <c:formatCode>0.00%</c:formatCode>
                <c:ptCount val="6"/>
                <c:pt idx="0">
                  <c:v>1.0559792150396262E-3</c:v>
                </c:pt>
                <c:pt idx="1">
                  <c:v>3.5471388467447282E-2</c:v>
                </c:pt>
                <c:pt idx="2">
                  <c:v>0.10559324902955979</c:v>
                </c:pt>
                <c:pt idx="3">
                  <c:v>0.13250315050931563</c:v>
                </c:pt>
                <c:pt idx="4">
                  <c:v>0.24358057619496529</c:v>
                </c:pt>
                <c:pt idx="5">
                  <c:v>0.48179565658367257</c:v>
                </c:pt>
              </c:numCache>
            </c:numRef>
          </c:val>
          <c:extLst>
            <c:ext xmlns:c16="http://schemas.microsoft.com/office/drawing/2014/chart" uri="{C3380CC4-5D6E-409C-BE32-E72D297353CC}">
              <c16:uniqueId val="{00000000-C8B7-4261-9C03-660D9FB6C3A0}"/>
            </c:ext>
          </c:extLst>
        </c:ser>
        <c:dLbls>
          <c:showLegendKey val="0"/>
          <c:showVal val="0"/>
          <c:showCatName val="0"/>
          <c:showSerName val="0"/>
          <c:showPercent val="0"/>
          <c:showBubbleSize val="0"/>
        </c:dLbls>
        <c:gapWidth val="115"/>
        <c:overlap val="-20"/>
        <c:axId val="1091490127"/>
        <c:axId val="870410479"/>
      </c:barChart>
      <c:catAx>
        <c:axId val="109149012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oleto" panose="020B0606020203030204" pitchFamily="34" charset="0"/>
                <a:ea typeface="+mn-ea"/>
                <a:cs typeface="+mn-cs"/>
              </a:defRPr>
            </a:pPr>
            <a:endParaRPr lang="pt-BR"/>
          </a:p>
        </c:txPr>
        <c:crossAx val="870410479"/>
        <c:crosses val="autoZero"/>
        <c:auto val="1"/>
        <c:lblAlgn val="ctr"/>
        <c:lblOffset val="100"/>
        <c:noMultiLvlLbl val="0"/>
      </c:catAx>
      <c:valAx>
        <c:axId val="870410479"/>
        <c:scaling>
          <c:orientation val="minMax"/>
        </c:scaling>
        <c:delete val="1"/>
        <c:axPos val="b"/>
        <c:numFmt formatCode="0.00%" sourceLinked="1"/>
        <c:majorTickMark val="none"/>
        <c:minorTickMark val="none"/>
        <c:tickLblPos val="nextTo"/>
        <c:crossAx val="109149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Soleto" panose="020B0606020203030204" pitchFamily="34" charset="0"/>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Planilha1!$B$1</c:f>
              <c:strCache>
                <c:ptCount val="1"/>
                <c:pt idx="0">
                  <c:v>GW</c:v>
                </c:pt>
              </c:strCache>
            </c:strRef>
          </c:tx>
          <c:spPr>
            <a:solidFill>
              <a:schemeClr val="accent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Planilha1!$A$2:$A$4</c:f>
              <c:strCache>
                <c:ptCount val="3"/>
                <c:pt idx="0">
                  <c:v>Wind energy</c:v>
                </c:pt>
                <c:pt idx="1">
                  <c:v>Solar energy</c:v>
                </c:pt>
                <c:pt idx="2">
                  <c:v>Total</c:v>
                </c:pt>
              </c:strCache>
            </c:strRef>
          </c:cat>
          <c:val>
            <c:numRef>
              <c:f>Planilha1!$B$2:$B$4</c:f>
              <c:numCache>
                <c:formatCode>0.000</c:formatCode>
                <c:ptCount val="3"/>
                <c:pt idx="0">
                  <c:v>0.1125</c:v>
                </c:pt>
                <c:pt idx="1">
                  <c:v>0.315</c:v>
                </c:pt>
                <c:pt idx="2">
                  <c:v>0.42799999999999999</c:v>
                </c:pt>
              </c:numCache>
            </c:numRef>
          </c:val>
          <c:extLst>
            <c:ext xmlns:c16="http://schemas.microsoft.com/office/drawing/2014/chart" uri="{C3380CC4-5D6E-409C-BE32-E72D297353CC}">
              <c16:uniqueId val="{00000000-67C7-4911-BAFC-9BA82188CBC1}"/>
            </c:ext>
          </c:extLst>
        </c:ser>
        <c:dLbls>
          <c:showLegendKey val="0"/>
          <c:showVal val="0"/>
          <c:showCatName val="0"/>
          <c:showSerName val="0"/>
          <c:showPercent val="0"/>
          <c:showBubbleSize val="0"/>
        </c:dLbls>
        <c:gapWidth val="115"/>
        <c:axId val="1091490127"/>
        <c:axId val="870410479"/>
      </c:barChart>
      <c:catAx>
        <c:axId val="10914901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oleto" panose="020B0606020203030204" pitchFamily="34" charset="0"/>
                <a:ea typeface="+mn-ea"/>
                <a:cs typeface="+mn-cs"/>
              </a:defRPr>
            </a:pPr>
            <a:endParaRPr lang="pt-BR"/>
          </a:p>
        </c:txPr>
        <c:crossAx val="870410479"/>
        <c:crosses val="autoZero"/>
        <c:auto val="1"/>
        <c:lblAlgn val="ctr"/>
        <c:lblOffset val="100"/>
        <c:noMultiLvlLbl val="0"/>
      </c:catAx>
      <c:valAx>
        <c:axId val="870410479"/>
        <c:scaling>
          <c:orientation val="minMax"/>
        </c:scaling>
        <c:delete val="1"/>
        <c:axPos val="l"/>
        <c:numFmt formatCode="0.000" sourceLinked="1"/>
        <c:majorTickMark val="none"/>
        <c:minorTickMark val="none"/>
        <c:tickLblPos val="nextTo"/>
        <c:crossAx val="109149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Soleto" panose="020B0606020203030204" pitchFamily="34" charset="0"/>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Planilha1!$B$1</c:f>
              <c:strCache>
                <c:ptCount val="1"/>
                <c:pt idx="0">
                  <c:v>GW</c:v>
                </c:pt>
              </c:strCache>
            </c:strRef>
          </c:tx>
          <c:spPr>
            <a:solidFill>
              <a:srgbClr val="FC9204"/>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Planilha1!$A$2:$A$5</c:f>
              <c:strCache>
                <c:ptCount val="4"/>
                <c:pt idx="0">
                  <c:v>Natural gas</c:v>
                </c:pt>
                <c:pt idx="1">
                  <c:v>Wind energy</c:v>
                </c:pt>
                <c:pt idx="2">
                  <c:v>Solar energy</c:v>
                </c:pt>
                <c:pt idx="3">
                  <c:v>Total</c:v>
                </c:pt>
              </c:strCache>
            </c:strRef>
          </c:cat>
          <c:val>
            <c:numRef>
              <c:f>Planilha1!$B$2:$B$5</c:f>
              <c:numCache>
                <c:formatCode>0.000</c:formatCode>
                <c:ptCount val="4"/>
                <c:pt idx="0">
                  <c:v>1.5720000000000001</c:v>
                </c:pt>
                <c:pt idx="1">
                  <c:v>2.7629999999999999</c:v>
                </c:pt>
                <c:pt idx="2">
                  <c:v>12.586</c:v>
                </c:pt>
                <c:pt idx="3">
                  <c:v>16.920999999999999</c:v>
                </c:pt>
              </c:numCache>
            </c:numRef>
          </c:val>
          <c:extLst>
            <c:ext xmlns:c16="http://schemas.microsoft.com/office/drawing/2014/chart" uri="{C3380CC4-5D6E-409C-BE32-E72D297353CC}">
              <c16:uniqueId val="{00000000-FA1C-4162-A55F-32BA92754A07}"/>
            </c:ext>
          </c:extLst>
        </c:ser>
        <c:dLbls>
          <c:showLegendKey val="0"/>
          <c:showVal val="0"/>
          <c:showCatName val="0"/>
          <c:showSerName val="0"/>
          <c:showPercent val="0"/>
          <c:showBubbleSize val="0"/>
        </c:dLbls>
        <c:gapWidth val="115"/>
        <c:axId val="1091490127"/>
        <c:axId val="870410479"/>
      </c:barChart>
      <c:catAx>
        <c:axId val="109149012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oleto" panose="020B0606020203030204" pitchFamily="34" charset="0"/>
                <a:ea typeface="+mn-ea"/>
                <a:cs typeface="+mn-cs"/>
              </a:defRPr>
            </a:pPr>
            <a:endParaRPr lang="pt-BR"/>
          </a:p>
        </c:txPr>
        <c:crossAx val="870410479"/>
        <c:crosses val="autoZero"/>
        <c:auto val="1"/>
        <c:lblAlgn val="ctr"/>
        <c:lblOffset val="100"/>
        <c:noMultiLvlLbl val="0"/>
      </c:catAx>
      <c:valAx>
        <c:axId val="870410479"/>
        <c:scaling>
          <c:orientation val="minMax"/>
        </c:scaling>
        <c:delete val="1"/>
        <c:axPos val="l"/>
        <c:numFmt formatCode="0.000" sourceLinked="1"/>
        <c:majorTickMark val="none"/>
        <c:minorTickMark val="none"/>
        <c:tickLblPos val="nextTo"/>
        <c:crossAx val="109149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Soleto" panose="020B0606020203030204" pitchFamily="34" charset="0"/>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48300000000006E-2"/>
          <c:y val="5.54131E-2"/>
          <c:w val="0.87535799999999997"/>
          <c:h val="0.82620300000000002"/>
        </c:manualLayout>
      </c:layout>
      <c:barChart>
        <c:barDir val="col"/>
        <c:grouping val="clustered"/>
        <c:varyColors val="0"/>
        <c:ser>
          <c:idx val="0"/>
          <c:order val="0"/>
          <c:tx>
            <c:v>Coluna1</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1"/>
            <c:bubble3D val="0"/>
            <c:spPr>
              <a:solidFill>
                <a:srgbClr val="24781B"/>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1D3-48B9-A8CC-2A7F3B48050C}"/>
              </c:ext>
            </c:extLst>
          </c:dPt>
          <c:dPt>
            <c:idx val="1"/>
            <c:invertIfNegative val="1"/>
            <c:bubble3D val="0"/>
            <c:extLst>
              <c:ext xmlns:c16="http://schemas.microsoft.com/office/drawing/2014/chart" uri="{C3380CC4-5D6E-409C-BE32-E72D297353CC}">
                <c16:uniqueId val="{00000002-A1D3-48B9-A8CC-2A7F3B48050C}"/>
              </c:ext>
            </c:extLst>
          </c:dPt>
          <c:dPt>
            <c:idx val="2"/>
            <c:invertIfNegative val="1"/>
            <c:bubble3D val="0"/>
            <c:extLst>
              <c:ext xmlns:c16="http://schemas.microsoft.com/office/drawing/2014/chart" uri="{C3380CC4-5D6E-409C-BE32-E72D297353CC}">
                <c16:uniqueId val="{00000003-A1D3-48B9-A8CC-2A7F3B48050C}"/>
              </c:ext>
            </c:extLst>
          </c:dPt>
          <c:dPt>
            <c:idx val="3"/>
            <c:invertIfNegative val="1"/>
            <c:bubble3D val="0"/>
            <c:extLst>
              <c:ext xmlns:c16="http://schemas.microsoft.com/office/drawing/2014/chart" uri="{C3380CC4-5D6E-409C-BE32-E72D297353CC}">
                <c16:uniqueId val="{00000004-A1D3-48B9-A8CC-2A7F3B48050C}"/>
              </c:ext>
            </c:extLst>
          </c:dPt>
          <c:dPt>
            <c:idx val="4"/>
            <c:invertIfNegative val="1"/>
            <c:bubble3D val="0"/>
            <c:extLst>
              <c:ext xmlns:c16="http://schemas.microsoft.com/office/drawing/2014/chart" uri="{C3380CC4-5D6E-409C-BE32-E72D297353CC}">
                <c16:uniqueId val="{00000005-A1D3-48B9-A8CC-2A7F3B48050C}"/>
              </c:ext>
            </c:extLst>
          </c:dPt>
          <c:dPt>
            <c:idx val="5"/>
            <c:invertIfNegative val="1"/>
            <c:bubble3D val="0"/>
            <c:extLst>
              <c:ext xmlns:c16="http://schemas.microsoft.com/office/drawing/2014/chart" uri="{C3380CC4-5D6E-409C-BE32-E72D297353CC}">
                <c16:uniqueId val="{00000006-A1D3-48B9-A8CC-2A7F3B48050C}"/>
              </c:ext>
            </c:extLst>
          </c:dPt>
          <c:dPt>
            <c:idx val="6"/>
            <c:invertIfNegative val="1"/>
            <c:bubble3D val="0"/>
            <c:extLst>
              <c:ext xmlns:c16="http://schemas.microsoft.com/office/drawing/2014/chart" uri="{C3380CC4-5D6E-409C-BE32-E72D297353CC}">
                <c16:uniqueId val="{00000007-A1D3-48B9-A8CC-2A7F3B48050C}"/>
              </c:ext>
            </c:extLst>
          </c:dPt>
          <c:dPt>
            <c:idx val="7"/>
            <c:invertIfNegative val="1"/>
            <c:bubble3D val="0"/>
            <c:extLst>
              <c:ext xmlns:c16="http://schemas.microsoft.com/office/drawing/2014/chart" uri="{C3380CC4-5D6E-409C-BE32-E72D297353CC}">
                <c16:uniqueId val="{00000008-A1D3-48B9-A8CC-2A7F3B48050C}"/>
              </c:ext>
            </c:extLst>
          </c:dPt>
          <c:dPt>
            <c:idx val="8"/>
            <c:invertIfNegative val="1"/>
            <c:bubble3D val="0"/>
            <c:extLst>
              <c:ext xmlns:c16="http://schemas.microsoft.com/office/drawing/2014/chart" uri="{C3380CC4-5D6E-409C-BE32-E72D297353CC}">
                <c16:uniqueId val="{00000009-A1D3-48B9-A8CC-2A7F3B48050C}"/>
              </c:ext>
            </c:extLst>
          </c:dPt>
          <c:dPt>
            <c:idx val="9"/>
            <c:invertIfNegative val="1"/>
            <c:bubble3D val="0"/>
            <c:extLst>
              <c:ext xmlns:c16="http://schemas.microsoft.com/office/drawing/2014/chart" uri="{C3380CC4-5D6E-409C-BE32-E72D297353CC}">
                <c16:uniqueId val="{0000000A-A1D3-48B9-A8CC-2A7F3B48050C}"/>
              </c:ext>
            </c:extLst>
          </c:dPt>
          <c:dPt>
            <c:idx val="10"/>
            <c:invertIfNegative val="1"/>
            <c:bubble3D val="0"/>
            <c:extLst>
              <c:ext xmlns:c16="http://schemas.microsoft.com/office/drawing/2014/chart" uri="{C3380CC4-5D6E-409C-BE32-E72D297353CC}">
                <c16:uniqueId val="{0000000B-A1D3-48B9-A8CC-2A7F3B48050C}"/>
              </c:ext>
            </c:extLst>
          </c:dPt>
          <c:dPt>
            <c:idx val="11"/>
            <c:invertIfNegative val="1"/>
            <c:bubble3D val="0"/>
            <c:extLst>
              <c:ext xmlns:c16="http://schemas.microsoft.com/office/drawing/2014/chart" uri="{C3380CC4-5D6E-409C-BE32-E72D297353CC}">
                <c16:uniqueId val="{0000000C-A1D3-48B9-A8CC-2A7F3B48050C}"/>
              </c:ext>
            </c:extLst>
          </c:dPt>
          <c:dPt>
            <c:idx val="12"/>
            <c:invertIfNegative val="1"/>
            <c:bubble3D val="0"/>
            <c:extLst>
              <c:ext xmlns:c16="http://schemas.microsoft.com/office/drawing/2014/chart" uri="{C3380CC4-5D6E-409C-BE32-E72D297353CC}">
                <c16:uniqueId val="{0000000D-A1D3-48B9-A8CC-2A7F3B48050C}"/>
              </c:ext>
            </c:extLst>
          </c:dPt>
          <c:dPt>
            <c:idx val="13"/>
            <c:invertIfNegative val="1"/>
            <c:bubble3D val="0"/>
            <c:extLst>
              <c:ext xmlns:c16="http://schemas.microsoft.com/office/drawing/2014/chart" uri="{C3380CC4-5D6E-409C-BE32-E72D297353CC}">
                <c16:uniqueId val="{0000000E-A1D3-48B9-A8CC-2A7F3B48050C}"/>
              </c:ext>
            </c:extLst>
          </c:dPt>
          <c:dPt>
            <c:idx val="14"/>
            <c:invertIfNegative val="1"/>
            <c:bubble3D val="0"/>
            <c:extLst>
              <c:ext xmlns:c16="http://schemas.microsoft.com/office/drawing/2014/chart" uri="{C3380CC4-5D6E-409C-BE32-E72D297353CC}">
                <c16:uniqueId val="{0000000F-A1D3-48B9-A8CC-2A7F3B48050C}"/>
              </c:ext>
            </c:extLst>
          </c:dPt>
          <c:dPt>
            <c:idx val="15"/>
            <c:invertIfNegative val="1"/>
            <c:bubble3D val="0"/>
            <c:extLst>
              <c:ext xmlns:c16="http://schemas.microsoft.com/office/drawing/2014/chart" uri="{C3380CC4-5D6E-409C-BE32-E72D297353CC}">
                <c16:uniqueId val="{00000010-A1D3-48B9-A8CC-2A7F3B48050C}"/>
              </c:ext>
            </c:extLst>
          </c:dPt>
          <c:dPt>
            <c:idx val="16"/>
            <c:invertIfNegative val="1"/>
            <c:bubble3D val="0"/>
            <c:extLst>
              <c:ext xmlns:c16="http://schemas.microsoft.com/office/drawing/2014/chart" uri="{C3380CC4-5D6E-409C-BE32-E72D297353CC}">
                <c16:uniqueId val="{00000011-A1D3-48B9-A8CC-2A7F3B48050C}"/>
              </c:ext>
            </c:extLst>
          </c:dPt>
          <c:dPt>
            <c:idx val="17"/>
            <c:invertIfNegative val="1"/>
            <c:bubble3D val="0"/>
            <c:extLst>
              <c:ext xmlns:c16="http://schemas.microsoft.com/office/drawing/2014/chart" uri="{C3380CC4-5D6E-409C-BE32-E72D297353CC}">
                <c16:uniqueId val="{00000012-A1D3-48B9-A8CC-2A7F3B48050C}"/>
              </c:ext>
            </c:extLst>
          </c:dPt>
          <c:dPt>
            <c:idx val="18"/>
            <c:invertIfNegative val="1"/>
            <c:bubble3D val="0"/>
            <c:extLst>
              <c:ext xmlns:c16="http://schemas.microsoft.com/office/drawing/2014/chart" uri="{C3380CC4-5D6E-409C-BE32-E72D297353CC}">
                <c16:uniqueId val="{00000013-A1D3-48B9-A8CC-2A7F3B48050C}"/>
              </c:ext>
            </c:extLst>
          </c:dPt>
          <c:cat>
            <c:strLit>
              <c:ptCount val="19"/>
              <c:pt idx="0">
                <c:v>Brazil</c:v>
              </c:pt>
              <c:pt idx="1">
                <c:v>Chile</c:v>
              </c:pt>
              <c:pt idx="2">
                <c:v>Argentina</c:v>
              </c:pt>
              <c:pt idx="3">
                <c:v>USA</c:v>
              </c:pt>
              <c:pt idx="4">
                <c:v>Índia</c:v>
              </c:pt>
              <c:pt idx="5">
                <c:v>UAE</c:v>
              </c:pt>
              <c:pt idx="6">
                <c:v>Mexico</c:v>
              </c:pt>
              <c:pt idx="7">
                <c:v>Australia</c:v>
              </c:pt>
              <c:pt idx="8">
                <c:v>Sweden</c:v>
              </c:pt>
              <c:pt idx="9">
                <c:v>Spain</c:v>
              </c:pt>
              <c:pt idx="10">
                <c:v>China</c:v>
              </c:pt>
              <c:pt idx="11">
                <c:v>Canada</c:v>
              </c:pt>
              <c:pt idx="12">
                <c:v>Italy</c:v>
              </c:pt>
              <c:pt idx="13">
                <c:v>France</c:v>
              </c:pt>
              <c:pt idx="14">
                <c:v>Germany</c:v>
              </c:pt>
              <c:pt idx="15">
                <c:v>UK</c:v>
              </c:pt>
              <c:pt idx="16">
                <c:v>Netherlands</c:v>
              </c:pt>
              <c:pt idx="17">
                <c:v>Japan</c:v>
              </c:pt>
              <c:pt idx="18">
                <c:v>South Korea</c:v>
              </c:pt>
            </c:strLit>
          </c:cat>
          <c:val>
            <c:numLit>
              <c:formatCode>General</c:formatCode>
              <c:ptCount val="19"/>
              <c:pt idx="0">
                <c:v>0.6</c:v>
              </c:pt>
              <c:pt idx="1">
                <c:v>0.64</c:v>
              </c:pt>
              <c:pt idx="2">
                <c:v>0.66</c:v>
              </c:pt>
              <c:pt idx="3">
                <c:v>0.68</c:v>
              </c:pt>
              <c:pt idx="4">
                <c:v>0.7</c:v>
              </c:pt>
              <c:pt idx="5">
                <c:v>0.72</c:v>
              </c:pt>
              <c:pt idx="6">
                <c:v>0.74</c:v>
              </c:pt>
              <c:pt idx="7">
                <c:v>0.76</c:v>
              </c:pt>
              <c:pt idx="8">
                <c:v>0.78</c:v>
              </c:pt>
              <c:pt idx="9">
                <c:v>0.8</c:v>
              </c:pt>
              <c:pt idx="10">
                <c:v>0.82</c:v>
              </c:pt>
              <c:pt idx="11">
                <c:v>0.85</c:v>
              </c:pt>
              <c:pt idx="12">
                <c:v>0.87</c:v>
              </c:pt>
              <c:pt idx="13">
                <c:v>0.9</c:v>
              </c:pt>
              <c:pt idx="14">
                <c:v>1.05</c:v>
              </c:pt>
              <c:pt idx="15">
                <c:v>1.07</c:v>
              </c:pt>
              <c:pt idx="16">
                <c:v>1.1000000000000001</c:v>
              </c:pt>
              <c:pt idx="17">
                <c:v>1.4</c:v>
              </c:pt>
              <c:pt idx="18">
                <c:v>1.45</c:v>
              </c:pt>
            </c:numLit>
          </c:val>
          <c:extLst>
            <c:ext xmlns:c16="http://schemas.microsoft.com/office/drawing/2014/chart" uri="{C3380CC4-5D6E-409C-BE32-E72D297353CC}">
              <c16:uniqueId val="{00000014-A1D3-48B9-A8CC-2A7F3B48050C}"/>
            </c:ext>
          </c:extLst>
        </c:ser>
        <c:dLbls>
          <c:showLegendKey val="0"/>
          <c:showVal val="0"/>
          <c:showCatName val="0"/>
          <c:showSerName val="0"/>
          <c:showPercent val="0"/>
          <c:showBubbleSize val="0"/>
        </c:dLbls>
        <c:gapWidth val="100"/>
        <c:overlap val="-24"/>
        <c:axId val="51878912"/>
        <c:axId val="116732992"/>
      </c:barChart>
      <c:catAx>
        <c:axId val="51878912"/>
        <c:scaling>
          <c:orientation val="minMax"/>
        </c:scaling>
        <c:delete val="0"/>
        <c:axPos val="b"/>
        <c:numFmt formatCode="General" sourceLinked="0"/>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16732992"/>
        <c:crosses val="autoZero"/>
        <c:auto val="1"/>
        <c:lblAlgn val="ctr"/>
        <c:lblOffset val="100"/>
        <c:noMultiLvlLbl val="1"/>
      </c:catAx>
      <c:valAx>
        <c:axId val="116732992"/>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51878912"/>
        <c:crosses val="autoZero"/>
        <c:crossBetween val="between"/>
        <c:majorUnit val="0.375"/>
        <c:minorUnit val="0.1875"/>
      </c:valAx>
      <c:spPr>
        <a:noFill/>
        <a:ln>
          <a:noFill/>
        </a:ln>
        <a:effectLst/>
      </c:spPr>
    </c:plotArea>
    <c:plotVisOnly val="1"/>
    <c:dispBlanksAs val="gap"/>
    <c:showDLblsOverMax val="1"/>
  </c:chart>
  <c:spPr>
    <a:noFill/>
    <a:ln>
      <a:noFill/>
    </a:ln>
    <a:effectLst/>
  </c:spPr>
  <c:txPr>
    <a:bodyPr/>
    <a:lstStyle/>
    <a:p>
      <a:pPr>
        <a:defRPr/>
      </a:pPr>
      <a:endParaRPr lang="pt-B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0.09978</cdr:x>
      <cdr:y>0.11557</cdr:y>
    </cdr:from>
    <cdr:to>
      <cdr:x>0.34289</cdr:x>
      <cdr:y>0.5</cdr:y>
    </cdr:to>
    <cdr:grpSp>
      <cdr:nvGrpSpPr>
        <cdr:cNvPr id="2" name="Google Shape;476;p9">
          <a:extLst xmlns:a="http://schemas.openxmlformats.org/drawingml/2006/main">
            <a:ext uri="{FF2B5EF4-FFF2-40B4-BE49-F238E27FC236}">
              <a16:creationId xmlns:a16="http://schemas.microsoft.com/office/drawing/2014/main" id="{A4CBA272-4496-45E4-9BF2-40E82912F585}"/>
            </a:ext>
          </a:extLst>
        </cdr:cNvPr>
        <cdr:cNvGrpSpPr/>
      </cdr:nvGrpSpPr>
      <cdr:grpSpPr>
        <a:xfrm xmlns:a="http://schemas.openxmlformats.org/drawingml/2006/main">
          <a:off x="528434" y="256185"/>
          <a:ext cx="1287509" cy="852171"/>
          <a:chOff x="-4718478" y="-3962574"/>
          <a:chExt cx="1139738" cy="725534"/>
        </a:xfrm>
      </cdr:grpSpPr>
      <cdr:sp macro="" textlink="">
        <cdr:nvSpPr>
          <cdr:cNvPr id="3" name="Google Shape;477;p9">
            <a:extLst xmlns:a="http://schemas.openxmlformats.org/drawingml/2006/main">
              <a:ext uri="{FF2B5EF4-FFF2-40B4-BE49-F238E27FC236}">
                <a16:creationId xmlns:a16="http://schemas.microsoft.com/office/drawing/2014/main" id="{5E29CD61-FF4B-40E8-9BED-D23938402481}"/>
              </a:ext>
            </a:extLst>
          </cdr:cNvPr>
          <cdr:cNvSpPr/>
        </cdr:nvSpPr>
        <cdr:spPr>
          <a:xfrm xmlns:a="http://schemas.openxmlformats.org/drawingml/2006/main">
            <a:off x="-4711927" y="-3962574"/>
            <a:ext cx="1133187" cy="725534"/>
          </a:xfrm>
          <a:custGeom xmlns:a="http://schemas.openxmlformats.org/drawingml/2006/main">
            <a:avLst/>
            <a:gdLst/>
            <a:ahLst/>
            <a:cxnLst/>
            <a:rect l="l" t="t" r="r" b="b"/>
            <a:pathLst>
              <a:path w="21600" h="21600" extrusionOk="0">
                <a:moveTo>
                  <a:pt x="0" y="0"/>
                </a:moveTo>
                <a:lnTo>
                  <a:pt x="21600" y="0"/>
                </a:lnTo>
                <a:lnTo>
                  <a:pt x="21600" y="12938"/>
                </a:lnTo>
                <a:lnTo>
                  <a:pt x="9000" y="12938"/>
                </a:lnTo>
                <a:lnTo>
                  <a:pt x="153" y="21600"/>
                </a:lnTo>
                <a:lnTo>
                  <a:pt x="3600" y="12938"/>
                </a:lnTo>
                <a:lnTo>
                  <a:pt x="0" y="12938"/>
                </a:lnTo>
                <a:lnTo>
                  <a:pt x="0" y="7547"/>
                </a:lnTo>
                <a:close/>
              </a:path>
            </a:pathLst>
          </a:custGeom>
          <a:solidFill xmlns:a="http://schemas.openxmlformats.org/drawingml/2006/main">
            <a:srgbClr val="FFFFFF"/>
          </a:solidFill>
          <a:ln xmlns:a="http://schemas.openxmlformats.org/drawingml/2006/main" w="25400" cap="flat" cmpd="sng">
            <a:solidFill>
              <a:srgbClr val="FFC000"/>
            </a:solidFill>
            <a:prstDash val="dot"/>
            <a:round/>
            <a:headEnd type="none" w="sm" len="sm"/>
            <a:tailEnd type="none" w="sm" len="sm"/>
          </a:ln>
        </cdr:spPr>
        <cdr:txBody>
          <a:bodyPr xmlns:a="http://schemas.openxmlformats.org/drawingml/2006/main" spcFirstLastPara="1" wrap="square" lIns="45700" tIns="45700" rIns="45700" bIns="45700" anchor="ctr" anchorCtr="0">
            <a:no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marL="0" marR="0" lvl="0" indent="0" algn="ctr" rtl="0">
              <a:lnSpc>
                <a:spcPct val="90000"/>
              </a:lnSpc>
              <a:spcBef>
                <a:spcPts val="0"/>
              </a:spcBef>
              <a:spcAft>
                <a:spcPts val="0"/>
              </a:spcAft>
              <a:buClr>
                <a:srgbClr val="FFFFFF"/>
              </a:buClr>
              <a:buSzPts val="1800"/>
              <a:buFont typeface="Calibri"/>
              <a:buNone/>
            </a:pPr>
            <a:endParaRPr sz="2400" b="0" i="0" u="none" strike="noStrike" cap="none" dirty="0">
              <a:solidFill>
                <a:srgbClr val="FFFFFF"/>
              </a:solidFill>
              <a:latin typeface="Arial" panose="020B0604020202020204" pitchFamily="34" charset="0"/>
              <a:ea typeface="Calibri"/>
              <a:cs typeface="Calibri"/>
              <a:sym typeface="Calibri"/>
            </a:endParaRPr>
          </a:p>
        </cdr:txBody>
      </cdr:sp>
      <cdr:sp macro="" textlink="">
        <cdr:nvSpPr>
          <cdr:cNvPr id="4" name="Google Shape;478;p9">
            <a:extLst xmlns:a="http://schemas.openxmlformats.org/drawingml/2006/main">
              <a:ext uri="{FF2B5EF4-FFF2-40B4-BE49-F238E27FC236}">
                <a16:creationId xmlns:a16="http://schemas.microsoft.com/office/drawing/2014/main" id="{F7B0C110-E192-41F9-9EF1-EE3F5E2824E8}"/>
              </a:ext>
            </a:extLst>
          </cdr:cNvPr>
          <cdr:cNvSpPr txBox="1"/>
        </cdr:nvSpPr>
        <cdr:spPr>
          <a:xfrm xmlns:a="http://schemas.openxmlformats.org/drawingml/2006/main">
            <a:off x="-4718478" y="-3898879"/>
            <a:ext cx="1107900" cy="35607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spcFirstLastPara="1" wrap="square" lIns="21925" tIns="21925" rIns="21925" bIns="21925" anchor="ctr" anchorCtr="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lvl="0" algn="ctr">
              <a:lnSpc>
                <a:spcPct val="90000"/>
              </a:lnSpc>
              <a:buClr>
                <a:srgbClr val="215968"/>
              </a:buClr>
              <a:buSzPts val="700"/>
            </a:pPr>
            <a:r>
              <a:rPr lang="en-US" sz="900" b="1" dirty="0">
                <a:solidFill>
                  <a:srgbClr val="215968"/>
                </a:solidFill>
                <a:latin typeface="Arial" panose="020B0604020202020204" pitchFamily="34" charset="0"/>
                <a:ea typeface="Calibri"/>
                <a:cs typeface="Calibri"/>
                <a:sym typeface="Calibri"/>
              </a:rPr>
              <a:t>Brazil: cheapest green hydrogen in the world US$ 0,55/kg</a:t>
            </a:r>
            <a:endParaRPr sz="1800" dirty="0">
              <a:latin typeface="Arial" panose="020B0604020202020204" pitchFamily="34"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9DF52-DC5C-468E-9B14-53BAC6BBEB4F}" type="datetimeFigureOut">
              <a:rPr lang="pt-BR" smtClean="0"/>
              <a:t>18/07/2023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EC6E1-45EB-4223-AC19-1FCBA648D633}" type="slidenum">
              <a:rPr lang="pt-BR" smtClean="0"/>
              <a:t>‹nº›</a:t>
            </a:fld>
            <a:endParaRPr lang="pt-BR"/>
          </a:p>
        </p:txBody>
      </p:sp>
    </p:spTree>
    <p:extLst>
      <p:ext uri="{BB962C8B-B14F-4D97-AF65-F5344CB8AC3E}">
        <p14:creationId xmlns:p14="http://schemas.microsoft.com/office/powerpoint/2010/main" val="297989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legislacao.planalto.gov.br/legisla/legislacao.nsf/Viw_Identificacao/DEC%2011.088-2022?OpenDocu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rh.ce.gov.br/historico/"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gov.br/mdr/pt-br/assuntos/seguranca-hidrica/projeto-sao-francisco" TargetMode="External"/><Relationship Id="rId5" Type="http://schemas.openxmlformats.org/officeDocument/2006/relationships/hyperlink" Target="https://www.srh.ce.gov.br/projeto-malha-dagua/" TargetMode="External"/><Relationship Id="rId4" Type="http://schemas.openxmlformats.org/officeDocument/2006/relationships/hyperlink" Target="https://www.srh.ce.gov.br/cinturao-das-aguas-do-cear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vceara.ce.gov.br/2016/08/23/historia-do-ceara/"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memorialdademocracia.com.br/card/delmiro-deu-a-ideia-cafe-inauguro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vceara.ce.gov.br/2016/08/23/historia-do-cear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memorialdademocracia.com.br/card/delmiro-deu-a-ideia-cafe-inauguro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eara.gov.br/2016/12/06/aeris-pece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8 dias para Nova Iorque; 9 dias para Rotterdam; 7 dias para Lisboa; 9 dias para Valência; 11 dias para Barcelona; 3 dias para Abidjan (África); 4 dias para Porto de Santos; 7 dias para Buenos Aires e 35 dias para Xangai (China)</a:t>
            </a:r>
          </a:p>
          <a:p>
            <a:r>
              <a:rPr lang="pt-BR" dirty="0"/>
              <a:t>Outro ponto interessante é que a Localização do Ceará será de extrema importância para o Programa Federal BR do Mar - Programa de Estímulo ao Transporte por Cabotagem </a:t>
            </a:r>
            <a:r>
              <a:rPr lang="pt-BR" b="0" i="0" dirty="0">
                <a:solidFill>
                  <a:srgbClr val="000000"/>
                </a:solidFill>
                <a:effectLst/>
                <a:latin typeface="Arial" panose="020B0604020202020204" pitchFamily="34" charset="0"/>
              </a:rPr>
              <a:t>para incentivar a navegação para movimentação na costa brasileira. A modalidade é caraterizada pelas viagens entre os portos do país - as empresas de navegação poderão utilizar embarcações estrangeiras com fretes de menor custo.</a:t>
            </a:r>
            <a:endParaRPr lang="pt-BR" dirty="0"/>
          </a:p>
          <a:p>
            <a:endParaRPr lang="pt-BR" dirty="0"/>
          </a:p>
        </p:txBody>
      </p:sp>
    </p:spTree>
    <p:extLst>
      <p:ext uri="{BB962C8B-B14F-4D97-AF65-F5344CB8AC3E}">
        <p14:creationId xmlns:p14="http://schemas.microsoft.com/office/powerpoint/2010/main" val="348840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1450" indent="-171450">
              <a:buFontTx/>
              <a:buChar char="-"/>
            </a:pPr>
            <a:r>
              <a:rPr lang="pt-BR" dirty="0"/>
              <a:t>Apresentação “CEARA´S OPPORTUNITIES BW Versão Secretaria Roseane </a:t>
            </a:r>
            <a:r>
              <a:rPr lang="pt-BR" dirty="0" err="1"/>
              <a:t>Rev</a:t>
            </a:r>
            <a:r>
              <a:rPr lang="pt-BR" dirty="0"/>
              <a:t> Final”</a:t>
            </a:r>
          </a:p>
          <a:p>
            <a:pPr marL="171450" indent="-171450">
              <a:buFontTx/>
              <a:buChar char="-"/>
            </a:pPr>
            <a:r>
              <a:rPr lang="pt-BR" dirty="0"/>
              <a:t>Governador Elmano Freitas anunciou que mais de 70% das escolas da rede estadual do Ceará ofertarão o ensino médio em tempo integral em 2023</a:t>
            </a:r>
            <a:br>
              <a:rPr lang="pt-BR" dirty="0"/>
            </a:br>
            <a:r>
              <a:rPr lang="pt-BR" dirty="0"/>
              <a:t>Leia mais em: https://www.opovo.com.br/noticias/ceara/2023/01/26/ceara-66-municipios-terao-novas-escolas-de-ensino-medio-em-tempo-integral.html</a:t>
            </a:r>
            <a:br>
              <a:rPr lang="pt-BR" dirty="0"/>
            </a:br>
            <a:r>
              <a:rPr lang="pt-BR" dirty="0"/>
              <a:t>©2022 Todos os direitos são reservados ao Portal O POVO, conforme a Lei nº 9.610/98. </a:t>
            </a:r>
          </a:p>
          <a:p>
            <a:pPr marL="171450" indent="-171450">
              <a:buFontTx/>
              <a:buChar char="-"/>
            </a:pPr>
            <a:r>
              <a:rPr lang="pt-BR" b="0" i="0" dirty="0">
                <a:solidFill>
                  <a:srgbClr val="696969"/>
                </a:solidFill>
                <a:effectLst/>
                <a:latin typeface="Corbel" panose="020B0503020204020204" pitchFamily="34" charset="0"/>
              </a:rPr>
              <a:t>Encontre o endereço das 131 EEEP por Coordenadoria Regional de Desenvolvimento da Educação (CREDE) e Superintendência das Escolas Estaduais de Fortaleza (SEFOR): https://educacaoprofissional.seduc.ce.gov.br/index.php?option=com_content&amp;view=article&amp;id=192:lista-escolas&amp;catid=10:servicos&amp;Itemid=344 </a:t>
            </a:r>
          </a:p>
          <a:p>
            <a:pPr marL="171450" indent="-171450">
              <a:buFontTx/>
              <a:buChar char="-"/>
            </a:pPr>
            <a:r>
              <a:rPr lang="pt-BR" b="0" i="0" dirty="0">
                <a:solidFill>
                  <a:srgbClr val="696969"/>
                </a:solidFill>
                <a:effectLst/>
                <a:latin typeface="Corbel" panose="020B0503020204020204" pitchFamily="34" charset="0"/>
              </a:rPr>
              <a:t>Políticas de incentivo a pesquisa científica: https://www.sct.ce.gov.br/wp-content/uploads/sites/34/2019/01/Plano-estrate%CC%81gico-CTI-do-Ceara%CC%81-versao-final-com-metas-29_08_2018.pdf</a:t>
            </a:r>
          </a:p>
          <a:p>
            <a:pPr marL="171450" indent="-171450">
              <a:buFontTx/>
              <a:buChar char="-"/>
            </a:pPr>
            <a:r>
              <a:rPr lang="pt-BR" b="0" i="0" dirty="0">
                <a:solidFill>
                  <a:srgbClr val="696969"/>
                </a:solidFill>
                <a:effectLst/>
                <a:latin typeface="Corbel" panose="020B0503020204020204" pitchFamily="34" charset="0"/>
              </a:rPr>
              <a:t>Intercâmbios: https://www.ifes.edu.br/images/stories/-publicacoes/arinter/Diretrizers_para_Pol%C3%ADtica_de_Internacionaliza%C3%A7%C3%A3o_FORINTER_2022_1.pdf</a:t>
            </a:r>
          </a:p>
          <a:p>
            <a:pPr marL="171450" indent="-171450">
              <a:buFontTx/>
              <a:buChar char="-"/>
            </a:pPr>
            <a:r>
              <a:rPr lang="pt-BR" b="0" i="0" dirty="0">
                <a:solidFill>
                  <a:srgbClr val="696969"/>
                </a:solidFill>
                <a:effectLst/>
                <a:latin typeface="Corbel" panose="020B0503020204020204" pitchFamily="34" charset="0"/>
              </a:rPr>
              <a:t>https://www.sct.ce.gov.br/imprensa/destaque/ - Feira do Conhecimento, Corredores Digitais, Ceará faz Ciência, </a:t>
            </a:r>
            <a:r>
              <a:rPr lang="pt-BR" b="0" i="0" dirty="0" err="1">
                <a:solidFill>
                  <a:srgbClr val="696969"/>
                </a:solidFill>
                <a:effectLst/>
                <a:latin typeface="Corbel" panose="020B0503020204020204" pitchFamily="34" charset="0"/>
              </a:rPr>
              <a:t>CriarCE</a:t>
            </a:r>
            <a:r>
              <a:rPr lang="pt-BR" b="0" i="0" dirty="0">
                <a:solidFill>
                  <a:srgbClr val="696969"/>
                </a:solidFill>
                <a:effectLst/>
                <a:latin typeface="Corbel" panose="020B0503020204020204" pitchFamily="34" charset="0"/>
              </a:rPr>
              <a:t>, UTD, Ciência Itinerante</a:t>
            </a:r>
          </a:p>
          <a:p>
            <a:pPr marL="171450" indent="-171450">
              <a:buFontTx/>
              <a:buChar char="-"/>
            </a:pPr>
            <a:r>
              <a:rPr lang="pt-BR" b="0" i="0" dirty="0">
                <a:solidFill>
                  <a:srgbClr val="696969"/>
                </a:solidFill>
                <a:effectLst/>
                <a:latin typeface="Corbel" panose="020B0503020204020204" pitchFamily="34" charset="0"/>
              </a:rPr>
              <a:t>Ceará Educa Mais: Conectividade: https://www.seduc.ce.gov.br/ceara-educa-mais/ </a:t>
            </a:r>
          </a:p>
          <a:p>
            <a:pPr marL="171450" indent="-171450">
              <a:buFontTx/>
              <a:buChar char="-"/>
            </a:pPr>
            <a:r>
              <a:rPr lang="pt-BR" b="0" i="0" dirty="0">
                <a:solidFill>
                  <a:srgbClr val="696969"/>
                </a:solidFill>
                <a:effectLst/>
                <a:latin typeface="Corbel" panose="020B0503020204020204" pitchFamily="34" charset="0"/>
              </a:rPr>
              <a:t>Tablets para educação: https://www.ceara.gov.br/2021/06/01/alunos-recem-ingressos-no-ensino-medio-recebem-tablets-entregues-pelo-governo-do-ceara-para-favorecer-aprendizagem/ </a:t>
            </a:r>
          </a:p>
          <a:p>
            <a:pPr marL="171450" indent="-171450">
              <a:buFontTx/>
              <a:buChar char="-"/>
            </a:pPr>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14</a:t>
            </a:fld>
            <a:endParaRPr lang="pt-BR"/>
          </a:p>
        </p:txBody>
      </p:sp>
    </p:spTree>
    <p:extLst>
      <p:ext uri="{BB962C8B-B14F-4D97-AF65-F5344CB8AC3E}">
        <p14:creationId xmlns:p14="http://schemas.microsoft.com/office/powerpoint/2010/main" val="3333829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1450" indent="-171450">
              <a:buFontTx/>
              <a:buChar char="-"/>
            </a:pPr>
            <a:r>
              <a:rPr lang="pt-BR" dirty="0"/>
              <a:t>Apresentação “CEARA´S OPPORTUNITIES BW Versão Secretaria Roseane </a:t>
            </a:r>
            <a:r>
              <a:rPr lang="pt-BR" dirty="0" err="1"/>
              <a:t>Rev</a:t>
            </a:r>
            <a:r>
              <a:rPr lang="pt-BR" dirty="0"/>
              <a:t> Final”</a:t>
            </a:r>
          </a:p>
          <a:p>
            <a:pPr marL="171450" indent="-171450">
              <a:buFontTx/>
              <a:buChar char="-"/>
            </a:pPr>
            <a:r>
              <a:rPr lang="pt-BR" dirty="0"/>
              <a:t>Imagem: https://ww10.ceara.gov.br/2018/02/21/trinca-de-hubs-cabo-sacs-chega-ao-ceara-para-interligar-as-americas-africa/</a:t>
            </a:r>
          </a:p>
          <a:p>
            <a:pPr marL="171450" indent="-171450">
              <a:buFontTx/>
              <a:buChar char="-"/>
            </a:pPr>
            <a:r>
              <a:rPr lang="pt-BR" dirty="0"/>
              <a:t>Cinturão Digital - https://diariodonordeste.verdesmares.com.br/opiniao/colunistas/2.16515/paywall-7.100?wall=0&amp;aId=1.3043175 </a:t>
            </a:r>
          </a:p>
          <a:p>
            <a:pPr marL="171450" indent="-171450">
              <a:buFontTx/>
              <a:buChar char="-"/>
            </a:pPr>
            <a:r>
              <a:rPr lang="pt-BR" dirty="0"/>
              <a:t>Cinturão Digital - https://www.etice.ce.gov.br/cinturao-digital/ </a:t>
            </a:r>
          </a:p>
          <a:p>
            <a:pPr marL="171450" indent="-171450">
              <a:buFontTx/>
              <a:buChar char="-"/>
            </a:pPr>
            <a:r>
              <a:rPr lang="pt-BR" dirty="0"/>
              <a:t>18 cabos de fibra </a:t>
            </a:r>
            <a:r>
              <a:rPr lang="pt-BR" dirty="0" err="1"/>
              <a:t>ópitca</a:t>
            </a:r>
            <a:r>
              <a:rPr lang="pt-BR" dirty="0"/>
              <a:t> - https://www.casacivil.ce.gov.br/2023/02/03/hub-de-tecnologia-do-ceara-se-fortalece-com-nova-estrutura-lancada-em-fortaleza/ </a:t>
            </a:r>
          </a:p>
          <a:p>
            <a:pPr marL="171450" indent="-171450">
              <a:buFontTx/>
              <a:buChar char="-"/>
            </a:pPr>
            <a:r>
              <a:rPr lang="pt-BR" b="0" i="0" dirty="0">
                <a:solidFill>
                  <a:srgbClr val="000000"/>
                </a:solidFill>
                <a:effectLst/>
              </a:rPr>
              <a:t>O conselheiro da Anatel, Vicente Aquino Neto, enfatizou a importância de Fortaleza, que abriga condições naturais e geográficas únicas, para receber os cabos submarinos. “Não estamos falando apenas da Praia do Futuro, do Ceará, falamos de um patrimônio que vai concentrar a maior parte da infraestrutura do planeta. Mais de 90% da internet do Brasil passa por Fortaleza, bem como a internet da Europa e dos Estados Unidos da América”, disse. - https://www.ceara.gov.br/2023/02/03/hub-de-tecnologia-do-ceara-se-fortalece-com-nova-estrutura-lancada-em-fortaleza/ </a:t>
            </a:r>
          </a:p>
          <a:p>
            <a:pPr marL="171450" indent="-171450">
              <a:buFontTx/>
              <a:buChar char="-"/>
            </a:pPr>
            <a:r>
              <a:rPr lang="pt-BR" b="0" i="0" dirty="0">
                <a:solidFill>
                  <a:srgbClr val="000000"/>
                </a:solidFill>
                <a:effectLst/>
              </a:rPr>
              <a:t>13 datacenters em operação: https://www.bnamericas.com/pt/feature/destaque-os-datacenters-e-cabos-submarinos-de-fortaleza</a:t>
            </a:r>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15</a:t>
            </a:fld>
            <a:endParaRPr lang="pt-BR"/>
          </a:p>
        </p:txBody>
      </p:sp>
    </p:spTree>
    <p:extLst>
      <p:ext uri="{BB962C8B-B14F-4D97-AF65-F5344CB8AC3E}">
        <p14:creationId xmlns:p14="http://schemas.microsoft.com/office/powerpoint/2010/main" val="236937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 - </a:t>
            </a:r>
            <a:r>
              <a:rPr lang="pt-BR" b="1" dirty="0">
                <a:effectLst/>
                <a:latin typeface="Arial" panose="020B0604020202020204" pitchFamily="34" charset="0"/>
                <a:hlinkClick r:id="rId3"/>
              </a:rPr>
              <a:t>DECRETO Nº 11.088, DE 1º DE JUNHO DE 2022</a:t>
            </a:r>
            <a:r>
              <a:rPr lang="pt-BR" b="1" dirty="0">
                <a:effectLst/>
                <a:latin typeface="Arial" panose="020B0604020202020204" pitchFamily="34" charset="0"/>
              </a:rPr>
              <a:t> - </a:t>
            </a:r>
            <a:r>
              <a:rPr lang="pt-BR" dirty="0"/>
              <a:t> </a:t>
            </a:r>
            <a:r>
              <a:rPr lang="pt-BR" dirty="0">
                <a:latin typeface="Arial" panose="020B0604020202020204" pitchFamily="34" charset="0"/>
              </a:rPr>
              <a:t>Altera o Decreto nº 6.814, de 6 de abril de 2009, e o Decreto nº 9.933, de 23 de julho de 2019, para regulamentar a modernização do marco legal das Zonas de Processamento de Exportação, estabelecida pela Lei nº 14.184, de 14 de julho de 2021. - http://www.planalto.gov.br/ccivil_03/_ato2019-2022/2022/decreto/D11088.htm#:~:</a:t>
            </a:r>
            <a:r>
              <a:rPr lang="pt-BR" dirty="0" err="1">
                <a:latin typeface="Arial" panose="020B0604020202020204" pitchFamily="34" charset="0"/>
              </a:rPr>
              <a:t>text</a:t>
            </a:r>
            <a:r>
              <a:rPr lang="pt-BR" dirty="0">
                <a:latin typeface="Arial" panose="020B0604020202020204" pitchFamily="34" charset="0"/>
              </a:rPr>
              <a:t>=D11088&amp;text=Altera%20o%20Decreto%20n%C2%BA%206.814,14%20de%20julho%20de%202021.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Arial" panose="020B0604020202020204" pitchFamily="34" charset="0"/>
              </a:rPr>
              <a:t> - </a:t>
            </a:r>
            <a:r>
              <a:rPr lang="pt-BR" b="1" i="0" cap="all" dirty="0">
                <a:solidFill>
                  <a:srgbClr val="2B2B2B"/>
                </a:solidFill>
                <a:effectLst/>
                <a:latin typeface="Arial" panose="020B0604020202020204" pitchFamily="34" charset="0"/>
              </a:rPr>
              <a:t>PUBLICADO DECRETO QUE REGULAMENTA A MODERNIZAÇÃO DO NOVO MARCO LEGAL DAS ZPES NO BRASIL: - https://zpeceara.com.br/publicado-decreto-que-regulamenta-a-modernizacao-do-novo-marco-legal-das-zpes-no-brasil/ - NOVIDADES DO MARCO LEGAL - </a:t>
            </a:r>
            <a:r>
              <a:rPr lang="pt-BR" b="0" i="0" dirty="0">
                <a:solidFill>
                  <a:srgbClr val="2B2B2B"/>
                </a:solidFill>
                <a:effectLst/>
                <a:latin typeface="Arial" panose="020B0604020202020204" pitchFamily="34" charset="0"/>
              </a:rPr>
              <a:t>Fim do compromisso exportador, o que possibilita a venda de toda a produção ao mercado interno, desde que sujeita à tributação que caracteriza igualdade de tratamento com a produção nacional; Permissão para a operação, com benefício fiscal, de empresas prestadoras de serviços em ZPE, desde que sejam vinculados à industrialização ou destinados ao exterior; - Área de ZPE poderá ser descontínua; - Permissão para que empresas instaladas em ZPE constituam filiais fora dela quando se tratar de unidade auxiliar dedicada a funções gerenciais ou de apoio administrativo ou técnico; - Vigência do regime poderá ser prorrogada por períodos adicionais de até 20 anos; - Autorização para a intermediação de empresas comerciais exportadoras nas exportações de produtos fabricados nas ZPEs.</a:t>
            </a:r>
            <a:endParaRPr lang="pt-BR" dirty="0"/>
          </a:p>
          <a:p>
            <a:endParaRPr lang="pt-BR" dirty="0"/>
          </a:p>
          <a:p>
            <a:r>
              <a:rPr lang="pt-BR" dirty="0"/>
              <a:t>Fontes:</a:t>
            </a:r>
          </a:p>
          <a:p>
            <a:pPr marL="171450" indent="-171450">
              <a:buFontTx/>
              <a:buChar char="-"/>
            </a:pPr>
            <a:r>
              <a:rPr lang="pt-BR" dirty="0"/>
              <a:t>GUIA DO INVESTIDOR DO CEARÁ  - https://cearaterradasoportunidades.sedet.ce.gov.br/pecem/</a:t>
            </a:r>
          </a:p>
          <a:p>
            <a:pPr marL="171450" indent="-171450">
              <a:buFontTx/>
              <a:buChar char="-"/>
            </a:pPr>
            <a:r>
              <a:rPr lang="pt-BR" dirty="0"/>
              <a:t>10 BERÇOS : https://www.complexodopecem.com.br/informacoes/</a:t>
            </a:r>
          </a:p>
          <a:p>
            <a:pPr marL="171450" indent="-171450">
              <a:buFontTx/>
              <a:buChar char="-"/>
            </a:pPr>
            <a:r>
              <a:rPr lang="pt-BR" dirty="0"/>
              <a:t>https://www.complexodopecem.com.br/porto-do-pecem-fecha-2022-com-novo-recorde-na-movimentacao-de-conteineres/</a:t>
            </a:r>
          </a:p>
          <a:p>
            <a:pPr marL="171450" indent="-171450">
              <a:buFontTx/>
              <a:buChar char="-"/>
            </a:pPr>
            <a:r>
              <a:rPr lang="pt-BR" dirty="0"/>
              <a:t>https://www.complexodopecem.com.br/download/</a:t>
            </a:r>
          </a:p>
          <a:p>
            <a:pPr marL="171450" indent="-171450">
              <a:buFontTx/>
              <a:buChar char="-"/>
            </a:pPr>
            <a:r>
              <a:rPr lang="pt-BR" dirty="0"/>
              <a:t>28 MILHÕES DE TONELADAS – Retirada do Folder Institucional do Porto localizado na parte de download do site</a:t>
            </a: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17</a:t>
            </a:fld>
            <a:endParaRPr lang="pt-BR"/>
          </a:p>
        </p:txBody>
      </p:sp>
    </p:spTree>
    <p:extLst>
      <p:ext uri="{BB962C8B-B14F-4D97-AF65-F5344CB8AC3E}">
        <p14:creationId xmlns:p14="http://schemas.microsoft.com/office/powerpoint/2010/main" val="113449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18</a:t>
            </a:fld>
            <a:endParaRPr lang="pt-BR"/>
          </a:p>
        </p:txBody>
      </p:sp>
    </p:spTree>
    <p:extLst>
      <p:ext uri="{BB962C8B-B14F-4D97-AF65-F5344CB8AC3E}">
        <p14:creationId xmlns:p14="http://schemas.microsoft.com/office/powerpoint/2010/main" val="74727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7742" indent="-177742">
              <a:buFontTx/>
              <a:buChar char="-"/>
            </a:pPr>
            <a:r>
              <a:rPr lang="pt-BR" dirty="0"/>
              <a:t>Agência Internacional de Energia Renovável (IRENA, 2023) - https://www.irena.org/Publications/2023/Mar/Renewable-capacity-statistics-2023</a:t>
            </a:r>
          </a:p>
          <a:p>
            <a:pPr marL="177742" indent="-177742">
              <a:buFontTx/>
              <a:buChar char="-"/>
            </a:pPr>
            <a:r>
              <a:rPr lang="pt-BR" dirty="0"/>
              <a:t>ANEEL 2023 – SISTEMA DE INFORMAÇÕES DE GERAÇÃO DA ANEEL SIGA &gt; “BANCO DE DADOS DE EMPREENDIMENTOS OUTORGADOS DO SIGA” &gt; Data de referência dos dados: 01 de MAIO de 2023 &gt; EM OPERAÇÃO</a:t>
            </a:r>
          </a:p>
          <a:p>
            <a:pPr marL="177742" indent="-177742">
              <a:buFontTx/>
              <a:buChar char="-"/>
            </a:pPr>
            <a:endParaRPr lang="pt-BR" dirty="0"/>
          </a:p>
          <a:p>
            <a:pPr marL="177742" indent="-177742">
              <a:buFontTx/>
              <a:buChar char="-"/>
            </a:pPr>
            <a:r>
              <a:rPr lang="pt-BR" dirty="0"/>
              <a:t>ANOTAÇÕES: RETIRADO DO BI DA ANEEL, </a:t>
            </a:r>
            <a:r>
              <a:rPr lang="pt-BR" dirty="0" err="1"/>
              <a:t>retrada</a:t>
            </a:r>
            <a:r>
              <a:rPr lang="pt-BR" dirty="0"/>
              <a:t> a situação do </a:t>
            </a:r>
            <a:r>
              <a:rPr lang="pt-BR" dirty="0" err="1"/>
              <a:t>Ceaá</a:t>
            </a:r>
            <a:r>
              <a:rPr lang="pt-BR" dirty="0"/>
              <a:t> frente o que está operando, o que está em construção e aqueles que estão em construção não iniciada, ou seja, empreendimentos na situação “construção não iniciada” - aqueles que já receberam o Ato de Outorga específico (Concessão, Permissão, Autorização ou Registro), porém ainda não tiveram suas obras iniciadas</a:t>
            </a: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20</a:t>
            </a:fld>
            <a:endParaRPr lang="pt-BR"/>
          </a:p>
        </p:txBody>
      </p:sp>
    </p:spTree>
    <p:extLst>
      <p:ext uri="{BB962C8B-B14F-4D97-AF65-F5344CB8AC3E}">
        <p14:creationId xmlns:p14="http://schemas.microsoft.com/office/powerpoint/2010/main" val="65908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Complexo ALEX = </a:t>
            </a:r>
            <a:r>
              <a:rPr lang="pt-BR" dirty="0" err="1"/>
              <a:t>Elera</a:t>
            </a:r>
            <a:r>
              <a:rPr lang="pt-BR" dirty="0"/>
              <a:t> = o Complexo Alex localizado entre os municípios de Limoeiro do Norte e Tabuleiro do Norte, no Ceará. A usina fotovoltaica tem 278 MW de potencia, conta com nove centrais geradoras elétricas, cerca de 811 mil painéis solares, e tem capacidade para atender aproximadamente 1 milhão de </a:t>
            </a:r>
            <a:r>
              <a:rPr lang="pt-BR" dirty="0" err="1"/>
              <a:t>pessoas.Em</a:t>
            </a:r>
            <a:r>
              <a:rPr lang="pt-BR" dirty="0"/>
              <a:t> uma área de aproximadamente 933,57 hectares (o equivalente a 1,3 mil campos de futebol) – Fonte: https://www.elera.com/nossos-ativos/complexo-solar-fotovoltaico-alex/ </a:t>
            </a:r>
          </a:p>
          <a:p>
            <a:endParaRPr lang="pt-BR" dirty="0"/>
          </a:p>
          <a:p>
            <a:pPr marL="171450" indent="-171450">
              <a:buFontTx/>
              <a:buChar char="-"/>
            </a:pPr>
            <a:r>
              <a:rPr lang="pt-BR" dirty="0"/>
              <a:t>Andrade Gutierrez – Consórcio Construtor Solar Lavras: Fonte: Google Maps: 6359+56 - Sítios Novos, Caucaia – CE</a:t>
            </a:r>
          </a:p>
          <a:p>
            <a:pPr marL="171450" indent="-171450">
              <a:buFontTx/>
              <a:buChar char="-"/>
            </a:pPr>
            <a:endParaRPr lang="pt-BR" dirty="0"/>
          </a:p>
          <a:p>
            <a:pPr marL="171450" indent="-171450">
              <a:buFontTx/>
              <a:buChar char="-"/>
            </a:pPr>
            <a:r>
              <a:rPr lang="pt-BR" dirty="0"/>
              <a:t>Atlas </a:t>
            </a:r>
            <a:r>
              <a:rPr lang="pt-BR" dirty="0" err="1"/>
              <a:t>Renewable</a:t>
            </a:r>
            <a:r>
              <a:rPr lang="pt-BR" dirty="0"/>
              <a:t> Energy - https://www.atlasrenewableenergy.com/en/projects/sol-do-futuro-solar-plant-ceara-brazil/  </a:t>
            </a:r>
          </a:p>
          <a:p>
            <a:pPr marL="171450" indent="-171450">
              <a:buFontTx/>
              <a:buChar char="-"/>
            </a:pPr>
            <a:endParaRPr lang="pt-BR" dirty="0"/>
          </a:p>
          <a:p>
            <a:pPr marL="171450" indent="-171450">
              <a:buFontTx/>
              <a:buChar char="-"/>
            </a:pPr>
            <a:r>
              <a:rPr lang="pt-BR" dirty="0"/>
              <a:t>Apodi Energia – UFV Apodi – Google Maps X666+RM Quixeré, Ceará - </a:t>
            </a:r>
            <a:r>
              <a:rPr lang="pt-BR" dirty="0" err="1"/>
              <a:t>Unnamed</a:t>
            </a:r>
            <a:r>
              <a:rPr lang="pt-BR" dirty="0"/>
              <a:t> Road, Quixeré - CE, 62920-000</a:t>
            </a: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21</a:t>
            </a:fld>
            <a:endParaRPr lang="pt-BR"/>
          </a:p>
        </p:txBody>
      </p:sp>
    </p:spTree>
    <p:extLst>
      <p:ext uri="{BB962C8B-B14F-4D97-AF65-F5344CB8AC3E}">
        <p14:creationId xmlns:p14="http://schemas.microsoft.com/office/powerpoint/2010/main" val="141782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 Secretária Executiva Ludmilla Campos: “Em função da necessidade de produzir hidrogênio verde acelerou-se o processo no Brasil da instalação de usinas eólicas offshore, que são usinas de maior porte e geram  energia suficiente para o processo de eletrólise, principal etapa do processo de produção de hidrogênio. Portanto, o potencial brasileiro para eólica offshore é de, aproximadamente, 700 GW até 50m de profundidade, conta com 74 projetos em licenciamento no IBAMA representando 183GW de potência. O Ceará, deste total, está com 56,6GW em tramitação no IBAMA, representando 31% do que poderá ser instalado no Brasil.”</a:t>
            </a:r>
          </a:p>
          <a:p>
            <a:endParaRPr lang="pt-BR" dirty="0"/>
          </a:p>
          <a:p>
            <a:r>
              <a:rPr lang="pt-BR" dirty="0"/>
              <a:t>ATLAS EÓLICO E SOLAR, 2019 - </a:t>
            </a:r>
            <a:r>
              <a:rPr lang="pt-BR" sz="1800" b="0" i="0" dirty="0">
                <a:solidFill>
                  <a:srgbClr val="242021"/>
                </a:solidFill>
                <a:effectLst/>
                <a:latin typeface="MinionPro-Regular"/>
              </a:rPr>
              <a:t>Além da elevada velocidade do vento ao longo de todo o litoral, o Ceará possui extensa plataforma continental, variando entre 40</a:t>
            </a:r>
            <a:br>
              <a:rPr lang="pt-BR" sz="1800" b="0" i="0" dirty="0">
                <a:solidFill>
                  <a:srgbClr val="242021"/>
                </a:solidFill>
                <a:effectLst/>
                <a:latin typeface="MinionPro-Regular"/>
              </a:rPr>
            </a:br>
            <a:r>
              <a:rPr lang="pt-BR" sz="1800" b="0" i="0" dirty="0">
                <a:solidFill>
                  <a:srgbClr val="242021"/>
                </a:solidFill>
                <a:effectLst/>
                <a:latin typeface="MinionPro-Regular-Identity-H"/>
              </a:rPr>
              <a:t>e 100 km de largura para profundidades entre 5 e 50 metros. Essas </a:t>
            </a:r>
            <a:r>
              <a:rPr lang="pt-BR" sz="1800" b="0" i="0" dirty="0">
                <a:solidFill>
                  <a:srgbClr val="242021"/>
                </a:solidFill>
                <a:effectLst/>
                <a:latin typeface="MinionPro-Regular"/>
              </a:rPr>
              <a:t>características colocam o potencial eólico </a:t>
            </a:r>
            <a:r>
              <a:rPr lang="pt-BR" sz="1800" b="0" i="1" dirty="0">
                <a:solidFill>
                  <a:srgbClr val="242021"/>
                </a:solidFill>
                <a:effectLst/>
                <a:latin typeface="MinionPro-It"/>
              </a:rPr>
              <a:t>offshore </a:t>
            </a:r>
            <a:r>
              <a:rPr lang="pt-BR" sz="1800" b="0" i="0" dirty="0">
                <a:solidFill>
                  <a:srgbClr val="242021"/>
                </a:solidFill>
                <a:effectLst/>
                <a:latin typeface="MinionPro-Regular"/>
              </a:rPr>
              <a:t>do Ceará em posição de destaque no cenário mundial. </a:t>
            </a:r>
          </a:p>
          <a:p>
            <a:r>
              <a:rPr lang="pt-BR" sz="1800" b="0" i="0" dirty="0">
                <a:solidFill>
                  <a:srgbClr val="242021"/>
                </a:solidFill>
                <a:effectLst/>
                <a:latin typeface="MinionPro-Regular"/>
              </a:rPr>
              <a:t>Elevada velocidade do vento ao longo de todo o litoral</a:t>
            </a:r>
          </a:p>
          <a:p>
            <a:r>
              <a:rPr lang="pt-BR" sz="1800" b="0" i="0" dirty="0">
                <a:solidFill>
                  <a:srgbClr val="242021"/>
                </a:solidFill>
                <a:effectLst/>
                <a:latin typeface="MinionPro-Regular"/>
              </a:rPr>
              <a:t>Extensa Plataforma Continental</a:t>
            </a:r>
          </a:p>
          <a:p>
            <a:r>
              <a:rPr lang="pt-BR" sz="1800" b="0" i="0" dirty="0">
                <a:solidFill>
                  <a:srgbClr val="242021"/>
                </a:solidFill>
                <a:effectLst/>
                <a:latin typeface="MinionPro-Regular"/>
              </a:rPr>
              <a:t>40 a 100 km de largura</a:t>
            </a:r>
          </a:p>
          <a:p>
            <a:r>
              <a:rPr lang="pt-BR" sz="1800" b="0" i="0" dirty="0">
                <a:solidFill>
                  <a:srgbClr val="242021"/>
                </a:solidFill>
                <a:effectLst/>
                <a:latin typeface="MinionPro-Regular"/>
              </a:rPr>
              <a:t>5 a 50 metros de profundidade</a:t>
            </a:r>
            <a:br>
              <a:rPr lang="pt-BR" dirty="0"/>
            </a:br>
            <a:endParaRPr lang="pt-BR" dirty="0"/>
          </a:p>
          <a:p>
            <a:r>
              <a:rPr lang="pt-BR" dirty="0"/>
              <a:t>Fonte: IBAMA: https://www.gov.br/ibama/pt-br/assuntos/laf/consultas/mapas-de-projetos-em-licenciamento-complexos-eolicos-offshore </a:t>
            </a:r>
          </a:p>
          <a:p>
            <a:r>
              <a:rPr lang="pt-BR" dirty="0"/>
              <a:t>https://www.gov.br/ibama/pt-br/assuntos/laf/consultas/arquivos/20230328_Usinas_Eolicas_Offshore_reduzido.pdf </a:t>
            </a:r>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22</a:t>
            </a:fld>
            <a:endParaRPr lang="pt-BR"/>
          </a:p>
        </p:txBody>
      </p:sp>
    </p:spTree>
    <p:extLst>
      <p:ext uri="{BB962C8B-B14F-4D97-AF65-F5344CB8AC3E}">
        <p14:creationId xmlns:p14="http://schemas.microsoft.com/office/powerpoint/2010/main" val="3075343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23</a:t>
            </a:fld>
            <a:endParaRPr lang="pt-BR"/>
          </a:p>
        </p:txBody>
      </p:sp>
    </p:spTree>
    <p:extLst>
      <p:ext uri="{BB962C8B-B14F-4D97-AF65-F5344CB8AC3E}">
        <p14:creationId xmlns:p14="http://schemas.microsoft.com/office/powerpoint/2010/main" val="18784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296237" indent="-296237">
              <a:buFontTx/>
              <a:buChar char="-"/>
            </a:pPr>
            <a:r>
              <a:rPr lang="pt-BR" sz="1200" dirty="0"/>
              <a:t>Programa Renda do Sol – “O programa Renda do Sol é uma iniciativa do Governo do Ceará que visa contribuir com a redução da pobreza por meio da geração de renda pela microgeração distribuída de energia solar, organizadas de modo a pautar um modelo de desenvolvimento sustentável ditado pelas vocações do Estado.” - https://www.trendsce.com.br/2023/01/27/renda-do-sol-ceara-prepara-programa-de-energia-solar-destinado-a-familias-de-baixa-renda/</a:t>
            </a:r>
          </a:p>
          <a:p>
            <a:pPr marL="296237" indent="-296237">
              <a:buFontTx/>
              <a:buChar char="-"/>
            </a:pPr>
            <a:r>
              <a:rPr lang="pt-BR" sz="1200" dirty="0"/>
              <a:t>Parcerias: World Bank, GIZ, </a:t>
            </a:r>
            <a:r>
              <a:rPr lang="pt-BR" sz="1200" dirty="0" err="1"/>
              <a:t>Denmark</a:t>
            </a:r>
            <a:r>
              <a:rPr lang="pt-BR" sz="1200" dirty="0"/>
              <a:t> Energy Cluster, Banco Europeu de Investimentos (BEI), Clean Energy </a:t>
            </a:r>
            <a:r>
              <a:rPr lang="pt-BR" sz="1200" dirty="0" err="1"/>
              <a:t>Latin</a:t>
            </a:r>
            <a:r>
              <a:rPr lang="pt-BR" sz="1200" dirty="0"/>
              <a:t> </a:t>
            </a:r>
            <a:r>
              <a:rPr lang="pt-BR" sz="1200" dirty="0" err="1"/>
              <a:t>America</a:t>
            </a:r>
            <a:r>
              <a:rPr lang="pt-BR" sz="1200" dirty="0"/>
              <a:t> (Cela), in3 New B Capital S.A., FIEC, FIESP, </a:t>
            </a:r>
            <a:r>
              <a:rPr lang="pt-BR" sz="1200" dirty="0" err="1"/>
              <a:t>Absolar</a:t>
            </a:r>
            <a:r>
              <a:rPr lang="pt-BR" sz="1200" dirty="0"/>
              <a:t>, UFC, CIPP, SENAI, </a:t>
            </a:r>
          </a:p>
          <a:p>
            <a:pPr marL="296237" indent="-296237" defTabSz="947958">
              <a:buFontTx/>
              <a:buChar char="-"/>
              <a:defRPr/>
            </a:pPr>
            <a:r>
              <a:rPr lang="pt-BR" sz="1800" b="1" dirty="0">
                <a:solidFill>
                  <a:srgbClr val="F1F1F1"/>
                </a:solidFill>
                <a:latin typeface="Arial" panose="020B0604020202020204" pitchFamily="34" charset="0"/>
              </a:rPr>
              <a:t>A Transição Energética do Ceará: https://www.youtube.com/watch?v=I5uxqNOIO-A </a:t>
            </a:r>
          </a:p>
          <a:p>
            <a:pPr marL="296237" indent="-296237" defTabSz="947958">
              <a:buFontTx/>
              <a:buChar char="-"/>
              <a:defRPr/>
            </a:pPr>
            <a:r>
              <a:rPr lang="pt-BR" sz="1800" b="1" dirty="0">
                <a:solidFill>
                  <a:srgbClr val="F1F1F1"/>
                </a:solidFill>
                <a:latin typeface="Arial" panose="020B0604020202020204" pitchFamily="34" charset="0"/>
              </a:rPr>
              <a:t>IN3 NEW B CAPITAL - https://www.linkedin.com/in/haroldo-rodrigues-junior-73271930/?originalSubdomain=br </a:t>
            </a:r>
          </a:p>
          <a:p>
            <a:pPr marL="296237" indent="-296237">
              <a:buFontTx/>
              <a:buChar char="-"/>
            </a:pPr>
            <a:br>
              <a:rPr lang="pt-BR" sz="1200" dirty="0"/>
            </a:br>
            <a:endParaRPr lang="pt-BR" sz="1000" dirty="0">
              <a:solidFill>
                <a:srgbClr val="000000"/>
              </a:solidFill>
              <a:latin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24</a:t>
            </a:fld>
            <a:endParaRPr lang="pt-BR"/>
          </a:p>
        </p:txBody>
      </p:sp>
    </p:spTree>
    <p:extLst>
      <p:ext uri="{BB962C8B-B14F-4D97-AF65-F5344CB8AC3E}">
        <p14:creationId xmlns:p14="http://schemas.microsoft.com/office/powerpoint/2010/main" val="3299423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 </a:t>
            </a:r>
            <a:r>
              <a:rPr lang="pt-BR" dirty="0" err="1"/>
              <a:t>Stolthaven</a:t>
            </a:r>
            <a:r>
              <a:rPr lang="pt-BR" dirty="0"/>
              <a:t> – Grupo </a:t>
            </a:r>
            <a:r>
              <a:rPr lang="en-US" dirty="0"/>
              <a:t>SNL is a company incorporated in Bermuda with Norway as its home state in the European Economic Area. Fonte: Stolt-Nielsen Annual Report 2022</a:t>
            </a:r>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25</a:t>
            </a:fld>
            <a:endParaRPr lang="pt-BR"/>
          </a:p>
        </p:txBody>
      </p:sp>
    </p:spTree>
    <p:extLst>
      <p:ext uri="{BB962C8B-B14F-4D97-AF65-F5344CB8AC3E}">
        <p14:creationId xmlns:p14="http://schemas.microsoft.com/office/powerpoint/2010/main" val="87019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7742" indent="-177742">
              <a:buFontTx/>
              <a:buChar char="-"/>
            </a:pPr>
            <a:r>
              <a:rPr lang="pt-BR" dirty="0"/>
              <a:t>https://cidades.ibge.gov.br/brasil/ce/panorama – IBGE CIDADES </a:t>
            </a:r>
            <a:r>
              <a:rPr lang="pt-BR" b="0" i="0" dirty="0">
                <a:solidFill>
                  <a:srgbClr val="000000"/>
                </a:solidFill>
                <a:effectLst/>
                <a:latin typeface="Arial" panose="020B0604020202020204" pitchFamily="34" charset="0"/>
              </a:rPr>
              <a:t>População estimada </a:t>
            </a:r>
            <a:r>
              <a:rPr lang="pt-BR" dirty="0"/>
              <a:t>[2021] – IBGE CIDADES </a:t>
            </a:r>
            <a:r>
              <a:rPr lang="pt-BR" b="0" i="0" dirty="0">
                <a:solidFill>
                  <a:srgbClr val="000000"/>
                </a:solidFill>
                <a:effectLst/>
                <a:latin typeface="Arial" panose="020B0604020202020204" pitchFamily="34" charset="0"/>
              </a:rPr>
              <a:t>Índice de Desenvolvimento Humano (IDH) </a:t>
            </a:r>
            <a:r>
              <a:rPr lang="pt-BR" dirty="0"/>
              <a:t>[2010]</a:t>
            </a:r>
          </a:p>
          <a:p>
            <a:pPr marL="177742" indent="-177742">
              <a:buFontTx/>
              <a:buChar char="-"/>
            </a:pPr>
            <a:r>
              <a:rPr lang="pt-BR" dirty="0"/>
              <a:t>IDH BRASIL : https://g1.globo.com/brasil/noticia/2010/11/brasil-ocupa-73-posicao-entre-169-paises-no-idh-2010.html</a:t>
            </a:r>
          </a:p>
          <a:p>
            <a:pPr marL="177742" indent="-177742">
              <a:buFontTx/>
              <a:buChar char="-"/>
            </a:pPr>
            <a:r>
              <a:rPr lang="pt-BR" dirty="0"/>
              <a:t>IDH NORDESTE: IPEA - https://repositorio.ipea.gov.br/bitstream/11058/6217/1/Desenvolvimento%20humano%20nas%20macrorregi%C3%B5es%20brasileiras.pdf</a:t>
            </a:r>
          </a:p>
          <a:p>
            <a:pPr marL="177742" indent="-177742">
              <a:buFontTx/>
              <a:buChar char="-"/>
            </a:pPr>
            <a:r>
              <a:rPr lang="pt-BR" dirty="0"/>
              <a:t>PIB Brasil e Estados - https://www.ibge.gov.br/explica/pib.php - https://biblioteca.ibge.gov.br/visualizacao/livros/liv101975_informativo.pdf – IBGE PAÍSES</a:t>
            </a:r>
          </a:p>
          <a:p>
            <a:pPr marL="177742" indent="-177742">
              <a:buFontTx/>
              <a:buChar char="-"/>
            </a:pPr>
            <a:r>
              <a:rPr lang="pt-BR" dirty="0"/>
              <a:t>IBGE PAÍSES 2021 - https://paises.ibge.gov.br/#/mapa/portugal</a:t>
            </a:r>
          </a:p>
          <a:p>
            <a:pPr marL="177742" indent="-177742">
              <a:buFontTx/>
              <a:buChar char="-"/>
            </a:pPr>
            <a:r>
              <a:rPr lang="pt-BR" dirty="0"/>
              <a:t>Investimento Estrangeiro Direto – Banco Mundial </a:t>
            </a:r>
            <a:r>
              <a:rPr lang="en-US" dirty="0"/>
              <a:t>Foreign direct investment, net inflows (</a:t>
            </a:r>
            <a:r>
              <a:rPr lang="en-US" dirty="0" err="1"/>
              <a:t>BoP</a:t>
            </a:r>
            <a:r>
              <a:rPr lang="en-US" dirty="0"/>
              <a:t>, current US$) - https://data.worldbank.org/indicator/BX.KLT.DINV.CD.WD?end=2020&amp;most_recent_value_desc=false&amp;start=2020&amp;type=shaded&amp;view=map&amp;year=2021 </a:t>
            </a:r>
          </a:p>
          <a:p>
            <a:pPr marL="177742" indent="-177742">
              <a:buFontTx/>
              <a:buChar char="-"/>
            </a:pPr>
            <a:r>
              <a:rPr lang="en-US" dirty="0" err="1"/>
              <a:t>Investimento</a:t>
            </a:r>
            <a:r>
              <a:rPr lang="en-US" dirty="0"/>
              <a:t> </a:t>
            </a:r>
            <a:r>
              <a:rPr lang="en-US" dirty="0" err="1"/>
              <a:t>Estrangeiro</a:t>
            </a:r>
            <a:r>
              <a:rPr lang="en-US" dirty="0"/>
              <a:t> </a:t>
            </a:r>
            <a:r>
              <a:rPr lang="en-US" dirty="0" err="1"/>
              <a:t>Direto</a:t>
            </a:r>
            <a:r>
              <a:rPr lang="en-US" dirty="0"/>
              <a:t> – </a:t>
            </a:r>
            <a:r>
              <a:rPr lang="en-US" dirty="0" err="1"/>
              <a:t>Brasil</a:t>
            </a:r>
            <a:r>
              <a:rPr lang="en-US" dirty="0"/>
              <a:t> é o </a:t>
            </a:r>
            <a:r>
              <a:rPr lang="en-US" dirty="0" err="1"/>
              <a:t>sétimo</a:t>
            </a:r>
            <a:r>
              <a:rPr lang="en-US" dirty="0"/>
              <a:t> </a:t>
            </a:r>
            <a:r>
              <a:rPr lang="en-US" dirty="0" err="1"/>
              <a:t>destino</a:t>
            </a:r>
            <a:r>
              <a:rPr lang="en-US" dirty="0"/>
              <a:t> </a:t>
            </a:r>
            <a:r>
              <a:rPr lang="en-US" dirty="0" err="1"/>
              <a:t>mais</a:t>
            </a:r>
            <a:r>
              <a:rPr lang="en-US" dirty="0"/>
              <a:t> </a:t>
            </a:r>
            <a:r>
              <a:rPr lang="en-US" dirty="0" err="1"/>
              <a:t>buscado</a:t>
            </a:r>
            <a:r>
              <a:rPr lang="en-US" dirty="0"/>
              <a:t> </a:t>
            </a:r>
            <a:r>
              <a:rPr lang="en-US" dirty="0" err="1"/>
              <a:t>por</a:t>
            </a:r>
            <a:r>
              <a:rPr lang="en-US" dirty="0"/>
              <a:t> </a:t>
            </a:r>
            <a:r>
              <a:rPr lang="en-US" dirty="0" err="1"/>
              <a:t>investidores</a:t>
            </a:r>
            <a:r>
              <a:rPr lang="en-US" dirty="0"/>
              <a:t> </a:t>
            </a:r>
            <a:r>
              <a:rPr lang="en-US" dirty="0" err="1"/>
              <a:t>estrangeiros</a:t>
            </a:r>
            <a:r>
              <a:rPr lang="en-US" dirty="0"/>
              <a:t> que </a:t>
            </a:r>
            <a:r>
              <a:rPr lang="en-US" dirty="0" err="1"/>
              <a:t>querem</a:t>
            </a:r>
            <a:r>
              <a:rPr lang="en-US" dirty="0"/>
              <a:t> investor </a:t>
            </a:r>
            <a:r>
              <a:rPr lang="en-US" dirty="0" err="1"/>
              <a:t>em</a:t>
            </a:r>
            <a:r>
              <a:rPr lang="en-US" dirty="0"/>
              <a:t> </a:t>
            </a:r>
            <a:r>
              <a:rPr lang="en-US" dirty="0" err="1"/>
              <a:t>países</a:t>
            </a:r>
            <a:r>
              <a:rPr lang="en-US" dirty="0"/>
              <a:t> </a:t>
            </a:r>
            <a:r>
              <a:rPr lang="en-US" dirty="0" err="1"/>
              <a:t>emergentes</a:t>
            </a:r>
            <a:r>
              <a:rPr lang="en-US" dirty="0"/>
              <a:t> - KEARNEY THE 2023 FOREIGN DIRECT INVESTMENT (FDI) CONFIDENCE INDEX - https://www.kearney.com/foreign-direct-investment-confidence-index/2023-full-report</a:t>
            </a:r>
          </a:p>
          <a:p>
            <a:pPr marL="177742" indent="-177742">
              <a:buFontTx/>
              <a:buChar char="-"/>
            </a:pPr>
            <a:r>
              <a:rPr lang="en-US" dirty="0"/>
              <a:t>https://hdr.undp.org/data-center/human-development-index#/indicies/HDI </a:t>
            </a:r>
          </a:p>
          <a:p>
            <a:pPr marL="177742" indent="-177742">
              <a:buFontTx/>
              <a:buChar char="-"/>
            </a:pPr>
            <a:r>
              <a:rPr lang="en-US" dirty="0"/>
              <a:t>Atlas </a:t>
            </a:r>
            <a:r>
              <a:rPr lang="en-US" dirty="0" err="1"/>
              <a:t>Brasil</a:t>
            </a:r>
            <a:r>
              <a:rPr lang="en-US" dirty="0"/>
              <a:t> IDHM - http://www.atlasbrasil.org.br/ranking</a:t>
            </a:r>
          </a:p>
          <a:p>
            <a:pPr marL="177742" indent="-177742">
              <a:buFontTx/>
              <a:buChar char="-"/>
            </a:pPr>
            <a:endParaRPr lang="pt-BR" dirty="0"/>
          </a:p>
          <a:p>
            <a:pPr marL="177742" indent="-177742">
              <a:buFontTx/>
              <a:buChar char="-"/>
            </a:pPr>
            <a:r>
              <a:rPr lang="pt-BR" dirty="0"/>
              <a:t>Conversão do Real para o </a:t>
            </a:r>
            <a:r>
              <a:rPr lang="pt-BR" dirty="0" err="1"/>
              <a:t>Dollar</a:t>
            </a:r>
            <a:r>
              <a:rPr lang="pt-BR" dirty="0"/>
              <a:t> Americano: Foi utilizado a base do Banco Central (https://www.bcb.gov.br/</a:t>
            </a:r>
            <a:r>
              <a:rPr lang="pt-BR" dirty="0" err="1"/>
              <a:t>estabilidadefinanceira</a:t>
            </a:r>
            <a:r>
              <a:rPr lang="pt-BR" dirty="0"/>
              <a:t>/</a:t>
            </a:r>
            <a:r>
              <a:rPr lang="pt-BR" dirty="0" err="1"/>
              <a:t>historicocotacoes</a:t>
            </a:r>
            <a:r>
              <a:rPr lang="pt-BR" dirty="0"/>
              <a:t>) e utilizado o valor de fechamento do ano de 2020, no caso na data de 31/12/2020, no valor de 5,19 reais. Pegou-se o valor do PIB do Ceará no IBGE (https://www.ibge.gov.br/explica/</a:t>
            </a:r>
            <a:r>
              <a:rPr lang="pt-BR" dirty="0" err="1"/>
              <a:t>pib.php</a:t>
            </a:r>
            <a:r>
              <a:rPr lang="pt-BR" dirty="0"/>
              <a:t>), o valor é em milhão, dividiu-se por 5,19 e posteriormente dividiu-se por 1000 para se obter o valor em bilhão.</a:t>
            </a:r>
          </a:p>
          <a:p>
            <a:pPr marL="177742" indent="-177742">
              <a:buFontTx/>
              <a:buChar char="-"/>
            </a:pPr>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4</a:t>
            </a:fld>
            <a:endParaRPr lang="pt-BR"/>
          </a:p>
        </p:txBody>
      </p:sp>
    </p:spTree>
    <p:extLst>
      <p:ext uri="{BB962C8B-B14F-4D97-AF65-F5344CB8AC3E}">
        <p14:creationId xmlns:p14="http://schemas.microsoft.com/office/powerpoint/2010/main" val="2596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26</a:t>
            </a:fld>
            <a:endParaRPr lang="pt-BR"/>
          </a:p>
        </p:txBody>
      </p:sp>
    </p:spTree>
    <p:extLst>
      <p:ext uri="{BB962C8B-B14F-4D97-AF65-F5344CB8AC3E}">
        <p14:creationId xmlns:p14="http://schemas.microsoft.com/office/powerpoint/2010/main" val="102084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r>
              <a:rPr lang="pt-BR" dirty="0"/>
              <a:t>ASCENTY – DATACENTER EM FORTALEZA</a:t>
            </a:r>
          </a:p>
          <a:p>
            <a:pPr marL="171450" indent="-171450">
              <a:buFontTx/>
              <a:buChar char="-"/>
            </a:pPr>
            <a:r>
              <a:rPr lang="pt-BR" dirty="0"/>
              <a:t>V. TAL – da Oi, datacenter Praia do Futuro</a:t>
            </a:r>
          </a:p>
          <a:p>
            <a:pPr marL="171450" indent="-171450">
              <a:buFontTx/>
              <a:buChar char="-"/>
            </a:pPr>
            <a:r>
              <a:rPr lang="pt-BR" dirty="0"/>
              <a:t>ELEA DIGITAL – DATA CENTERS https://eleadigital.com/</a:t>
            </a:r>
          </a:p>
          <a:p>
            <a:pPr marL="171450" indent="-171450">
              <a:buFontTx/>
              <a:buChar char="-"/>
            </a:pPr>
            <a:r>
              <a:rPr lang="pt-BR" dirty="0"/>
              <a:t>Fraport – Fortaleza – Alemanha</a:t>
            </a:r>
          </a:p>
          <a:p>
            <a:pPr marL="171450" indent="-171450">
              <a:buFontTx/>
              <a:buChar char="-"/>
            </a:pPr>
            <a:r>
              <a:rPr lang="pt-BR" dirty="0"/>
              <a:t>Air France – Fortaleza – França</a:t>
            </a:r>
          </a:p>
          <a:p>
            <a:pPr marL="171450" indent="-171450">
              <a:buFontTx/>
              <a:buChar char="-"/>
            </a:pPr>
            <a:r>
              <a:rPr lang="pt-BR" dirty="0"/>
              <a:t>TAP Air Portugal – Fortaleza – Portugal</a:t>
            </a:r>
          </a:p>
          <a:p>
            <a:pPr marL="171450" indent="-171450">
              <a:buFontTx/>
              <a:buChar char="-"/>
            </a:pPr>
            <a:r>
              <a:rPr lang="pt-BR" dirty="0"/>
              <a:t>Air Europa – Fortaleza – Espanha</a:t>
            </a:r>
          </a:p>
          <a:p>
            <a:pPr marL="171450" indent="-171450">
              <a:buFontTx/>
              <a:buChar char="-"/>
            </a:pPr>
            <a:r>
              <a:rPr lang="pt-BR" dirty="0"/>
              <a:t>KLM Royal Dutch Airlines – Fortaleza – Holanda</a:t>
            </a:r>
          </a:p>
          <a:p>
            <a:pPr marL="171450" indent="-171450">
              <a:buFontTx/>
              <a:buChar char="-"/>
            </a:pPr>
            <a:r>
              <a:rPr lang="pt-BR" dirty="0"/>
              <a:t>Gerdau – Maracanaú – Espanha</a:t>
            </a:r>
          </a:p>
          <a:p>
            <a:pPr marL="171450" indent="-171450">
              <a:buFontTx/>
              <a:buChar char="-"/>
            </a:pPr>
            <a:r>
              <a:rPr lang="pt-BR" dirty="0"/>
              <a:t>ArcelorMittal – SGA – Luxemburgo</a:t>
            </a:r>
          </a:p>
          <a:p>
            <a:pPr marL="171450" indent="-171450">
              <a:buFontTx/>
              <a:buChar char="-"/>
            </a:pPr>
            <a:r>
              <a:rPr lang="pt-BR" dirty="0" err="1"/>
              <a:t>Sangati</a:t>
            </a:r>
            <a:r>
              <a:rPr lang="pt-BR" dirty="0"/>
              <a:t> Berga – Fortaleza – Itália</a:t>
            </a:r>
          </a:p>
          <a:p>
            <a:pPr marL="171450" indent="-171450">
              <a:buFontTx/>
              <a:buChar char="-"/>
            </a:pPr>
            <a:r>
              <a:rPr lang="pt-BR" dirty="0" err="1"/>
              <a:t>Vestas</a:t>
            </a:r>
            <a:r>
              <a:rPr lang="pt-BR" dirty="0"/>
              <a:t> – Aquiraz – Dinamarca</a:t>
            </a:r>
          </a:p>
          <a:p>
            <a:pPr marL="171450" indent="-171450">
              <a:buFontTx/>
              <a:buChar char="-"/>
            </a:pPr>
            <a:r>
              <a:rPr lang="pt-BR" dirty="0" err="1"/>
              <a:t>All</a:t>
            </a:r>
            <a:r>
              <a:rPr lang="pt-BR" dirty="0"/>
              <a:t> American Wind – Aquiraz – USA</a:t>
            </a:r>
          </a:p>
          <a:p>
            <a:pPr marL="171450" indent="-171450">
              <a:buFontTx/>
              <a:buChar char="-"/>
            </a:pPr>
            <a:r>
              <a:rPr lang="pt-BR" dirty="0"/>
              <a:t>Enel – Fortaleza – Itália</a:t>
            </a:r>
          </a:p>
          <a:p>
            <a:pPr marL="171450" indent="-171450">
              <a:buFontTx/>
              <a:buChar char="-"/>
            </a:pPr>
            <a:r>
              <a:rPr lang="pt-BR" dirty="0" err="1"/>
              <a:t>Mingyang</a:t>
            </a:r>
            <a:r>
              <a:rPr lang="pt-BR" dirty="0"/>
              <a:t> </a:t>
            </a:r>
            <a:r>
              <a:rPr lang="pt-BR" dirty="0" err="1"/>
              <a:t>Smart</a:t>
            </a:r>
            <a:r>
              <a:rPr lang="pt-BR" dirty="0"/>
              <a:t> Energy – China</a:t>
            </a:r>
          </a:p>
          <a:p>
            <a:pPr marL="171450" indent="-171450">
              <a:buFontTx/>
              <a:buChar char="-"/>
            </a:pPr>
            <a:r>
              <a:rPr lang="pt-BR" dirty="0"/>
              <a:t>BYD – SGA - China</a:t>
            </a:r>
          </a:p>
          <a:p>
            <a:pPr marL="171450" indent="-171450">
              <a:buFontTx/>
              <a:buChar char="-"/>
            </a:pPr>
            <a:r>
              <a:rPr lang="pt-BR" dirty="0"/>
              <a:t> – Fortaleza – Angola</a:t>
            </a:r>
          </a:p>
          <a:p>
            <a:pPr marL="171450" indent="-171450">
              <a:buFontTx/>
              <a:buChar char="-"/>
            </a:pPr>
            <a:r>
              <a:rPr lang="pt-BR" dirty="0" err="1"/>
              <a:t>Amazon</a:t>
            </a:r>
            <a:r>
              <a:rPr lang="pt-BR" dirty="0"/>
              <a:t> Web Services – Fortaleza – USA</a:t>
            </a:r>
          </a:p>
          <a:p>
            <a:pPr marL="171450" indent="-171450">
              <a:buFontTx/>
              <a:buChar char="-"/>
            </a:pPr>
            <a:r>
              <a:rPr lang="pt-BR" dirty="0" err="1"/>
              <a:t>Fresenius</a:t>
            </a:r>
            <a:r>
              <a:rPr lang="pt-BR" dirty="0"/>
              <a:t> </a:t>
            </a:r>
            <a:r>
              <a:rPr lang="pt-BR" dirty="0" err="1"/>
              <a:t>Kabi</a:t>
            </a:r>
            <a:r>
              <a:rPr lang="pt-BR" dirty="0"/>
              <a:t> – Aquiraz – Alemanha</a:t>
            </a:r>
          </a:p>
          <a:p>
            <a:pPr marL="171450" indent="-171450">
              <a:buFontTx/>
              <a:buChar char="-"/>
            </a:pPr>
            <a:r>
              <a:rPr lang="pt-BR" dirty="0"/>
              <a:t>Sumitomo Chemical – Maracanaú – Japão</a:t>
            </a:r>
          </a:p>
          <a:p>
            <a:pPr marL="171450" indent="-171450">
              <a:buFontTx/>
              <a:buChar char="-"/>
            </a:pPr>
            <a:r>
              <a:rPr lang="pt-BR" dirty="0"/>
              <a:t>ANIGER – Quixeramobim – Nicarágua</a:t>
            </a:r>
          </a:p>
          <a:p>
            <a:pPr marL="171450" indent="-171450">
              <a:buFontTx/>
              <a:buChar char="-"/>
            </a:pPr>
            <a:r>
              <a:rPr lang="pt-BR" dirty="0" err="1"/>
              <a:t>Zahonero</a:t>
            </a:r>
            <a:r>
              <a:rPr lang="pt-BR" dirty="0"/>
              <a:t> – Quixeramobim – Espanha</a:t>
            </a:r>
          </a:p>
          <a:p>
            <a:pPr marL="171450" indent="-171450">
              <a:buFontTx/>
              <a:buChar char="-"/>
            </a:pPr>
            <a:r>
              <a:rPr lang="pt-BR" dirty="0"/>
              <a:t>CAN-PACK – Maracanaú – Polônia</a:t>
            </a:r>
          </a:p>
          <a:p>
            <a:pPr marL="171450" indent="-171450">
              <a:buFontTx/>
              <a:buChar char="-"/>
            </a:pPr>
            <a:r>
              <a:rPr lang="pt-BR" dirty="0" err="1"/>
              <a:t>Smurfit</a:t>
            </a:r>
            <a:r>
              <a:rPr lang="pt-BR" dirty="0"/>
              <a:t> Kappa – Maranguape – Irlanda</a:t>
            </a:r>
          </a:p>
          <a:p>
            <a:pPr marL="171450" indent="-171450">
              <a:buFontTx/>
              <a:buChar char="-"/>
            </a:pPr>
            <a:r>
              <a:rPr lang="pt-BR" dirty="0"/>
              <a:t>Robison Crusoe </a:t>
            </a:r>
            <a:r>
              <a:rPr lang="pt-BR" dirty="0" err="1"/>
              <a:t>Foods</a:t>
            </a:r>
            <a:r>
              <a:rPr lang="pt-BR" dirty="0"/>
              <a:t> (Grupo </a:t>
            </a:r>
            <a:r>
              <a:rPr lang="pt-BR" dirty="0" err="1"/>
              <a:t>Jealsa</a:t>
            </a:r>
            <a:r>
              <a:rPr lang="pt-BR" dirty="0"/>
              <a:t>) – SGA – Espanha</a:t>
            </a:r>
          </a:p>
          <a:p>
            <a:pPr marL="171450" indent="-171450">
              <a:buFontTx/>
              <a:buChar char="-"/>
            </a:pPr>
            <a:r>
              <a:rPr lang="pt-BR" dirty="0"/>
              <a:t>Hard Rock – Paraipaba – USA</a:t>
            </a:r>
          </a:p>
          <a:p>
            <a:pPr marL="171450" indent="-171450">
              <a:buFontTx/>
              <a:buChar char="-"/>
            </a:pPr>
            <a:r>
              <a:rPr lang="pt-BR" dirty="0"/>
              <a:t>Porsche – Fortaleza – Alemanha</a:t>
            </a:r>
          </a:p>
          <a:p>
            <a:pPr marL="171450" indent="-171450">
              <a:buFontTx/>
              <a:buChar char="-"/>
            </a:pPr>
            <a:endParaRPr lang="pt-BR" dirty="0"/>
          </a:p>
          <a:p>
            <a:pPr marL="171450" indent="-171450">
              <a:buFontTx/>
              <a:buChar char="-"/>
            </a:pPr>
            <a:r>
              <a:rPr lang="pt-BR" dirty="0"/>
              <a:t>POWERCHINA COMPROU PROJETO DA SUNCO ENERGY EM MAURITI</a:t>
            </a:r>
          </a:p>
          <a:p>
            <a:pPr marL="171450" indent="-171450">
              <a:buFontTx/>
              <a:buChar char="-"/>
            </a:pPr>
            <a:r>
              <a:rPr lang="pt-BR" dirty="0"/>
              <a:t>SPIC COMPROU PROJETO EM JAGUARETAMA - 292 </a:t>
            </a:r>
            <a:r>
              <a:rPr lang="pt-BR" dirty="0" err="1"/>
              <a:t>MWp</a:t>
            </a:r>
            <a:r>
              <a:rPr lang="pt-BR" dirty="0"/>
              <a:t> de capacidade instalada</a:t>
            </a:r>
          </a:p>
          <a:p>
            <a:pPr marL="0" indent="0">
              <a:buFontTx/>
              <a:buNone/>
            </a:pPr>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27</a:t>
            </a:fld>
            <a:endParaRPr lang="pt-BR"/>
          </a:p>
        </p:txBody>
      </p:sp>
    </p:spTree>
    <p:extLst>
      <p:ext uri="{BB962C8B-B14F-4D97-AF65-F5344CB8AC3E}">
        <p14:creationId xmlns:p14="http://schemas.microsoft.com/office/powerpoint/2010/main" val="223295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1450" indent="-171450">
              <a:buFontTx/>
              <a:buChar char="-"/>
            </a:pPr>
            <a:r>
              <a:rPr lang="pt-BR" dirty="0"/>
              <a:t>PIB Fortaleza https://g1.globo.com/ce/ceara/noticia/2022/12/26/fortaleza-tem-o-maior-pib-do-nordeste-e-oitavo-entre-as-capitais-do-brasil-diz-ibge.ghtml</a:t>
            </a:r>
          </a:p>
          <a:p>
            <a:pPr marL="171450" indent="-171450">
              <a:buFontTx/>
              <a:buChar char="-"/>
            </a:pPr>
            <a:r>
              <a:rPr lang="pt-BR" dirty="0"/>
              <a:t>Dados Fortaleza https://cidades.ibge.gov.br/brasil/ce/fortaleza/panorama</a:t>
            </a:r>
          </a:p>
          <a:p>
            <a:pPr marL="171450" indent="-171450">
              <a:buFontTx/>
              <a:buChar char="-"/>
            </a:pPr>
            <a:r>
              <a:rPr lang="pt-BR" dirty="0"/>
              <a:t>4 MAIOR CIDADE DO PAÍS: https://g1.globo.com/ce/ceara/noticia/2023/06/28/censo-do-ibge-fortaleza-passa-salvador-e-se-torna-a-quarta-cidade-mais-populosa-do-brasil.ghtml </a:t>
            </a:r>
          </a:p>
          <a:p>
            <a:pPr marL="171450" indent="-171450">
              <a:buFontTx/>
              <a:buChar char="-"/>
            </a:pPr>
            <a:r>
              <a:rPr lang="pt-BR" dirty="0"/>
              <a:t>MAIS GERA EMPREGO: https://g1.globo.com/ce/ceara/noticia/2023/02/02/fortaleza-e-a-capital-do-norte-e-nordeste-que-mais-gerou-empregos-formais-em-2022-diz-caged.ghtml </a:t>
            </a: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5</a:t>
            </a:fld>
            <a:endParaRPr lang="pt-BR"/>
          </a:p>
        </p:txBody>
      </p:sp>
    </p:spTree>
    <p:extLst>
      <p:ext uri="{BB962C8B-B14F-4D97-AF65-F5344CB8AC3E}">
        <p14:creationId xmlns:p14="http://schemas.microsoft.com/office/powerpoint/2010/main" val="333721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SRH – Histórico - </a:t>
            </a:r>
            <a:r>
              <a:rPr lang="pt-B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https://www.srh.ce.gov.br/historico/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BR" sz="1200" b="1" dirty="0">
                <a:effectLst/>
                <a:latin typeface="Calibri" panose="020F0502020204030204" pitchFamily="34" charset="0"/>
                <a:ea typeface="Calibri" panose="020F0502020204030204" pitchFamily="34" charset="0"/>
                <a:cs typeface="Times New Roman" panose="02020603050405020304" pitchFamily="18" charset="0"/>
              </a:rPr>
              <a:t>Cinturão das Águas do Ceará– CAC</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pt-BR" sz="1200" b="1" dirty="0">
                <a:effectLst/>
                <a:latin typeface="Calibri" panose="020F0502020204030204" pitchFamily="34" charset="0"/>
                <a:ea typeface="Calibri" panose="020F0502020204030204" pitchFamily="34" charset="0"/>
                <a:cs typeface="Times New Roman" panose="02020603050405020304" pitchFamily="18" charset="0"/>
              </a:rPr>
              <a:t>Fonte: </a:t>
            </a:r>
            <a:r>
              <a:rPr lang="pt-BR"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https://www.srh.ce.gov.br/cinturao-das-aguas-do-ceara/</a:t>
            </a:r>
            <a:r>
              <a:rPr lang="pt-BR"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BR" sz="1200" b="1" dirty="0">
                <a:effectLst/>
                <a:latin typeface="Calibri" panose="020F0502020204030204" pitchFamily="34" charset="0"/>
                <a:ea typeface="Calibri" panose="020F0502020204030204" pitchFamily="34" charset="0"/>
                <a:cs typeface="Times New Roman" panose="02020603050405020304" pitchFamily="18" charset="0"/>
              </a:rPr>
              <a:t>Projeto Malha d´água</a:t>
            </a:r>
            <a:r>
              <a:rPr lang="pt-BR" sz="1200" dirty="0">
                <a:effectLst/>
                <a:latin typeface="Calibri" panose="020F0502020204030204" pitchFamily="34" charset="0"/>
                <a:ea typeface="Calibri" panose="020F0502020204030204" pitchFamily="34" charset="0"/>
                <a:cs typeface="Times New Roman" panose="02020603050405020304" pitchFamily="18" charset="0"/>
              </a:rPr>
              <a:t>, que tem como objetivo a proposição de sistemas de adução de água tratada interligando mananciais com potencial hídrico que garantam condições qualitativas e quantitativas de fornecimento de água para o abastecimento humano.</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pt-BR"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https://www.srh.ce.gov.br/projeto-malha-dagua/</a:t>
            </a:r>
            <a:r>
              <a:rPr lang="pt-BR" sz="1200" dirty="0">
                <a:effectLst/>
                <a:latin typeface="Calibri" panose="020F0502020204030204" pitchFamily="34" charset="0"/>
                <a:ea typeface="Calibri" panose="020F0502020204030204" pitchFamily="34" charset="0"/>
                <a:cs typeface="Times New Roman" panose="02020603050405020304" pitchFamily="18" charset="0"/>
              </a:rPr>
              <a:t> : Sistemas adutores de água tratada com captação realizada diretamente nos mananciais de maior garantia hídrica, com a implantação das </a:t>
            </a:r>
            <a:r>
              <a:rPr lang="pt-BR" sz="1200" dirty="0" err="1">
                <a:effectLst/>
                <a:latin typeface="Calibri" panose="020F0502020204030204" pitchFamily="34" charset="0"/>
                <a:ea typeface="Calibri" panose="020F0502020204030204" pitchFamily="34" charset="0"/>
                <a:cs typeface="Times New Roman" panose="02020603050405020304" pitchFamily="18" charset="0"/>
              </a:rPr>
              <a:t>ETAs</a:t>
            </a:r>
            <a:r>
              <a:rPr lang="pt-BR" sz="1200" dirty="0">
                <a:effectLst/>
                <a:latin typeface="Calibri" panose="020F0502020204030204" pitchFamily="34" charset="0"/>
                <a:ea typeface="Calibri" panose="020F0502020204030204" pitchFamily="34" charset="0"/>
                <a:cs typeface="Times New Roman" panose="02020603050405020304" pitchFamily="18" charset="0"/>
              </a:rPr>
              <a:t> junto a estes reservatórios para posterior adução aos núcleos urbanos integrados ao sistema.</a:t>
            </a:r>
            <a:endParaRPr lang="pt-BR"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effectLst/>
                <a:latin typeface="Calibri" panose="020F0502020204030204" pitchFamily="34" charset="0"/>
                <a:ea typeface="Calibri" panose="020F0502020204030204" pitchFamily="34" charset="0"/>
                <a:cs typeface="Times New Roman" panose="02020603050405020304" pitchFamily="18" charset="0"/>
              </a:rPr>
              <a:t>Projeto Federal: Transposição do Rio São Francisco: </a:t>
            </a:r>
            <a:r>
              <a:rPr lang="pt-B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https://www.gov.br/mdr/pt-br/assuntos/seguranca-hidrica/projeto-sao-francisco</a:t>
            </a: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pt-BR" sz="2800" b="0" i="0" dirty="0">
                <a:solidFill>
                  <a:srgbClr val="D1D5DB"/>
                </a:solidFill>
                <a:effectLst/>
                <a:latin typeface="Söhne"/>
              </a:rPr>
              <a:t>REGIÃO NATURALMENTE AFETADA PELOS CICLOS DE SECA.</a:t>
            </a:r>
          </a:p>
          <a:p>
            <a:pPr algn="l">
              <a:buFont typeface="Arial" panose="020B0604020202020204" pitchFamily="34" charset="0"/>
              <a:buChar char="•"/>
            </a:pPr>
            <a:r>
              <a:rPr lang="pt-BR" sz="2800" b="0" i="0" dirty="0">
                <a:solidFill>
                  <a:srgbClr val="D1D5DB"/>
                </a:solidFill>
                <a:effectLst/>
                <a:latin typeface="Söhne"/>
              </a:rPr>
              <a:t>CONSTRUÇÃO DE AÇUDES, CRIAÇÃO DE INSTITUIÇÕES PERMANENTES E CRIAÇÃO DE POLÍTICAS E PROJETOS PARA ENFRENTAR A ESCASSEZ HÍDRICA.</a:t>
            </a:r>
          </a:p>
          <a:p>
            <a:pPr algn="l">
              <a:buFont typeface="Arial" panose="020B0604020202020204" pitchFamily="34" charset="0"/>
              <a:buChar char="•"/>
            </a:pPr>
            <a:r>
              <a:rPr lang="pt-BR" sz="2800" b="0" i="0" dirty="0">
                <a:solidFill>
                  <a:srgbClr val="D1D5DB"/>
                </a:solidFill>
                <a:effectLst/>
                <a:latin typeface="Söhne"/>
              </a:rPr>
              <a:t>CINTURÃO DAS ÁGUAS DO CEARÁ: PROJETO FEDERAL DE INTEGRAÇÃO DO RIO SÃO FRANCISCO EM TERRITÓRIO CEARENSE.</a:t>
            </a:r>
          </a:p>
          <a:p>
            <a:pPr algn="l">
              <a:buFont typeface="Arial" panose="020B0604020202020204" pitchFamily="34" charset="0"/>
              <a:buChar char="•"/>
            </a:pPr>
            <a:r>
              <a:rPr lang="pt-BR" sz="2800" b="0" i="0" dirty="0">
                <a:solidFill>
                  <a:srgbClr val="D1D5DB"/>
                </a:solidFill>
                <a:effectLst/>
                <a:latin typeface="Söhne"/>
              </a:rPr>
              <a:t>PROJETO MALHA D'ÁGUA: SISTEMAS ADUTORES DE ÁGUA TRATADA, CAPTAÇÃO REALIZADA DIRETAMENTE NOS MANANCIAIS, IMPLANTAÇÃO DAS ESTAÇÕES DE TRATAMENTO DE ÁGUA E ADUÇÃO AOS NÚCLEOS URBANOS.</a:t>
            </a:r>
          </a:p>
          <a:p>
            <a:pPr algn="l">
              <a:buFont typeface="Arial" panose="020B0604020202020204" pitchFamily="34" charset="0"/>
              <a:buChar char="•"/>
            </a:pPr>
            <a:r>
              <a:rPr lang="pt-BR" sz="2800" b="0" i="0" dirty="0">
                <a:solidFill>
                  <a:srgbClr val="D1D5DB"/>
                </a:solidFill>
                <a:effectLst/>
                <a:latin typeface="Söhne"/>
              </a:rPr>
              <a:t>CEARÁ SE ESTRUTUROU PARA RESPONDER, DE FORMA MAIS EFICIENTE, AOS PERÍODOS DE SECA, SAINDO DE UM ESTADO COM REDUZIDA CAPACIDADE DE OFERTA HÍDRICA PARA UM CEARÁ DOTADO DE UMA AMPLA INFRAESTRUTURA HÍDRICA E FORTALECIDO NO GERENCIAMENTO DA ÁGUA.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6</a:t>
            </a:fld>
            <a:endParaRPr lang="pt-BR"/>
          </a:p>
        </p:txBody>
      </p:sp>
    </p:spTree>
    <p:extLst>
      <p:ext uri="{BB962C8B-B14F-4D97-AF65-F5344CB8AC3E}">
        <p14:creationId xmlns:p14="http://schemas.microsoft.com/office/powerpoint/2010/main" val="119036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Livro: “O fiar e o tecer: 130 anos de indústria têxtil do Ceará” – </a:t>
            </a:r>
            <a:r>
              <a:rPr lang="pt-BR" sz="18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Sinditêxtil</a:t>
            </a: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2014</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História do Ceará -  </a:t>
            </a:r>
            <a:r>
              <a:rPr lang="pt-BR"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https://www.tvceara.ce.gov.br/2016/08/23/historia-do-ceara/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Cadeia Produtiva da Energia Elétrica no Ceará - 2004 - IPECE Paulo Afonso – arquivo PDF</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Usina de Paulo Afonso - </a:t>
            </a:r>
            <a:r>
              <a:rPr lang="pt-B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http://memorialdademocracia.com.br/card/delmiro-deu-a-ideia-cafe-inaugurou</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APRESENTAÇÃO CEARÁ VELOZ – ARQUIVO OFICIAL COM 117 PÁGINAS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r>
              <a:rPr lang="pt-BR" dirty="0"/>
              <a:t>------------------------------------------------------------------------------------</a:t>
            </a:r>
          </a:p>
          <a:p>
            <a:r>
              <a:rPr lang="pt-BR" dirty="0"/>
              <a:t>' Confecção de faixas, redes e revestimentos de flechas.</a:t>
            </a:r>
          </a:p>
          <a:p>
            <a:r>
              <a:rPr lang="pt-BR" dirty="0"/>
              <a:t>' Século XVII: Início da colonização do sertão do Nordeste Brasileiro. </a:t>
            </a:r>
          </a:p>
          <a:p>
            <a:r>
              <a:rPr lang="pt-BR" dirty="0"/>
              <a:t>' Século XVII: Ceará se torna espaço criatório de gado bovino. Primeira atividade industrial do estado.</a:t>
            </a:r>
          </a:p>
          <a:p>
            <a:r>
              <a:rPr lang="pt-BR" dirty="0"/>
              <a:t>' 1780 - 1820: Cultivo do algodão no Ceará em larga escala - entrada no mercado externo.</a:t>
            </a:r>
          </a:p>
          <a:p>
            <a:r>
              <a:rPr lang="pt-BR" dirty="0"/>
              <a:t>' Século XVIII: O desenvolvimento da indústria têxtil levou à Revolução Industrial na Inglaterra - Algodão cearense passa a ter valor como item de exportação.</a:t>
            </a:r>
          </a:p>
          <a:p>
            <a:r>
              <a:rPr lang="pt-BR" dirty="0"/>
              <a:t>' 1822: Independência do Brasil em 07 de setembro de 1822.</a:t>
            </a:r>
          </a:p>
          <a:p>
            <a:r>
              <a:rPr lang="pt-BR" dirty="0"/>
              <a:t>' ' 1861 – 1865: Guerra de Secessão nos EUA: Impulsionador da indústria têxtil no Ceará devido a disponibilidade de algodão na região.</a:t>
            </a:r>
          </a:p>
          <a:p>
            <a:r>
              <a:rPr lang="pt-BR" dirty="0"/>
              <a:t>' 1871: A safra algodoeira no Ceará atinge o seu máximo.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1883: Primeira fábrica têxtil cearense: Pompeu &amp; Irmãos (Fábrica Progresso).</a:t>
            </a:r>
          </a:p>
          <a:p>
            <a:r>
              <a:rPr lang="pt-BR" dirty="0"/>
              <a:t>' 1884: Ceará se tornou a primeira província brasileira a abolir a escravidão - "Terra da Luz"</a:t>
            </a:r>
          </a:p>
          <a:p>
            <a:r>
              <a:rPr lang="pt-BR" dirty="0"/>
              <a:t>' 1888: Abolição da Escravidão no Brasil - Lei Áurea.</a:t>
            </a:r>
          </a:p>
          <a:p>
            <a:r>
              <a:rPr lang="pt-BR" dirty="0"/>
              <a:t>' 1927: Ceará maior produtor nacional de algodão.</a:t>
            </a:r>
          </a:p>
          <a:p>
            <a:r>
              <a:rPr lang="pt-BR" dirty="0"/>
              <a:t>' 1954: Construção da usina </a:t>
            </a:r>
            <a:r>
              <a:rPr lang="pt-BR" dirty="0" err="1"/>
              <a:t>hidrlétrica</a:t>
            </a:r>
            <a:r>
              <a:rPr lang="pt-BR" dirty="0"/>
              <a:t> de Paulo Afonso nas divisas entre Alagoas e Bahia</a:t>
            </a:r>
          </a:p>
          <a:p>
            <a:r>
              <a:rPr lang="pt-BR" dirty="0"/>
              <a:t>' 1961 - 1962: Chegada da energia hidrelétrica no Ceará - Usina de Paulo Afonso.</a:t>
            </a:r>
          </a:p>
          <a:p>
            <a:r>
              <a:rPr lang="pt-BR" dirty="0"/>
              <a:t>' 1962 a 1966 e 1978 a 1982: Governo </a:t>
            </a:r>
            <a:r>
              <a:rPr lang="pt-BR" dirty="0" err="1"/>
              <a:t>Vírgilio</a:t>
            </a:r>
            <a:r>
              <a:rPr lang="pt-BR" dirty="0"/>
              <a:t> Távora - Governo marcado pelos investimentos em infraestrutura, pioneiro no financiamento industrial mediante incentivos fiscais estaduais, criador do III Polo Industrial do Nordeste, no Ceará, que resultaria, pouco depois, no surgimento do município de Maracanaú, maior distrito industrial da Região Metropolitana de Fortaleza.</a:t>
            </a:r>
          </a:p>
          <a:p>
            <a:r>
              <a:rPr lang="pt-BR" dirty="0"/>
              <a:t>' Fim da década de 1970: Crise do algodão no Ceará: praga “bicudo”.</a:t>
            </a:r>
          </a:p>
          <a:p>
            <a:r>
              <a:rPr lang="pt-BR" dirty="0"/>
              <a:t>' 1979: criação do Fundo de Desenvolvimento Industrial do Ceará (FDI) - lei de incentivos fiscais estaduais.</a:t>
            </a:r>
          </a:p>
          <a:p>
            <a:r>
              <a:rPr lang="pt-BR" dirty="0"/>
              <a:t>' 2021: Ceará se torna o maior empregador na fabricação de produtos têxteis do nordeste brasileiro.</a:t>
            </a:r>
          </a:p>
          <a:p>
            <a:endParaRPr lang="pt-BR" dirty="0"/>
          </a:p>
          <a:p>
            <a:endParaRPr lang="pt-BR" dirty="0"/>
          </a:p>
          <a:p>
            <a:r>
              <a:rPr lang="pt-BR" dirty="0"/>
              <a:t>• No Ceará, o algodão e a Pecuária têm sido atividades que se acomodam uma à outra, formando as bases de um complexo socioeconômico que vem se consolidar sobremaneira no decorrer do século XX, com as seguintes característica: ocupação da maior parte das terras produtivas por grandes proprietários, formação de uma reserva de trabalho livre, cobrança da renda da terra, vinculação dos pequenos produtores aos latifúndios, formas variadas de trabalho individual e familiar, parcerias, arrendamentos, agricultura de subsistência.</a:t>
            </a:r>
          </a:p>
          <a:p>
            <a:endParaRPr lang="pt-BR" dirty="0"/>
          </a:p>
          <a:p>
            <a:r>
              <a:rPr lang="pt-BR" dirty="0"/>
              <a:t>------------------------------------------------------------------------------------</a:t>
            </a:r>
          </a:p>
          <a:p>
            <a:pPr algn="l">
              <a:buFont typeface="Arial" panose="020B0604020202020204" pitchFamily="34" charset="0"/>
              <a:buChar char="•"/>
            </a:pPr>
            <a:r>
              <a:rPr lang="en-US" b="0" i="0" dirty="0">
                <a:solidFill>
                  <a:srgbClr val="D1D5DB"/>
                </a:solidFill>
                <a:effectLst/>
                <a:latin typeface="Söhne"/>
              </a:rPr>
              <a:t> Cotton: Manufacture of bands, nets, and arrow coverings.</a:t>
            </a:r>
          </a:p>
          <a:p>
            <a:pPr algn="l">
              <a:buFont typeface="Arial" panose="020B0604020202020204" pitchFamily="34" charset="0"/>
              <a:buChar char="•"/>
            </a:pPr>
            <a:r>
              <a:rPr lang="en-US" b="0" i="0" dirty="0">
                <a:solidFill>
                  <a:srgbClr val="D1D5DB"/>
                </a:solidFill>
                <a:effectLst/>
                <a:latin typeface="Söhne"/>
              </a:rPr>
              <a:t>17th century: Beginning of colonization in the Brazilian Northeast hinterland.</a:t>
            </a:r>
          </a:p>
          <a:p>
            <a:pPr algn="l">
              <a:buFont typeface="Arial" panose="020B0604020202020204" pitchFamily="34" charset="0"/>
              <a:buChar char="•"/>
            </a:pPr>
            <a:r>
              <a:rPr lang="en-US" b="0" i="0" dirty="0">
                <a:solidFill>
                  <a:srgbClr val="D1D5DB"/>
                </a:solidFill>
                <a:effectLst/>
                <a:latin typeface="Söhne"/>
              </a:rPr>
              <a:t>17th century: Ceará becomes a breeding ground for cattle. The state's first industrial activity.</a:t>
            </a:r>
          </a:p>
          <a:p>
            <a:pPr algn="l">
              <a:buFont typeface="Arial" panose="020B0604020202020204" pitchFamily="34" charset="0"/>
              <a:buChar char="•"/>
            </a:pPr>
            <a:r>
              <a:rPr lang="en-US" b="0" i="0" dirty="0">
                <a:solidFill>
                  <a:srgbClr val="D1D5DB"/>
                </a:solidFill>
                <a:effectLst/>
                <a:latin typeface="Söhne"/>
              </a:rPr>
              <a:t>1780 - 1820: Large-scale cultivation of cotton in Ceará for the international market.</a:t>
            </a:r>
          </a:p>
          <a:p>
            <a:pPr algn="l">
              <a:buFont typeface="Arial" panose="020B0604020202020204" pitchFamily="34" charset="0"/>
              <a:buChar char="•"/>
            </a:pPr>
            <a:r>
              <a:rPr lang="en-US" b="0" i="0" dirty="0">
                <a:solidFill>
                  <a:srgbClr val="D1D5DB"/>
                </a:solidFill>
                <a:effectLst/>
                <a:latin typeface="Söhne"/>
              </a:rPr>
              <a:t>18th century: The development of the textile industry led to the Industrial Revolution in England, and Ceará cotton gained value as an export item.</a:t>
            </a:r>
          </a:p>
          <a:p>
            <a:pPr algn="l">
              <a:buFont typeface="Arial" panose="020B0604020202020204" pitchFamily="34" charset="0"/>
              <a:buChar char="•"/>
            </a:pPr>
            <a:r>
              <a:rPr lang="en-US" b="0" i="0" dirty="0">
                <a:solidFill>
                  <a:srgbClr val="D1D5DB"/>
                </a:solidFill>
                <a:effectLst/>
                <a:latin typeface="Söhne"/>
              </a:rPr>
              <a:t>1822: Independence of Brazil on September 7, 1822.</a:t>
            </a:r>
          </a:p>
          <a:p>
            <a:pPr algn="l">
              <a:buFont typeface="Arial" panose="020B0604020202020204" pitchFamily="34" charset="0"/>
              <a:buChar char="•"/>
            </a:pPr>
            <a:r>
              <a:rPr lang="en-US" b="0" i="0" dirty="0">
                <a:solidFill>
                  <a:srgbClr val="D1D5DB"/>
                </a:solidFill>
                <a:effectLst/>
                <a:latin typeface="Söhne"/>
              </a:rPr>
              <a:t>1883: First textile factory in Ceará: </a:t>
            </a:r>
            <a:r>
              <a:rPr lang="en-US" b="0" i="0" dirty="0" err="1">
                <a:solidFill>
                  <a:srgbClr val="D1D5DB"/>
                </a:solidFill>
                <a:effectLst/>
                <a:latin typeface="Söhne"/>
              </a:rPr>
              <a:t>Pompeu</a:t>
            </a:r>
            <a:r>
              <a:rPr lang="en-US" b="0" i="0" dirty="0">
                <a:solidFill>
                  <a:srgbClr val="D1D5DB"/>
                </a:solidFill>
                <a:effectLst/>
                <a:latin typeface="Söhne"/>
              </a:rPr>
              <a:t> &amp; </a:t>
            </a:r>
            <a:r>
              <a:rPr lang="en-US" b="0" i="0" dirty="0" err="1">
                <a:solidFill>
                  <a:srgbClr val="D1D5DB"/>
                </a:solidFill>
                <a:effectLst/>
                <a:latin typeface="Söhne"/>
              </a:rPr>
              <a:t>Irmãos</a:t>
            </a:r>
            <a:r>
              <a:rPr lang="en-US" b="0" i="0" dirty="0">
                <a:solidFill>
                  <a:srgbClr val="D1D5DB"/>
                </a:solidFill>
                <a:effectLst/>
                <a:latin typeface="Söhne"/>
              </a:rPr>
              <a:t> (Progresso Factory).</a:t>
            </a:r>
          </a:p>
          <a:p>
            <a:pPr algn="l">
              <a:buFont typeface="Arial" panose="020B0604020202020204" pitchFamily="34" charset="0"/>
              <a:buChar char="•"/>
            </a:pPr>
            <a:r>
              <a:rPr lang="en-US" b="0" i="0" dirty="0">
                <a:solidFill>
                  <a:srgbClr val="D1D5DB"/>
                </a:solidFill>
                <a:effectLst/>
                <a:latin typeface="Söhne"/>
              </a:rPr>
              <a:t>1861-1865: American Civil War: Boosted the textile industry in Ceará due to the availability of cotton in the region.</a:t>
            </a:r>
          </a:p>
          <a:p>
            <a:pPr algn="l">
              <a:buFont typeface="Arial" panose="020B0604020202020204" pitchFamily="34" charset="0"/>
              <a:buChar char="•"/>
            </a:pPr>
            <a:r>
              <a:rPr lang="en-US" b="0" i="0" dirty="0">
                <a:solidFill>
                  <a:srgbClr val="D1D5DB"/>
                </a:solidFill>
                <a:effectLst/>
                <a:latin typeface="Söhne"/>
              </a:rPr>
              <a:t>1871: Cotton harvest in Ceará reaches its peak.</a:t>
            </a:r>
          </a:p>
          <a:p>
            <a:pPr algn="l">
              <a:buFont typeface="Arial" panose="020B0604020202020204" pitchFamily="34" charset="0"/>
              <a:buChar char="•"/>
            </a:pPr>
            <a:r>
              <a:rPr lang="en-US" b="0" i="0" dirty="0">
                <a:solidFill>
                  <a:srgbClr val="D1D5DB"/>
                </a:solidFill>
                <a:effectLst/>
                <a:latin typeface="Söhne"/>
              </a:rPr>
              <a:t>1884: Ceará becomes the first Brazilian province to abolish slavery - "Land of Light."</a:t>
            </a:r>
          </a:p>
          <a:p>
            <a:pPr algn="l">
              <a:buFont typeface="Arial" panose="020B0604020202020204" pitchFamily="34" charset="0"/>
              <a:buChar char="•"/>
            </a:pPr>
            <a:r>
              <a:rPr lang="en-US" b="0" i="0" dirty="0">
                <a:solidFill>
                  <a:srgbClr val="D1D5DB"/>
                </a:solidFill>
                <a:effectLst/>
                <a:latin typeface="Söhne"/>
              </a:rPr>
              <a:t>1888: Abolition of Slavery in Brazil - Golden Law.</a:t>
            </a:r>
          </a:p>
          <a:p>
            <a:pPr algn="l">
              <a:buFont typeface="Arial" panose="020B0604020202020204" pitchFamily="34" charset="0"/>
              <a:buChar char="•"/>
            </a:pPr>
            <a:r>
              <a:rPr lang="en-US" b="0" i="0" dirty="0">
                <a:solidFill>
                  <a:srgbClr val="D1D5DB"/>
                </a:solidFill>
                <a:effectLst/>
                <a:latin typeface="Söhne"/>
              </a:rPr>
              <a:t>1927: Ceará becomes the largest national cotton producer.</a:t>
            </a:r>
          </a:p>
          <a:p>
            <a:pPr algn="l">
              <a:buFont typeface="Arial" panose="020B0604020202020204" pitchFamily="34" charset="0"/>
              <a:buChar char="•"/>
            </a:pPr>
            <a:r>
              <a:rPr lang="en-US" b="0" i="0" dirty="0">
                <a:solidFill>
                  <a:srgbClr val="D1D5DB"/>
                </a:solidFill>
                <a:effectLst/>
                <a:latin typeface="Söhne"/>
              </a:rPr>
              <a:t>1954: Construction of the Paulo Afonso hydroelectric plant on the border between Alagoas and Bahia.</a:t>
            </a:r>
          </a:p>
          <a:p>
            <a:pPr algn="l">
              <a:buFont typeface="Arial" panose="020B0604020202020204" pitchFamily="34" charset="0"/>
              <a:buChar char="•"/>
            </a:pPr>
            <a:r>
              <a:rPr lang="en-US" b="0" i="0" dirty="0">
                <a:solidFill>
                  <a:srgbClr val="D1D5DB"/>
                </a:solidFill>
                <a:effectLst/>
                <a:latin typeface="Söhne"/>
              </a:rPr>
              <a:t>1961-1962: Arrival of hydroelectric power in Ceará - Paulo Afonso Power Plant.</a:t>
            </a:r>
          </a:p>
          <a:p>
            <a:pPr algn="l">
              <a:buFont typeface="Arial" panose="020B0604020202020204" pitchFamily="34" charset="0"/>
              <a:buChar char="•"/>
            </a:pPr>
            <a:r>
              <a:rPr lang="en-US" b="0" i="0" dirty="0">
                <a:solidFill>
                  <a:srgbClr val="D1D5DB"/>
                </a:solidFill>
                <a:effectLst/>
                <a:latin typeface="Söhne"/>
              </a:rPr>
              <a:t>1962-1966 and 1978-1982: Virgilio </a:t>
            </a:r>
            <a:r>
              <a:rPr lang="en-US" b="0" i="0" dirty="0" err="1">
                <a:solidFill>
                  <a:srgbClr val="D1D5DB"/>
                </a:solidFill>
                <a:effectLst/>
                <a:latin typeface="Söhne"/>
              </a:rPr>
              <a:t>Távora's</a:t>
            </a:r>
            <a:r>
              <a:rPr lang="en-US" b="0" i="0" dirty="0">
                <a:solidFill>
                  <a:srgbClr val="D1D5DB"/>
                </a:solidFill>
                <a:effectLst/>
                <a:latin typeface="Söhne"/>
              </a:rPr>
              <a:t> government - Marked by investments in infrastructure, pioneer in industrial financing through state tax incentives, creator of the Third Industrial Pole of the Northeast in Ceará, which later resulted in the emergence of the municipality of </a:t>
            </a:r>
            <a:r>
              <a:rPr lang="en-US" b="0" i="0" dirty="0" err="1">
                <a:solidFill>
                  <a:srgbClr val="D1D5DB"/>
                </a:solidFill>
                <a:effectLst/>
                <a:latin typeface="Söhne"/>
              </a:rPr>
              <a:t>Maracanaú</a:t>
            </a:r>
            <a:r>
              <a:rPr lang="en-US" b="0" i="0" dirty="0">
                <a:solidFill>
                  <a:srgbClr val="D1D5DB"/>
                </a:solidFill>
                <a:effectLst/>
                <a:latin typeface="Söhne"/>
              </a:rPr>
              <a:t>, the largest industrial district in the Metropolitan Region of Fortaleza.</a:t>
            </a:r>
          </a:p>
          <a:p>
            <a:pPr algn="l">
              <a:buFont typeface="Arial" panose="020B0604020202020204" pitchFamily="34" charset="0"/>
              <a:buChar char="•"/>
            </a:pPr>
            <a:r>
              <a:rPr lang="en-US" b="0" i="0" dirty="0">
                <a:solidFill>
                  <a:srgbClr val="D1D5DB"/>
                </a:solidFill>
                <a:effectLst/>
                <a:latin typeface="Söhne"/>
              </a:rPr>
              <a:t>Late 1970s: Cotton crisis in Ceará: "boll weevil" pest.</a:t>
            </a:r>
          </a:p>
          <a:p>
            <a:pPr algn="l">
              <a:buFont typeface="Arial" panose="020B0604020202020204" pitchFamily="34" charset="0"/>
              <a:buChar char="•"/>
            </a:pPr>
            <a:r>
              <a:rPr lang="en-US" b="0" i="0" dirty="0">
                <a:solidFill>
                  <a:srgbClr val="D1D5DB"/>
                </a:solidFill>
                <a:effectLst/>
                <a:latin typeface="Söhne"/>
              </a:rPr>
              <a:t>1979: Creation of the Industrial Development Fund of Ceará (FDI) - state tax incentive law.</a:t>
            </a:r>
          </a:p>
          <a:p>
            <a:pPr algn="l">
              <a:buFont typeface="Arial" panose="020B0604020202020204" pitchFamily="34" charset="0"/>
              <a:buChar char="•"/>
            </a:pPr>
            <a:r>
              <a:rPr lang="en-US" b="0" i="0" dirty="0">
                <a:solidFill>
                  <a:srgbClr val="D1D5DB"/>
                </a:solidFill>
                <a:effectLst/>
                <a:latin typeface="Söhne"/>
              </a:rPr>
              <a:t>2021: Ceará becomes the largest employer in textile manufacturing in the Brazilian Northeast.</a:t>
            </a:r>
          </a:p>
          <a:p>
            <a:pPr algn="l"/>
            <a:r>
              <a:rPr lang="en-US" b="0" i="0" dirty="0">
                <a:solidFill>
                  <a:srgbClr val="D1D5DB"/>
                </a:solidFill>
                <a:effectLst/>
                <a:latin typeface="Söhne"/>
              </a:rPr>
              <a:t>• In Ceará, cotton and livestock have been activities that complement each other, forming the basis of a socio-economic complex that has been consolidated throughout the 20th century with the following characteristics: occupation of most productive lands by large landowners, formation of a reserve of free labor, land rent collection, linkage of small producers to large estates, various forms of individual and family labor, partnerships, leases, subsistence agriculture.</a:t>
            </a:r>
          </a:p>
          <a:p>
            <a:endParaRPr lang="pt-BR" dirty="0"/>
          </a:p>
          <a:p>
            <a:endParaRPr lang="pt-BR" dirty="0"/>
          </a:p>
          <a:p>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7</a:t>
            </a:fld>
            <a:endParaRPr lang="pt-BR"/>
          </a:p>
        </p:txBody>
      </p:sp>
    </p:spTree>
    <p:extLst>
      <p:ext uri="{BB962C8B-B14F-4D97-AF65-F5344CB8AC3E}">
        <p14:creationId xmlns:p14="http://schemas.microsoft.com/office/powerpoint/2010/main" val="229304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Livro: “O fiar e o tecer: 130 anos de indústria têxtil do Ceará” – </a:t>
            </a:r>
            <a:r>
              <a:rPr lang="pt-BR" sz="18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Sinditêxtil</a:t>
            </a: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2014</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História do Ceará -  </a:t>
            </a:r>
            <a:r>
              <a:rPr lang="pt-BR"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https://www.tvceara.ce.gov.br/2016/08/23/historia-do-ceara/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Cadeia Produtiva da Energia Elétrica no Ceará - 2004 - IPECE Paulo Afonso – arquivo PDF</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Usina de Paulo Afonso - </a:t>
            </a:r>
            <a:r>
              <a:rPr lang="pt-BR"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http://memorialdademocracia.com.br/card/delmiro-deu-a-ideia-cafe-inaugurou</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APRESENTAÇÃO CEARÁ VELOZ – ARQUIVO OFICIAL COM 117 PÁGINAS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r>
              <a:rPr lang="pt-BR" dirty="0"/>
              <a:t>------------------------------------------------------------------------------------</a:t>
            </a:r>
          </a:p>
          <a:p>
            <a:r>
              <a:rPr lang="pt-BR" dirty="0"/>
              <a:t>' Confecção de faixas, redes e revestimentos de flechas.</a:t>
            </a:r>
          </a:p>
          <a:p>
            <a:r>
              <a:rPr lang="pt-BR" dirty="0"/>
              <a:t>' Século XVII: Início da colonização do sertão do Nordeste Brasileiro. </a:t>
            </a:r>
          </a:p>
          <a:p>
            <a:r>
              <a:rPr lang="pt-BR" dirty="0"/>
              <a:t>' Século XVII: Ceará se torna espaço criatório de gado bovino. Primeira atividade industrial do estado.</a:t>
            </a:r>
          </a:p>
          <a:p>
            <a:r>
              <a:rPr lang="pt-BR" dirty="0"/>
              <a:t>' 1780 - 1820: Cultivo do algodão no Ceará em larga escala - entrada no mercado externo.</a:t>
            </a:r>
          </a:p>
          <a:p>
            <a:r>
              <a:rPr lang="pt-BR" dirty="0"/>
              <a:t>' Século XVIII: O desenvolvimento da indústria têxtil levou à Revolução Industrial na Inglaterra - Algodão cearense passa a ter valor como item de exportação.</a:t>
            </a:r>
          </a:p>
          <a:p>
            <a:r>
              <a:rPr lang="pt-BR" dirty="0"/>
              <a:t>' 1822: Independência do Brasil em 07 de setembro de 1822.</a:t>
            </a:r>
          </a:p>
          <a:p>
            <a:r>
              <a:rPr lang="pt-BR" dirty="0"/>
              <a:t>' ' 1861 – 1865: Guerra de Secessão nos EUA: Impulsionador da indústria têxtil no Ceará devido a disponibilidade de algodão na região.</a:t>
            </a:r>
          </a:p>
          <a:p>
            <a:r>
              <a:rPr lang="pt-BR" dirty="0"/>
              <a:t>' 1871: A safra algodoeira no Ceará atinge o seu máximo.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1883: Primeira fábrica têxtil cearense: Pompeu &amp; Irmãos (Fábrica Progresso).</a:t>
            </a:r>
          </a:p>
          <a:p>
            <a:r>
              <a:rPr lang="pt-BR" dirty="0"/>
              <a:t>' 1884: Ceará se tornou a primeira província brasileira a abolir a escravidão - "Terra da Luz"</a:t>
            </a:r>
          </a:p>
          <a:p>
            <a:r>
              <a:rPr lang="pt-BR" dirty="0"/>
              <a:t>' 1888: Abolição da Escravidão no Brasil - Lei Áurea.</a:t>
            </a:r>
          </a:p>
          <a:p>
            <a:r>
              <a:rPr lang="pt-BR" dirty="0"/>
              <a:t>' 1927: Ceará maior produtor nacional de algodão.</a:t>
            </a:r>
          </a:p>
          <a:p>
            <a:r>
              <a:rPr lang="pt-BR" dirty="0"/>
              <a:t>' 1954: Construção da usina </a:t>
            </a:r>
            <a:r>
              <a:rPr lang="pt-BR" dirty="0" err="1"/>
              <a:t>hidrlétrica</a:t>
            </a:r>
            <a:r>
              <a:rPr lang="pt-BR" dirty="0"/>
              <a:t> de Paulo Afonso nas divisas entre Alagoas e Bahia</a:t>
            </a:r>
          </a:p>
          <a:p>
            <a:r>
              <a:rPr lang="pt-BR" dirty="0"/>
              <a:t>' 1961 - 1962: Chegada da energia hidrelétrica no Ceará - Usina de Paulo Afonso.</a:t>
            </a:r>
          </a:p>
          <a:p>
            <a:r>
              <a:rPr lang="pt-BR" dirty="0"/>
              <a:t>' 1962 a 1966 e 1978 a 1982: Governo </a:t>
            </a:r>
            <a:r>
              <a:rPr lang="pt-BR" dirty="0" err="1"/>
              <a:t>Vírgilio</a:t>
            </a:r>
            <a:r>
              <a:rPr lang="pt-BR" dirty="0"/>
              <a:t> Távora - Governo marcado pelos investimentos em infraestrutura, pioneiro no financiamento industrial mediante incentivos fiscais estaduais, criador do III Polo Industrial do Nordeste, no Ceará, que resultaria, pouco depois, no surgimento do município de Maracanaú, maior distrito industrial da Região Metropolitana de Fortaleza.</a:t>
            </a:r>
          </a:p>
          <a:p>
            <a:r>
              <a:rPr lang="pt-BR" dirty="0"/>
              <a:t>' Fim da década de 1970: Crise do algodão no Ceará: praga “bicudo”.</a:t>
            </a:r>
          </a:p>
          <a:p>
            <a:r>
              <a:rPr lang="pt-BR" dirty="0"/>
              <a:t>' 1979: criação do Fundo de Desenvolvimento Industrial do Ceará (FDI) - lei de incentivos fiscais estaduais.</a:t>
            </a:r>
          </a:p>
          <a:p>
            <a:r>
              <a:rPr lang="pt-BR" dirty="0"/>
              <a:t>' 2021: Ceará se torna o maior empregador na fabricação de produtos têxteis do nordeste brasileiro.</a:t>
            </a:r>
          </a:p>
          <a:p>
            <a:endParaRPr lang="pt-BR" dirty="0"/>
          </a:p>
          <a:p>
            <a:endParaRPr lang="pt-BR" dirty="0"/>
          </a:p>
          <a:p>
            <a:r>
              <a:rPr lang="pt-BR" dirty="0"/>
              <a:t>• No Ceará, o algodão e a Pecuária têm sido atividades que se acomodam uma à outra, formando as bases de um complexo socioeconômico que vem se consolidar sobremaneira no decorrer do século XX, com as seguintes característica: ocupação da maior parte das terras produtivas por grandes proprietários, formação de uma reserva de trabalho livre, cobrança da renda da terra, vinculação dos pequenos produtores aos latifúndios, formas variadas de trabalho individual e familiar, parcerias, arrendamentos, agricultura de subsistência.</a:t>
            </a:r>
          </a:p>
          <a:p>
            <a:endParaRPr lang="pt-BR" dirty="0"/>
          </a:p>
          <a:p>
            <a:r>
              <a:rPr lang="pt-BR" dirty="0"/>
              <a:t>------------------------------------------------------------------------------------</a:t>
            </a:r>
          </a:p>
          <a:p>
            <a:pPr algn="l">
              <a:buFont typeface="Arial" panose="020B0604020202020204" pitchFamily="34" charset="0"/>
              <a:buChar char="•"/>
            </a:pPr>
            <a:r>
              <a:rPr lang="en-US" b="0" i="0" dirty="0">
                <a:solidFill>
                  <a:srgbClr val="D1D5DB"/>
                </a:solidFill>
                <a:effectLst/>
                <a:latin typeface="Söhne"/>
              </a:rPr>
              <a:t> Cotton: Manufacture of bands, nets, and arrow coverings.</a:t>
            </a:r>
          </a:p>
          <a:p>
            <a:pPr algn="l">
              <a:buFont typeface="Arial" panose="020B0604020202020204" pitchFamily="34" charset="0"/>
              <a:buChar char="•"/>
            </a:pPr>
            <a:r>
              <a:rPr lang="en-US" b="0" i="0" dirty="0">
                <a:solidFill>
                  <a:srgbClr val="D1D5DB"/>
                </a:solidFill>
                <a:effectLst/>
                <a:latin typeface="Söhne"/>
              </a:rPr>
              <a:t>17th century: Beginning of colonization in the Brazilian Northeast hinterland.</a:t>
            </a:r>
          </a:p>
          <a:p>
            <a:pPr algn="l">
              <a:buFont typeface="Arial" panose="020B0604020202020204" pitchFamily="34" charset="0"/>
              <a:buChar char="•"/>
            </a:pPr>
            <a:r>
              <a:rPr lang="en-US" b="0" i="0" dirty="0">
                <a:solidFill>
                  <a:srgbClr val="D1D5DB"/>
                </a:solidFill>
                <a:effectLst/>
                <a:latin typeface="Söhne"/>
              </a:rPr>
              <a:t>17th century: Ceará becomes a breeding ground for cattle. The state's first industrial activity.</a:t>
            </a:r>
          </a:p>
          <a:p>
            <a:pPr algn="l">
              <a:buFont typeface="Arial" panose="020B0604020202020204" pitchFamily="34" charset="0"/>
              <a:buChar char="•"/>
            </a:pPr>
            <a:r>
              <a:rPr lang="en-US" b="0" i="0" dirty="0">
                <a:solidFill>
                  <a:srgbClr val="D1D5DB"/>
                </a:solidFill>
                <a:effectLst/>
                <a:latin typeface="Söhne"/>
              </a:rPr>
              <a:t>1780 - 1820: Large-scale cultivation of cotton in Ceará for the international market.</a:t>
            </a:r>
          </a:p>
          <a:p>
            <a:pPr algn="l">
              <a:buFont typeface="Arial" panose="020B0604020202020204" pitchFamily="34" charset="0"/>
              <a:buChar char="•"/>
            </a:pPr>
            <a:r>
              <a:rPr lang="en-US" b="0" i="0" dirty="0">
                <a:solidFill>
                  <a:srgbClr val="D1D5DB"/>
                </a:solidFill>
                <a:effectLst/>
                <a:latin typeface="Söhne"/>
              </a:rPr>
              <a:t>18th century: The development of the textile industry led to the Industrial Revolution in England, and Ceará cotton gained value as an export item.</a:t>
            </a:r>
          </a:p>
          <a:p>
            <a:pPr algn="l">
              <a:buFont typeface="Arial" panose="020B0604020202020204" pitchFamily="34" charset="0"/>
              <a:buChar char="•"/>
            </a:pPr>
            <a:r>
              <a:rPr lang="en-US" b="0" i="0" dirty="0">
                <a:solidFill>
                  <a:srgbClr val="D1D5DB"/>
                </a:solidFill>
                <a:effectLst/>
                <a:latin typeface="Söhne"/>
              </a:rPr>
              <a:t>1822: Independence of Brazil on September 7, 1822.</a:t>
            </a:r>
          </a:p>
          <a:p>
            <a:pPr algn="l">
              <a:buFont typeface="Arial" panose="020B0604020202020204" pitchFamily="34" charset="0"/>
              <a:buChar char="•"/>
            </a:pPr>
            <a:r>
              <a:rPr lang="en-US" b="0" i="0" dirty="0">
                <a:solidFill>
                  <a:srgbClr val="D1D5DB"/>
                </a:solidFill>
                <a:effectLst/>
                <a:latin typeface="Söhne"/>
              </a:rPr>
              <a:t>1883: First textile factory in Ceará: </a:t>
            </a:r>
            <a:r>
              <a:rPr lang="en-US" b="0" i="0" dirty="0" err="1">
                <a:solidFill>
                  <a:srgbClr val="D1D5DB"/>
                </a:solidFill>
                <a:effectLst/>
                <a:latin typeface="Söhne"/>
              </a:rPr>
              <a:t>Pompeu</a:t>
            </a:r>
            <a:r>
              <a:rPr lang="en-US" b="0" i="0" dirty="0">
                <a:solidFill>
                  <a:srgbClr val="D1D5DB"/>
                </a:solidFill>
                <a:effectLst/>
                <a:latin typeface="Söhne"/>
              </a:rPr>
              <a:t> &amp; </a:t>
            </a:r>
            <a:r>
              <a:rPr lang="en-US" b="0" i="0" dirty="0" err="1">
                <a:solidFill>
                  <a:srgbClr val="D1D5DB"/>
                </a:solidFill>
                <a:effectLst/>
                <a:latin typeface="Söhne"/>
              </a:rPr>
              <a:t>Irmãos</a:t>
            </a:r>
            <a:r>
              <a:rPr lang="en-US" b="0" i="0" dirty="0">
                <a:solidFill>
                  <a:srgbClr val="D1D5DB"/>
                </a:solidFill>
                <a:effectLst/>
                <a:latin typeface="Söhne"/>
              </a:rPr>
              <a:t> (Progresso Factory).</a:t>
            </a:r>
          </a:p>
          <a:p>
            <a:pPr algn="l">
              <a:buFont typeface="Arial" panose="020B0604020202020204" pitchFamily="34" charset="0"/>
              <a:buChar char="•"/>
            </a:pPr>
            <a:r>
              <a:rPr lang="en-US" b="0" i="0" dirty="0">
                <a:solidFill>
                  <a:srgbClr val="D1D5DB"/>
                </a:solidFill>
                <a:effectLst/>
                <a:latin typeface="Söhne"/>
              </a:rPr>
              <a:t>1861-1865: American Civil War: Boosted the textile industry in Ceará due to the availability of cotton in the region.</a:t>
            </a:r>
          </a:p>
          <a:p>
            <a:pPr algn="l">
              <a:buFont typeface="Arial" panose="020B0604020202020204" pitchFamily="34" charset="0"/>
              <a:buChar char="•"/>
            </a:pPr>
            <a:r>
              <a:rPr lang="en-US" b="0" i="0" dirty="0">
                <a:solidFill>
                  <a:srgbClr val="D1D5DB"/>
                </a:solidFill>
                <a:effectLst/>
                <a:latin typeface="Söhne"/>
              </a:rPr>
              <a:t>1871: Cotton harvest in Ceará reaches its peak.</a:t>
            </a:r>
          </a:p>
          <a:p>
            <a:pPr algn="l">
              <a:buFont typeface="Arial" panose="020B0604020202020204" pitchFamily="34" charset="0"/>
              <a:buChar char="•"/>
            </a:pPr>
            <a:r>
              <a:rPr lang="en-US" b="0" i="0" dirty="0">
                <a:solidFill>
                  <a:srgbClr val="D1D5DB"/>
                </a:solidFill>
                <a:effectLst/>
                <a:latin typeface="Söhne"/>
              </a:rPr>
              <a:t>1884: Ceará becomes the first Brazilian province to abolish slavery - "Land of Light."</a:t>
            </a:r>
          </a:p>
          <a:p>
            <a:pPr algn="l">
              <a:buFont typeface="Arial" panose="020B0604020202020204" pitchFamily="34" charset="0"/>
              <a:buChar char="•"/>
            </a:pPr>
            <a:r>
              <a:rPr lang="en-US" b="0" i="0" dirty="0">
                <a:solidFill>
                  <a:srgbClr val="D1D5DB"/>
                </a:solidFill>
                <a:effectLst/>
                <a:latin typeface="Söhne"/>
              </a:rPr>
              <a:t>1888: Abolition of Slavery in Brazil - Golden Law.</a:t>
            </a:r>
          </a:p>
          <a:p>
            <a:pPr algn="l">
              <a:buFont typeface="Arial" panose="020B0604020202020204" pitchFamily="34" charset="0"/>
              <a:buChar char="•"/>
            </a:pPr>
            <a:r>
              <a:rPr lang="en-US" b="0" i="0" dirty="0">
                <a:solidFill>
                  <a:srgbClr val="D1D5DB"/>
                </a:solidFill>
                <a:effectLst/>
                <a:latin typeface="Söhne"/>
              </a:rPr>
              <a:t>1927: Ceará becomes the largest national cotton producer.</a:t>
            </a:r>
          </a:p>
          <a:p>
            <a:pPr algn="l">
              <a:buFont typeface="Arial" panose="020B0604020202020204" pitchFamily="34" charset="0"/>
              <a:buChar char="•"/>
            </a:pPr>
            <a:r>
              <a:rPr lang="en-US" b="0" i="0" dirty="0">
                <a:solidFill>
                  <a:srgbClr val="D1D5DB"/>
                </a:solidFill>
                <a:effectLst/>
                <a:latin typeface="Söhne"/>
              </a:rPr>
              <a:t>1954: Construction of the Paulo Afonso hydroelectric plant on the border between Alagoas and Bahia.</a:t>
            </a:r>
          </a:p>
          <a:p>
            <a:pPr algn="l">
              <a:buFont typeface="Arial" panose="020B0604020202020204" pitchFamily="34" charset="0"/>
              <a:buChar char="•"/>
            </a:pPr>
            <a:r>
              <a:rPr lang="en-US" b="0" i="0" dirty="0">
                <a:solidFill>
                  <a:srgbClr val="D1D5DB"/>
                </a:solidFill>
                <a:effectLst/>
                <a:latin typeface="Söhne"/>
              </a:rPr>
              <a:t>1961-1962: Arrival of hydroelectric power in Ceará - Paulo Afonso Power Plant.</a:t>
            </a:r>
          </a:p>
          <a:p>
            <a:pPr algn="l">
              <a:buFont typeface="Arial" panose="020B0604020202020204" pitchFamily="34" charset="0"/>
              <a:buChar char="•"/>
            </a:pPr>
            <a:r>
              <a:rPr lang="en-US" b="0" i="0" dirty="0">
                <a:solidFill>
                  <a:srgbClr val="D1D5DB"/>
                </a:solidFill>
                <a:effectLst/>
                <a:latin typeface="Söhne"/>
              </a:rPr>
              <a:t>1962-1966 and 1978-1982: Virgilio </a:t>
            </a:r>
            <a:r>
              <a:rPr lang="en-US" b="0" i="0" dirty="0" err="1">
                <a:solidFill>
                  <a:srgbClr val="D1D5DB"/>
                </a:solidFill>
                <a:effectLst/>
                <a:latin typeface="Söhne"/>
              </a:rPr>
              <a:t>Távora's</a:t>
            </a:r>
            <a:r>
              <a:rPr lang="en-US" b="0" i="0" dirty="0">
                <a:solidFill>
                  <a:srgbClr val="D1D5DB"/>
                </a:solidFill>
                <a:effectLst/>
                <a:latin typeface="Söhne"/>
              </a:rPr>
              <a:t> government - Marked by investments in infrastructure, pioneer in industrial financing through state tax incentives, creator of the Third Industrial Pole of the Northeast in Ceará, which later resulted in the emergence of the municipality of </a:t>
            </a:r>
            <a:r>
              <a:rPr lang="en-US" b="0" i="0" dirty="0" err="1">
                <a:solidFill>
                  <a:srgbClr val="D1D5DB"/>
                </a:solidFill>
                <a:effectLst/>
                <a:latin typeface="Söhne"/>
              </a:rPr>
              <a:t>Maracanaú</a:t>
            </a:r>
            <a:r>
              <a:rPr lang="en-US" b="0" i="0" dirty="0">
                <a:solidFill>
                  <a:srgbClr val="D1D5DB"/>
                </a:solidFill>
                <a:effectLst/>
                <a:latin typeface="Söhne"/>
              </a:rPr>
              <a:t>, the largest industrial district in the Metropolitan Region of Fortaleza.</a:t>
            </a:r>
          </a:p>
          <a:p>
            <a:pPr algn="l">
              <a:buFont typeface="Arial" panose="020B0604020202020204" pitchFamily="34" charset="0"/>
              <a:buChar char="•"/>
            </a:pPr>
            <a:r>
              <a:rPr lang="en-US" b="0" i="0" dirty="0">
                <a:solidFill>
                  <a:srgbClr val="D1D5DB"/>
                </a:solidFill>
                <a:effectLst/>
                <a:latin typeface="Söhne"/>
              </a:rPr>
              <a:t>Late 1970s: Cotton crisis in Ceará: "boll weevil" pest.</a:t>
            </a:r>
          </a:p>
          <a:p>
            <a:pPr algn="l">
              <a:buFont typeface="Arial" panose="020B0604020202020204" pitchFamily="34" charset="0"/>
              <a:buChar char="•"/>
            </a:pPr>
            <a:r>
              <a:rPr lang="en-US" b="0" i="0" dirty="0">
                <a:solidFill>
                  <a:srgbClr val="D1D5DB"/>
                </a:solidFill>
                <a:effectLst/>
                <a:latin typeface="Söhne"/>
              </a:rPr>
              <a:t>1979: Creation of the Industrial Development Fund of Ceará (FDI) - state tax incentive law.</a:t>
            </a:r>
          </a:p>
          <a:p>
            <a:pPr algn="l">
              <a:buFont typeface="Arial" panose="020B0604020202020204" pitchFamily="34" charset="0"/>
              <a:buChar char="•"/>
            </a:pPr>
            <a:r>
              <a:rPr lang="en-US" b="0" i="0" dirty="0">
                <a:solidFill>
                  <a:srgbClr val="D1D5DB"/>
                </a:solidFill>
                <a:effectLst/>
                <a:latin typeface="Söhne"/>
              </a:rPr>
              <a:t>2021: Ceará becomes the largest employer in textile manufacturing in the Brazilian Northeast.</a:t>
            </a:r>
          </a:p>
          <a:p>
            <a:pPr algn="l"/>
            <a:r>
              <a:rPr lang="en-US" b="0" i="0" dirty="0">
                <a:solidFill>
                  <a:srgbClr val="D1D5DB"/>
                </a:solidFill>
                <a:effectLst/>
                <a:latin typeface="Söhne"/>
              </a:rPr>
              <a:t>• In Ceará, cotton and livestock have been activities that complement each other, forming the basis of a socio-economic complex that has been consolidated throughout the 20th century with the following characteristics: occupation of most productive lands by large landowners, formation of a reserve of free labor, land rent collection, linkage of small producers to large estates, various forms of individual and family labor, partnerships, leases, subsistence agriculture.</a:t>
            </a:r>
          </a:p>
          <a:p>
            <a:endParaRPr lang="pt-BR" dirty="0"/>
          </a:p>
          <a:p>
            <a:endParaRPr lang="pt-BR" dirty="0"/>
          </a:p>
          <a:p>
            <a:endParaRPr lang="pt-BR" dirty="0"/>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8</a:t>
            </a:fld>
            <a:endParaRPr lang="pt-BR"/>
          </a:p>
        </p:txBody>
      </p:sp>
    </p:spTree>
    <p:extLst>
      <p:ext uri="{BB962C8B-B14F-4D97-AF65-F5344CB8AC3E}">
        <p14:creationId xmlns:p14="http://schemas.microsoft.com/office/powerpoint/2010/main" val="199841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342900" lvl="0" indent="-342900">
              <a:lnSpc>
                <a:spcPct val="107000"/>
              </a:lnSpc>
              <a:buFont typeface="Symbol" panose="05050102010706020507" pitchFamily="18" charset="2"/>
              <a:buChar char=""/>
            </a:pPr>
            <a:r>
              <a:rPr lang="pt-BR" sz="1800" b="1" dirty="0">
                <a:effectLst/>
                <a:latin typeface="Calibri" panose="020F0502020204030204" pitchFamily="34" charset="0"/>
                <a:ea typeface="Calibri" panose="020F0502020204030204" pitchFamily="34" charset="0"/>
                <a:cs typeface="Times New Roman" panose="02020603050405020304" pitchFamily="18" charset="0"/>
              </a:rPr>
              <a:t>1996 – Inauguração do Parque Eólico do Mucuripe</a:t>
            </a:r>
            <a:r>
              <a:rPr lang="pt-BR" sz="1800" dirty="0">
                <a:effectLst/>
                <a:latin typeface="Calibri" panose="020F0502020204030204" pitchFamily="34" charset="0"/>
                <a:ea typeface="Calibri" panose="020F0502020204030204" pitchFamily="34" charset="0"/>
                <a:cs typeface="Times New Roman" panose="02020603050405020304" pitchFamily="18" charset="0"/>
              </a:rPr>
              <a:t>, com 4 aerogeradores de 300 kW cada, como resultado da parceria entre a Companhia Energética do Ceará – COELCE – e a Companhia Hidrelétrica do São Francisco – CHESF – e de apoio do programa alemão Eldorado. Por sua localização, nas proximidades da principal área turística de Fortaleza, o parque deu visibilidade nacional à energia eólica. Fonte: Atlas Eólico e Solar do Ceará 2019</a:t>
            </a:r>
          </a:p>
          <a:p>
            <a:pPr marL="342900" lvl="0" indent="-342900">
              <a:lnSpc>
                <a:spcPct val="107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OBS: Foi usado a fonte original do Atlas Eólico e Solar do Ceará. Porém, cabe ressaltar que muitas outras fontes: SENADO, BNDES, BNB ANEEL, possuíam dificuldade de dizer com clareza o ano correto, apresentando valores como 1997, 1998 e 1999.</a:t>
            </a:r>
          </a:p>
          <a:p>
            <a:pPr marL="342900" lvl="0" indent="-342900">
              <a:lnSpc>
                <a:spcPct val="107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Energia eólica: expansão de empresa gera quase 3 mil empregos no Pecém – notícia de 2016: </a:t>
            </a:r>
            <a:r>
              <a:rPr lang="pt-B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https://www.ceara.gov.br/2016/12/06/aeris-pecem/</a:t>
            </a: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2002 - Fábrica Wobben de pás e torres 0] - inauguração de fábrica de pás e torres de concreto da Wobben Windpower em Pecém. Fonte: Atlas Eólico e Solar do Ceará 2019;</a:t>
            </a:r>
          </a:p>
          <a:p>
            <a:pPr marL="342900" lvl="0" indent="-342900">
              <a:lnSpc>
                <a:spcPct val="107000"/>
              </a:lnSpc>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2010 - Inauguração da fábrica de pás eólicas da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Aeris</a:t>
            </a:r>
            <a:r>
              <a:rPr lang="pt-BR" sz="1800" dirty="0">
                <a:effectLst/>
                <a:latin typeface="Calibri" panose="020F0502020204030204" pitchFamily="34" charset="0"/>
                <a:ea typeface="Calibri" panose="020F0502020204030204" pitchFamily="34" charset="0"/>
                <a:cs typeface="Times New Roman" panose="02020603050405020304" pitchFamily="18" charset="0"/>
              </a:rPr>
              <a:t>, em Caucaia, a qual foi ampliada em 2016. Fonte: Atlas Eólico e Solar do Ceará 2019;</a:t>
            </a:r>
          </a:p>
          <a:p>
            <a:pPr marL="342900" lvl="0" indent="-342900">
              <a:lnSpc>
                <a:spcPct val="107000"/>
              </a:lnSpc>
              <a:spcAft>
                <a:spcPts val="800"/>
              </a:spcAft>
              <a:buFont typeface="Symbol" panose="05050102010706020507" pitchFamily="18" charset="2"/>
              <a:buChar char=""/>
            </a:pPr>
            <a:r>
              <a:rPr lang="pt-BR" sz="1800" dirty="0">
                <a:effectLst/>
                <a:latin typeface="Calibri" panose="020F0502020204030204" pitchFamily="34" charset="0"/>
                <a:ea typeface="Calibri" panose="020F0502020204030204" pitchFamily="34" charset="0"/>
                <a:cs typeface="Times New Roman" panose="02020603050405020304" pitchFamily="18" charset="0"/>
              </a:rPr>
              <a:t>2016 - Fábrica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Vestas</a:t>
            </a:r>
            <a:r>
              <a:rPr lang="pt-BR" sz="1800" dirty="0">
                <a:effectLst/>
                <a:latin typeface="Calibri" panose="020F0502020204030204" pitchFamily="34" charset="0"/>
                <a:ea typeface="Calibri" panose="020F0502020204030204" pitchFamily="34" charset="0"/>
                <a:cs typeface="Times New Roman" panose="02020603050405020304" pitchFamily="18" charset="0"/>
              </a:rPr>
              <a:t> de aerogeradores[43] - Inauguração da primeira unidade de fabricação da </a:t>
            </a:r>
            <a:r>
              <a:rPr lang="pt-BR" sz="1800" dirty="0" err="1">
                <a:effectLst/>
                <a:latin typeface="Calibri" panose="020F0502020204030204" pitchFamily="34" charset="0"/>
                <a:ea typeface="Calibri" panose="020F0502020204030204" pitchFamily="34" charset="0"/>
                <a:cs typeface="Times New Roman" panose="02020603050405020304" pitchFamily="18" charset="0"/>
              </a:rPr>
              <a:t>Vestas</a:t>
            </a:r>
            <a:r>
              <a:rPr lang="pt-BR" sz="1800" dirty="0">
                <a:effectLst/>
                <a:latin typeface="Calibri" panose="020F0502020204030204" pitchFamily="34" charset="0"/>
                <a:ea typeface="Calibri" panose="020F0502020204030204" pitchFamily="34" charset="0"/>
                <a:cs typeface="Times New Roman" panose="02020603050405020304" pitchFamily="18" charset="0"/>
              </a:rPr>
              <a:t> no Brasil, em Aquiraz. Fonte: Atlas Eólico e Solar do Ceará 2019.</a:t>
            </a:r>
          </a:p>
          <a:p>
            <a:pPr marL="171450" indent="-171450">
              <a:buFontTx/>
              <a:buChar char="-"/>
            </a:pPr>
            <a:endParaRPr lang="pt-BR" dirty="0">
              <a:solidFill>
                <a:schemeClr val="bg1"/>
              </a:solidFill>
              <a:latin typeface="Geomanist Medium" panose="02000603000000020004" pitchFamily="2" charset="0"/>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11</a:t>
            </a:fld>
            <a:endParaRPr lang="pt-BR"/>
          </a:p>
        </p:txBody>
      </p:sp>
    </p:spTree>
    <p:extLst>
      <p:ext uri="{BB962C8B-B14F-4D97-AF65-F5344CB8AC3E}">
        <p14:creationId xmlns:p14="http://schemas.microsoft.com/office/powerpoint/2010/main" val="187195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1450" indent="-171450">
              <a:buFontTx/>
              <a:buChar char="-"/>
            </a:pPr>
            <a:r>
              <a:rPr lang="en-US" dirty="0">
                <a:solidFill>
                  <a:schemeClr val="bg1"/>
                </a:solidFill>
                <a:latin typeface="Geomanist Medium" panose="02000603000000020004" pitchFamily="2" charset="0"/>
                <a:cs typeface="Arial" panose="020B0604020202020204" pitchFamily="34" charset="0"/>
              </a:rPr>
              <a:t>Ceará Wind and Solar Atlas is a public access document, aimed at professionals in the renewable energy sector, which provides technical information about the state's wind and solar resources. http://atlas.adece.ce.gov.br</a:t>
            </a:r>
          </a:p>
          <a:p>
            <a:pPr marL="171450" indent="-171450">
              <a:buFontTx/>
              <a:buChar char="-"/>
            </a:pPr>
            <a:r>
              <a:rPr lang="en-US" b="0" i="0" dirty="0">
                <a:solidFill>
                  <a:srgbClr val="E8EAED"/>
                </a:solidFill>
                <a:effectLst/>
                <a:latin typeface="Arial" panose="020B0604020202020204" pitchFamily="34" charset="0"/>
              </a:rPr>
              <a:t>The </a:t>
            </a:r>
            <a:r>
              <a:rPr lang="en-US" b="0" i="0" dirty="0" err="1">
                <a:solidFill>
                  <a:srgbClr val="E8EAED"/>
                </a:solidFill>
                <a:effectLst/>
                <a:latin typeface="Arial" panose="020B0604020202020204" pitchFamily="34" charset="0"/>
              </a:rPr>
              <a:t>Levelised</a:t>
            </a:r>
            <a:r>
              <a:rPr lang="en-US" b="0" i="0" dirty="0">
                <a:solidFill>
                  <a:srgbClr val="E8EAED"/>
                </a:solidFill>
                <a:effectLst/>
                <a:latin typeface="Arial" panose="020B0604020202020204" pitchFamily="34" charset="0"/>
              </a:rPr>
              <a:t> Cost of Hydrogen (LCOH) is a variable that indicates how much it costs to produce 1 kg of Green Hydrogen, taking into account the estimated costs of the investment required and the cost of operating the assets involved in its production.</a:t>
            </a:r>
            <a:endParaRPr lang="pt-BR" dirty="0">
              <a:solidFill>
                <a:schemeClr val="bg1"/>
              </a:solidFill>
              <a:latin typeface="Geomanist Medium" panose="02000603000000020004" pitchFamily="2" charset="0"/>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12</a:t>
            </a:fld>
            <a:endParaRPr lang="pt-BR"/>
          </a:p>
        </p:txBody>
      </p:sp>
    </p:spTree>
    <p:extLst>
      <p:ext uri="{BB962C8B-B14F-4D97-AF65-F5344CB8AC3E}">
        <p14:creationId xmlns:p14="http://schemas.microsoft.com/office/powerpoint/2010/main" val="238182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Fontes:</a:t>
            </a:r>
          </a:p>
          <a:p>
            <a:pPr marL="177742" indent="-177742">
              <a:buFontTx/>
              <a:buChar char="-"/>
            </a:pPr>
            <a:r>
              <a:rPr lang="en-US" dirty="0">
                <a:solidFill>
                  <a:schemeClr val="bg1"/>
                </a:solidFill>
                <a:latin typeface="Geomanist Medium" panose="02000603000000020004" pitchFamily="2" charset="0"/>
                <a:cs typeface="Arial" panose="020B0604020202020204" pitchFamily="34" charset="0"/>
              </a:rPr>
              <a:t>Ceará Wind and Solar Atlas is a public access document, aimed at professionals in the renewable energy sector, which provides technical information about the state's wind and solar resources. http://atlas.adece.ce.gov.br</a:t>
            </a:r>
          </a:p>
          <a:p>
            <a:pPr marL="177742" indent="-177742">
              <a:buFontTx/>
              <a:buChar char="-"/>
            </a:pPr>
            <a:r>
              <a:rPr lang="en-US" dirty="0">
                <a:solidFill>
                  <a:schemeClr val="bg1"/>
                </a:solidFill>
                <a:latin typeface="Geomanist Medium" panose="02000603000000020004" pitchFamily="2" charset="0"/>
                <a:cs typeface="Arial" panose="020B0604020202020204" pitchFamily="34" charset="0"/>
              </a:rPr>
              <a:t>Fonte da Foto: https://www.ceara.gov.br/2019/09/24/ceara-e-referencia-mundial-para-praticantes-dos-esportes-nauticos/ </a:t>
            </a:r>
            <a:endParaRPr lang="pt-BR" dirty="0">
              <a:solidFill>
                <a:schemeClr val="bg1"/>
              </a:solidFill>
              <a:latin typeface="Geomanist Medium" panose="02000603000000020004" pitchFamily="2" charset="0"/>
              <a:cs typeface="Arial" panose="020B0604020202020204" pitchFamily="34" charset="0"/>
            </a:endParaRPr>
          </a:p>
          <a:p>
            <a:endParaRPr lang="pt-BR" dirty="0"/>
          </a:p>
        </p:txBody>
      </p:sp>
      <p:sp>
        <p:nvSpPr>
          <p:cNvPr id="4" name="Espaço Reservado para Número de Slide 3"/>
          <p:cNvSpPr>
            <a:spLocks noGrp="1"/>
          </p:cNvSpPr>
          <p:nvPr>
            <p:ph type="sldNum" sz="quarter" idx="5"/>
          </p:nvPr>
        </p:nvSpPr>
        <p:spPr/>
        <p:txBody>
          <a:bodyPr/>
          <a:lstStyle/>
          <a:p>
            <a:fld id="{D89EC6E1-45EB-4223-AC19-1FCBA648D633}" type="slidenum">
              <a:rPr lang="pt-BR" smtClean="0"/>
              <a:t>13</a:t>
            </a:fld>
            <a:endParaRPr lang="pt-BR"/>
          </a:p>
        </p:txBody>
      </p:sp>
    </p:spTree>
    <p:extLst>
      <p:ext uri="{BB962C8B-B14F-4D97-AF65-F5344CB8AC3E}">
        <p14:creationId xmlns:p14="http://schemas.microsoft.com/office/powerpoint/2010/main" val="429449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78B4D2-DAED-419F-C71B-5566CF676EB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EFE3787-A52E-77BC-657C-6731D64AB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14A9FBC-48EE-EBD8-042C-666C218F693F}"/>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18DEEE89-B78C-6A24-48B1-EA08AA9A04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6B4A70E-1607-1A58-E2B0-5599BCA1B98F}"/>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3759187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C40D7-E582-DC23-7AB8-8601310ECD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38CA2A9-51B9-3FD4-2B7F-100CDF0CC29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C39A71-76C5-4AB3-46D2-0E03BEEFA43B}"/>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E0B97BC4-D865-9ECE-F4BD-3748A89BE4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74A5803-1839-35C4-2342-C76056624778}"/>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441030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B49EA6-FDDD-96CE-AF7E-49490D5C37E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AF70A4D-373B-9659-17D5-5B9222B707D0}"/>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E399B97-FB92-EAB1-0CF9-B8100F7C69A5}"/>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59291556-8A4E-21DB-E934-6E4FCA804B3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A1CF529-C664-B8DE-8F0D-B8E2057D64A3}"/>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421713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2A2B9-C88D-5288-5285-C069E43EC7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FD0C132-FCC3-E0CF-692B-C74D2F53DA9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5B1231F-4DED-3BAC-6ECD-F1458174F38C}"/>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9ECDA9C5-6D2C-1558-AB73-10C5A738D90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0C8CFFE-97AD-69E7-B8C4-AD7DBA3FB1CC}"/>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2642566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B289D-DA4D-182E-1311-339F9CD9F72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0A79F21-1E6C-3CD8-25FA-90D7FDF7DC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F25E4EE-9CBC-85C0-D384-E558A507CDAC}"/>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E8BB1B2D-9C84-2405-F65A-1E95DB1CEBC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A1C32CE-49F3-6FAE-8CA2-E7E88BC8E788}"/>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59981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3E305A-C210-FB3B-5642-30D632F59CF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8011DD1-BA62-3D71-8884-F435C138B6A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73EA097-EF27-86A6-E9D9-58D3CD56FAF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3942B20-CABD-041D-5969-E867BD02A097}"/>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6" name="Espaço Reservado para Rodapé 5">
            <a:extLst>
              <a:ext uri="{FF2B5EF4-FFF2-40B4-BE49-F238E27FC236}">
                <a16:creationId xmlns:a16="http://schemas.microsoft.com/office/drawing/2014/main" id="{9951292C-5023-1FDE-44D3-7F60A038981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A05DB79-E34F-850C-2720-6CF9D9FE83AB}"/>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8117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3E99B-B8C7-A94C-8FBF-D790B391C82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A6243E4-4657-621B-1919-0904CDE037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276749C-E187-0E95-F550-F573688F48C5}"/>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039C098-EA1F-F575-DBD9-157BE82D6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C18D94B-873B-FC7D-49CB-A8EB77B1713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C108C18-32BA-FF2F-10DC-024F2B804F28}"/>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8" name="Espaço Reservado para Rodapé 7">
            <a:extLst>
              <a:ext uri="{FF2B5EF4-FFF2-40B4-BE49-F238E27FC236}">
                <a16:creationId xmlns:a16="http://schemas.microsoft.com/office/drawing/2014/main" id="{EB9899EB-D9A8-A38D-BDC0-9F3B38161D2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1BD26DD-EC4A-8407-737D-5AD80FFDAF88}"/>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166501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AFEE8-14D2-6B5D-BB5B-BBA076EED2F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F766DD3-DF0F-5309-1494-42503FF72FBC}"/>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4" name="Espaço Reservado para Rodapé 3">
            <a:extLst>
              <a:ext uri="{FF2B5EF4-FFF2-40B4-BE49-F238E27FC236}">
                <a16:creationId xmlns:a16="http://schemas.microsoft.com/office/drawing/2014/main" id="{6620AA5A-4B16-1360-7158-88224DE50D7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FA90B0F-C457-E0DC-4D6E-099E7ECA5CF5}"/>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331502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1EDDF99-CC40-CD07-B1B5-76A6206EA89B}"/>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3" name="Espaço Reservado para Rodapé 2">
            <a:extLst>
              <a:ext uri="{FF2B5EF4-FFF2-40B4-BE49-F238E27FC236}">
                <a16:creationId xmlns:a16="http://schemas.microsoft.com/office/drawing/2014/main" id="{B7E1A190-1626-429D-82A1-357C0950D21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6028091-6974-6FAE-6581-6A791C7CEE2F}"/>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203559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37883-F9EA-040A-24DC-6902636ED13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2B5BEF8-3304-20FC-2272-477037B2F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94BE291-946E-E54C-0C4E-D1C820784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BCA9980-EEFC-AE3B-E43D-45283210B6EA}"/>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6" name="Espaço Reservado para Rodapé 5">
            <a:extLst>
              <a:ext uri="{FF2B5EF4-FFF2-40B4-BE49-F238E27FC236}">
                <a16:creationId xmlns:a16="http://schemas.microsoft.com/office/drawing/2014/main" id="{52678F43-93A0-58FA-E80A-78160F89A1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DBB269A-F47C-49B8-4AFA-E23DD60B2A98}"/>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151705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57BB6-55CA-E973-AEA2-B95A45BD557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971BB7B-0D93-285C-C729-F65128F0B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D7680D9-388D-173F-2272-1572375C0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5F1B4DF-DA18-35C3-A239-5E6C5462F228}"/>
              </a:ext>
            </a:extLst>
          </p:cNvPr>
          <p:cNvSpPr>
            <a:spLocks noGrp="1"/>
          </p:cNvSpPr>
          <p:nvPr>
            <p:ph type="dt" sz="half" idx="10"/>
          </p:nvPr>
        </p:nvSpPr>
        <p:spPr/>
        <p:txBody>
          <a:bodyPr/>
          <a:lstStyle/>
          <a:p>
            <a:fld id="{9A9FBA69-F97C-4639-BF91-700DAEF19BCC}" type="datetimeFigureOut">
              <a:rPr lang="pt-BR" smtClean="0"/>
              <a:t>18/07/2023</a:t>
            </a:fld>
            <a:endParaRPr lang="pt-BR"/>
          </a:p>
        </p:txBody>
      </p:sp>
      <p:sp>
        <p:nvSpPr>
          <p:cNvPr id="6" name="Espaço Reservado para Rodapé 5">
            <a:extLst>
              <a:ext uri="{FF2B5EF4-FFF2-40B4-BE49-F238E27FC236}">
                <a16:creationId xmlns:a16="http://schemas.microsoft.com/office/drawing/2014/main" id="{34E18EF0-B530-8DF2-7357-0E6C6011F39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322B63A-89D6-F03D-6C6D-EAEB04F19C1A}"/>
              </a:ext>
            </a:extLst>
          </p:cNvPr>
          <p:cNvSpPr>
            <a:spLocks noGrp="1"/>
          </p:cNvSpPr>
          <p:nvPr>
            <p:ph type="sldNum" sz="quarter" idx="12"/>
          </p:nvPr>
        </p:nvSpPr>
        <p:spPr/>
        <p:txBody>
          <a:bodyPr/>
          <a:lstStyle/>
          <a:p>
            <a:fld id="{B73ADA3A-ECDF-48AE-A2C3-9D92292F2908}" type="slidenum">
              <a:rPr lang="pt-BR" smtClean="0"/>
              <a:t>‹nº›</a:t>
            </a:fld>
            <a:endParaRPr lang="pt-BR"/>
          </a:p>
        </p:txBody>
      </p:sp>
    </p:spTree>
    <p:extLst>
      <p:ext uri="{BB962C8B-B14F-4D97-AF65-F5344CB8AC3E}">
        <p14:creationId xmlns:p14="http://schemas.microsoft.com/office/powerpoint/2010/main" val="412450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055B47B-503D-9A5C-B557-9A476ECF75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BF2E34B-9D13-C44E-9F79-755CB83A1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9ED916-C4FE-1210-C22B-7DA7474C51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FBA69-F97C-4639-BF91-700DAEF19BCC}" type="datetimeFigureOut">
              <a:rPr lang="pt-BR" smtClean="0"/>
              <a:t>18/07/2023</a:t>
            </a:fld>
            <a:endParaRPr lang="pt-BR"/>
          </a:p>
        </p:txBody>
      </p:sp>
      <p:sp>
        <p:nvSpPr>
          <p:cNvPr id="5" name="Espaço Reservado para Rodapé 4">
            <a:extLst>
              <a:ext uri="{FF2B5EF4-FFF2-40B4-BE49-F238E27FC236}">
                <a16:creationId xmlns:a16="http://schemas.microsoft.com/office/drawing/2014/main" id="{F7C00D34-050E-3EC2-59E5-4E7F3CFCF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515FCFD-EB6A-FFAC-BF4D-19F30327C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3ADA3A-ECDF-48AE-A2C3-9D92292F2908}" type="slidenum">
              <a:rPr lang="pt-BR" smtClean="0"/>
              <a:t>‹nº›</a:t>
            </a:fld>
            <a:endParaRPr lang="pt-BR"/>
          </a:p>
        </p:txBody>
      </p:sp>
    </p:spTree>
    <p:extLst>
      <p:ext uri="{BB962C8B-B14F-4D97-AF65-F5344CB8AC3E}">
        <p14:creationId xmlns:p14="http://schemas.microsoft.com/office/powerpoint/2010/main" val="884630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6.jpg"/><Relationship Id="rId7" Type="http://schemas.openxmlformats.org/officeDocument/2006/relationships/image" Target="../media/image26.png"/><Relationship Id="rId12"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71.jp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67.jpg"/><Relationship Id="rId9" Type="http://schemas.openxmlformats.org/officeDocument/2006/relationships/image" Target="../media/image69.jpe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5.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png"/><Relationship Id="rId7" Type="http://schemas.openxmlformats.org/officeDocument/2006/relationships/hyperlink" Target="http://atlas.adece.ce.gov.br/ebook/mobile/index.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atlas.adece.ce.gov.br/" TargetMode="External"/><Relationship Id="rId11" Type="http://schemas.openxmlformats.org/officeDocument/2006/relationships/image" Target="../media/image79.png"/><Relationship Id="rId5" Type="http://schemas.openxmlformats.org/officeDocument/2006/relationships/image" Target="../media/image27.png"/><Relationship Id="rId10" Type="http://schemas.openxmlformats.org/officeDocument/2006/relationships/image" Target="../media/image78.png"/><Relationship Id="rId4" Type="http://schemas.openxmlformats.org/officeDocument/2006/relationships/image" Target="../media/image26.png"/><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5.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bnamericas.com/pt/feature/destaque-os-datacenters-e-cabos-submarinos-de-fortaleza"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3" Type="http://schemas.openxmlformats.org/officeDocument/2006/relationships/image" Target="../media/image91.jpeg"/><Relationship Id="rId18" Type="http://schemas.openxmlformats.org/officeDocument/2006/relationships/image" Target="../media/image96.png"/><Relationship Id="rId26" Type="http://schemas.openxmlformats.org/officeDocument/2006/relationships/image" Target="../media/image104.png"/><Relationship Id="rId39" Type="http://schemas.openxmlformats.org/officeDocument/2006/relationships/image" Target="../media/image117.png"/><Relationship Id="rId21" Type="http://schemas.openxmlformats.org/officeDocument/2006/relationships/image" Target="../media/image99.png"/><Relationship Id="rId34" Type="http://schemas.openxmlformats.org/officeDocument/2006/relationships/image" Target="../media/image112.png"/><Relationship Id="rId42" Type="http://schemas.openxmlformats.org/officeDocument/2006/relationships/image" Target="../media/image120.png"/><Relationship Id="rId7" Type="http://schemas.openxmlformats.org/officeDocument/2006/relationships/image" Target="../media/image85.png"/><Relationship Id="rId2" Type="http://schemas.openxmlformats.org/officeDocument/2006/relationships/image" Target="../media/image25.png"/><Relationship Id="rId16" Type="http://schemas.openxmlformats.org/officeDocument/2006/relationships/image" Target="../media/image94.png"/><Relationship Id="rId29"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jpeg"/><Relationship Id="rId32" Type="http://schemas.openxmlformats.org/officeDocument/2006/relationships/image" Target="../media/image110.png"/><Relationship Id="rId37" Type="http://schemas.openxmlformats.org/officeDocument/2006/relationships/image" Target="../media/image115.png"/><Relationship Id="rId40" Type="http://schemas.openxmlformats.org/officeDocument/2006/relationships/image" Target="../media/image118.png"/><Relationship Id="rId45" Type="http://schemas.openxmlformats.org/officeDocument/2006/relationships/image" Target="../media/image123.png"/><Relationship Id="rId5" Type="http://schemas.openxmlformats.org/officeDocument/2006/relationships/image" Target="../media/image83.png"/><Relationship Id="rId15" Type="http://schemas.openxmlformats.org/officeDocument/2006/relationships/image" Target="../media/image93.jpeg"/><Relationship Id="rId23" Type="http://schemas.openxmlformats.org/officeDocument/2006/relationships/image" Target="../media/image101.png"/><Relationship Id="rId28" Type="http://schemas.openxmlformats.org/officeDocument/2006/relationships/image" Target="../media/image106.jpeg"/><Relationship Id="rId36" Type="http://schemas.openxmlformats.org/officeDocument/2006/relationships/image" Target="../media/image114.png"/><Relationship Id="rId10" Type="http://schemas.openxmlformats.org/officeDocument/2006/relationships/image" Target="../media/image88.png"/><Relationship Id="rId19" Type="http://schemas.openxmlformats.org/officeDocument/2006/relationships/image" Target="../media/image97.png"/><Relationship Id="rId31" Type="http://schemas.openxmlformats.org/officeDocument/2006/relationships/image" Target="../media/image109.jpeg"/><Relationship Id="rId44" Type="http://schemas.openxmlformats.org/officeDocument/2006/relationships/image" Target="../media/image122.png"/><Relationship Id="rId4" Type="http://schemas.openxmlformats.org/officeDocument/2006/relationships/image" Target="../media/image27.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 Id="rId30" Type="http://schemas.openxmlformats.org/officeDocument/2006/relationships/image" Target="../media/image108.png"/><Relationship Id="rId35" Type="http://schemas.openxmlformats.org/officeDocument/2006/relationships/image" Target="../media/image113.png"/><Relationship Id="rId43" Type="http://schemas.openxmlformats.org/officeDocument/2006/relationships/image" Target="../media/image121.png"/><Relationship Id="rId8" Type="http://schemas.openxmlformats.org/officeDocument/2006/relationships/image" Target="../media/image86.png"/><Relationship Id="rId3" Type="http://schemas.openxmlformats.org/officeDocument/2006/relationships/image" Target="../media/image26.png"/><Relationship Id="rId12" Type="http://schemas.openxmlformats.org/officeDocument/2006/relationships/image" Target="../media/image90.png"/><Relationship Id="rId17" Type="http://schemas.openxmlformats.org/officeDocument/2006/relationships/image" Target="../media/image95.png"/><Relationship Id="rId25" Type="http://schemas.openxmlformats.org/officeDocument/2006/relationships/image" Target="../media/image103.png"/><Relationship Id="rId33" Type="http://schemas.openxmlformats.org/officeDocument/2006/relationships/image" Target="../media/image111.png"/><Relationship Id="rId38" Type="http://schemas.openxmlformats.org/officeDocument/2006/relationships/image" Target="../media/image116.jpeg"/><Relationship Id="rId20" Type="http://schemas.openxmlformats.org/officeDocument/2006/relationships/image" Target="../media/image98.png"/><Relationship Id="rId41" Type="http://schemas.openxmlformats.org/officeDocument/2006/relationships/image" Target="../media/image1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jpeg"/><Relationship Id="rId7" Type="http://schemas.openxmlformats.org/officeDocument/2006/relationships/image" Target="../media/image1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29.png"/><Relationship Id="rId5" Type="http://schemas.openxmlformats.org/officeDocument/2006/relationships/image" Target="../media/image26.png"/><Relationship Id="rId10" Type="http://schemas.openxmlformats.org/officeDocument/2006/relationships/image" Target="../media/image128.png"/><Relationship Id="rId4" Type="http://schemas.openxmlformats.org/officeDocument/2006/relationships/image" Target="../media/image25.png"/><Relationship Id="rId9" Type="http://schemas.openxmlformats.org/officeDocument/2006/relationships/image" Target="../media/image127.png"/></Relationships>
</file>

<file path=ppt/slides/_rels/slide1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5.png"/><Relationship Id="rId7"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27.png"/><Relationship Id="rId10" Type="http://schemas.openxmlformats.org/officeDocument/2006/relationships/image" Target="../media/image134.jpeg"/><Relationship Id="rId4" Type="http://schemas.openxmlformats.org/officeDocument/2006/relationships/image" Target="../media/image26.png"/><Relationship Id="rId9" Type="http://schemas.openxmlformats.org/officeDocument/2006/relationships/image" Target="../media/image13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5.png"/><Relationship Id="rId7"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png"/><Relationship Id="rId3" Type="http://schemas.openxmlformats.org/officeDocument/2006/relationships/image" Target="../media/image135.jpeg"/><Relationship Id="rId7" Type="http://schemas.openxmlformats.org/officeDocument/2006/relationships/image" Target="../media/image136.jpeg"/><Relationship Id="rId12"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40.png"/><Relationship Id="rId5" Type="http://schemas.openxmlformats.org/officeDocument/2006/relationships/image" Target="../media/image26.png"/><Relationship Id="rId10" Type="http://schemas.openxmlformats.org/officeDocument/2006/relationships/image" Target="../media/image139.png"/><Relationship Id="rId4" Type="http://schemas.openxmlformats.org/officeDocument/2006/relationships/image" Target="../media/image25.png"/><Relationship Id="rId9" Type="http://schemas.openxmlformats.org/officeDocument/2006/relationships/image" Target="../media/image138.png"/></Relationships>
</file>

<file path=ppt/slides/_rels/slide22.xml.rels><?xml version="1.0" encoding="UTF-8" standalone="yes"?>
<Relationships xmlns="http://schemas.openxmlformats.org/package/2006/relationships"><Relationship Id="rId8" Type="http://schemas.openxmlformats.org/officeDocument/2006/relationships/image" Target="../media/image144.png"/><Relationship Id="rId13" Type="http://schemas.microsoft.com/office/2007/relationships/hdphoto" Target="../media/hdphoto2.wdp"/><Relationship Id="rId18" Type="http://schemas.openxmlformats.org/officeDocument/2006/relationships/image" Target="../media/image153.png"/><Relationship Id="rId3" Type="http://schemas.openxmlformats.org/officeDocument/2006/relationships/image" Target="../media/image25.png"/><Relationship Id="rId21" Type="http://schemas.openxmlformats.org/officeDocument/2006/relationships/image" Target="../media/image156.png"/><Relationship Id="rId7" Type="http://schemas.openxmlformats.org/officeDocument/2006/relationships/image" Target="../media/image6.png"/><Relationship Id="rId12" Type="http://schemas.openxmlformats.org/officeDocument/2006/relationships/image" Target="../media/image148.png"/><Relationship Id="rId17" Type="http://schemas.openxmlformats.org/officeDocument/2006/relationships/image" Target="../media/image152.png"/><Relationship Id="rId2" Type="http://schemas.openxmlformats.org/officeDocument/2006/relationships/notesSlide" Target="../notesSlides/notesSlide16.xml"/><Relationship Id="rId16" Type="http://schemas.openxmlformats.org/officeDocument/2006/relationships/image" Target="../media/image151.pn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43.png"/><Relationship Id="rId11" Type="http://schemas.openxmlformats.org/officeDocument/2006/relationships/image" Target="../media/image147.png"/><Relationship Id="rId5" Type="http://schemas.openxmlformats.org/officeDocument/2006/relationships/image" Target="../media/image27.png"/><Relationship Id="rId15" Type="http://schemas.openxmlformats.org/officeDocument/2006/relationships/image" Target="../media/image150.jpeg"/><Relationship Id="rId10" Type="http://schemas.openxmlformats.org/officeDocument/2006/relationships/image" Target="../media/image146.png"/><Relationship Id="rId19" Type="http://schemas.openxmlformats.org/officeDocument/2006/relationships/image" Target="../media/image154.png"/><Relationship Id="rId4" Type="http://schemas.openxmlformats.org/officeDocument/2006/relationships/image" Target="../media/image26.png"/><Relationship Id="rId9" Type="http://schemas.openxmlformats.org/officeDocument/2006/relationships/image" Target="../media/image145.png"/><Relationship Id="rId14" Type="http://schemas.openxmlformats.org/officeDocument/2006/relationships/image" Target="../media/image149.jpeg"/></Relationships>
</file>

<file path=ppt/slides/_rels/slide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25.png"/><Relationship Id="rId7"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27.png"/><Relationship Id="rId10" Type="http://schemas.openxmlformats.org/officeDocument/2006/relationships/image" Target="../media/image161.png"/><Relationship Id="rId4" Type="http://schemas.openxmlformats.org/officeDocument/2006/relationships/image" Target="../media/image26.png"/><Relationship Id="rId9" Type="http://schemas.openxmlformats.org/officeDocument/2006/relationships/image" Target="../media/image160.png"/></Relationships>
</file>

<file path=ppt/slides/_rels/slide2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jpeg"/><Relationship Id="rId3" Type="http://schemas.openxmlformats.org/officeDocument/2006/relationships/image" Target="../media/image25.png"/><Relationship Id="rId7" Type="http://schemas.openxmlformats.org/officeDocument/2006/relationships/image" Target="../media/image163.gif"/><Relationship Id="rId12" Type="http://schemas.openxmlformats.org/officeDocument/2006/relationships/image" Target="../media/image168.png"/><Relationship Id="rId17" Type="http://schemas.openxmlformats.org/officeDocument/2006/relationships/image" Target="../media/image173.png"/><Relationship Id="rId2" Type="http://schemas.openxmlformats.org/officeDocument/2006/relationships/notesSlide" Target="../notesSlides/notesSlide18.xml"/><Relationship Id="rId16" Type="http://schemas.openxmlformats.org/officeDocument/2006/relationships/image" Target="../media/image172.png"/><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27.png"/><Relationship Id="rId15" Type="http://schemas.openxmlformats.org/officeDocument/2006/relationships/image" Target="../media/image171.png"/><Relationship Id="rId10" Type="http://schemas.openxmlformats.org/officeDocument/2006/relationships/image" Target="../media/image166.png"/><Relationship Id="rId4" Type="http://schemas.openxmlformats.org/officeDocument/2006/relationships/image" Target="../media/image26.png"/><Relationship Id="rId9" Type="http://schemas.openxmlformats.org/officeDocument/2006/relationships/image" Target="../media/image165.png"/><Relationship Id="rId14" Type="http://schemas.openxmlformats.org/officeDocument/2006/relationships/image" Target="../media/image170.png"/></Relationships>
</file>

<file path=ppt/slides/_rels/slide25.xml.rels><?xml version="1.0" encoding="UTF-8" standalone="yes"?>
<Relationships xmlns="http://schemas.openxmlformats.org/package/2006/relationships"><Relationship Id="rId13" Type="http://schemas.openxmlformats.org/officeDocument/2006/relationships/image" Target="../media/image180.png"/><Relationship Id="rId18" Type="http://schemas.openxmlformats.org/officeDocument/2006/relationships/image" Target="../media/image185.jpg"/><Relationship Id="rId26" Type="http://schemas.openxmlformats.org/officeDocument/2006/relationships/image" Target="../media/image193.png"/><Relationship Id="rId21" Type="http://schemas.openxmlformats.org/officeDocument/2006/relationships/image" Target="../media/image188.png"/><Relationship Id="rId34" Type="http://schemas.openxmlformats.org/officeDocument/2006/relationships/image" Target="../media/image201.png"/><Relationship Id="rId7" Type="http://schemas.openxmlformats.org/officeDocument/2006/relationships/image" Target="../media/image175.jpg"/><Relationship Id="rId12" Type="http://schemas.openxmlformats.org/officeDocument/2006/relationships/image" Target="../media/image179.png"/><Relationship Id="rId17" Type="http://schemas.openxmlformats.org/officeDocument/2006/relationships/image" Target="../media/image184.png"/><Relationship Id="rId25" Type="http://schemas.openxmlformats.org/officeDocument/2006/relationships/image" Target="../media/image192.png"/><Relationship Id="rId33" Type="http://schemas.openxmlformats.org/officeDocument/2006/relationships/image" Target="../media/image200.png"/><Relationship Id="rId2" Type="http://schemas.openxmlformats.org/officeDocument/2006/relationships/notesSlide" Target="../notesSlides/notesSlide19.xml"/><Relationship Id="rId16" Type="http://schemas.openxmlformats.org/officeDocument/2006/relationships/image" Target="../media/image183.jpg"/><Relationship Id="rId20" Type="http://schemas.openxmlformats.org/officeDocument/2006/relationships/image" Target="../media/image187.jpg"/><Relationship Id="rId29" Type="http://schemas.openxmlformats.org/officeDocument/2006/relationships/image" Target="../media/image196.png"/><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78.jpg"/><Relationship Id="rId24" Type="http://schemas.openxmlformats.org/officeDocument/2006/relationships/image" Target="../media/image191.png"/><Relationship Id="rId32" Type="http://schemas.openxmlformats.org/officeDocument/2006/relationships/image" Target="../media/image199.jpeg"/><Relationship Id="rId37" Type="http://schemas.openxmlformats.org/officeDocument/2006/relationships/image" Target="../media/image204.jpeg"/><Relationship Id="rId5" Type="http://schemas.openxmlformats.org/officeDocument/2006/relationships/image" Target="../media/image27.png"/><Relationship Id="rId15" Type="http://schemas.openxmlformats.org/officeDocument/2006/relationships/image" Target="../media/image182.jpg"/><Relationship Id="rId23" Type="http://schemas.openxmlformats.org/officeDocument/2006/relationships/image" Target="../media/image190.png"/><Relationship Id="rId28" Type="http://schemas.openxmlformats.org/officeDocument/2006/relationships/image" Target="../media/image195.png"/><Relationship Id="rId36" Type="http://schemas.openxmlformats.org/officeDocument/2006/relationships/image" Target="../media/image203.png"/><Relationship Id="rId10" Type="http://schemas.openxmlformats.org/officeDocument/2006/relationships/image" Target="../media/image177.png"/><Relationship Id="rId19" Type="http://schemas.openxmlformats.org/officeDocument/2006/relationships/image" Target="../media/image186.jpg"/><Relationship Id="rId31" Type="http://schemas.openxmlformats.org/officeDocument/2006/relationships/image" Target="../media/image198.png"/><Relationship Id="rId4" Type="http://schemas.openxmlformats.org/officeDocument/2006/relationships/image" Target="../media/image26.png"/><Relationship Id="rId9" Type="http://schemas.openxmlformats.org/officeDocument/2006/relationships/image" Target="../media/image176.png"/><Relationship Id="rId14" Type="http://schemas.openxmlformats.org/officeDocument/2006/relationships/image" Target="../media/image181.png"/><Relationship Id="rId22" Type="http://schemas.openxmlformats.org/officeDocument/2006/relationships/image" Target="../media/image189.png"/><Relationship Id="rId27" Type="http://schemas.openxmlformats.org/officeDocument/2006/relationships/image" Target="../media/image194.jpeg"/><Relationship Id="rId30" Type="http://schemas.openxmlformats.org/officeDocument/2006/relationships/image" Target="../media/image197.png"/><Relationship Id="rId35" Type="http://schemas.openxmlformats.org/officeDocument/2006/relationships/image" Target="../media/image202.jpg"/><Relationship Id="rId8" Type="http://schemas.openxmlformats.org/officeDocument/2006/relationships/image" Target="../media/image151.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hyperlink" Target="https://www.ceara.gov.br/2023/01/19/primeira-molecula-de-hidrogenio-verde-produzida-no-brasil-e-lancada-no-ceara" TargetMode="External"/><Relationship Id="rId3" Type="http://schemas.openxmlformats.org/officeDocument/2006/relationships/image" Target="../media/image205.jpg"/><Relationship Id="rId7"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95.png"/><Relationship Id="rId5" Type="http://schemas.openxmlformats.org/officeDocument/2006/relationships/image" Target="../media/image26.png"/><Relationship Id="rId10" Type="http://schemas.openxmlformats.org/officeDocument/2006/relationships/hyperlink" Target="https://www.ceara.gov.br/2023/06/27/governo-do-ceara-e-pioneiro-no-brasil-em-uso-de-viatura-eletrica/" TargetMode="External"/><Relationship Id="rId4" Type="http://schemas.openxmlformats.org/officeDocument/2006/relationships/image" Target="../media/image25.png"/><Relationship Id="rId9" Type="http://schemas.openxmlformats.org/officeDocument/2006/relationships/image" Target="../media/image206.jpg"/></Relationships>
</file>

<file path=ppt/slides/_rels/slide27.xml.rels><?xml version="1.0" encoding="UTF-8" standalone="yes"?>
<Relationships xmlns="http://schemas.openxmlformats.org/package/2006/relationships"><Relationship Id="rId13" Type="http://schemas.openxmlformats.org/officeDocument/2006/relationships/image" Target="../media/image214.png"/><Relationship Id="rId18" Type="http://schemas.openxmlformats.org/officeDocument/2006/relationships/image" Target="../media/image219.png"/><Relationship Id="rId26" Type="http://schemas.openxmlformats.org/officeDocument/2006/relationships/image" Target="../media/image226.png"/><Relationship Id="rId39" Type="http://schemas.openxmlformats.org/officeDocument/2006/relationships/image" Target="../media/image238.png"/><Relationship Id="rId21" Type="http://schemas.openxmlformats.org/officeDocument/2006/relationships/image" Target="../media/image221.png"/><Relationship Id="rId34" Type="http://schemas.openxmlformats.org/officeDocument/2006/relationships/image" Target="../media/image234.png"/><Relationship Id="rId42" Type="http://schemas.openxmlformats.org/officeDocument/2006/relationships/image" Target="../media/image240.png"/><Relationship Id="rId47" Type="http://schemas.openxmlformats.org/officeDocument/2006/relationships/image" Target="../media/image245.png"/><Relationship Id="rId50" Type="http://schemas.openxmlformats.org/officeDocument/2006/relationships/image" Target="../media/image248.png"/><Relationship Id="rId55" Type="http://schemas.openxmlformats.org/officeDocument/2006/relationships/image" Target="../media/image253.png"/><Relationship Id="rId7" Type="http://schemas.openxmlformats.org/officeDocument/2006/relationships/image" Target="../media/image208.png"/><Relationship Id="rId2" Type="http://schemas.openxmlformats.org/officeDocument/2006/relationships/notesSlide" Target="../notesSlides/notesSlide21.xml"/><Relationship Id="rId16" Type="http://schemas.openxmlformats.org/officeDocument/2006/relationships/image" Target="../media/image217.png"/><Relationship Id="rId29" Type="http://schemas.openxmlformats.org/officeDocument/2006/relationships/image" Target="../media/image229.png"/><Relationship Id="rId11" Type="http://schemas.openxmlformats.org/officeDocument/2006/relationships/image" Target="../media/image212.png"/><Relationship Id="rId24" Type="http://schemas.openxmlformats.org/officeDocument/2006/relationships/image" Target="../media/image224.jpeg"/><Relationship Id="rId32" Type="http://schemas.openxmlformats.org/officeDocument/2006/relationships/image" Target="../media/image232.png"/><Relationship Id="rId37" Type="http://schemas.openxmlformats.org/officeDocument/2006/relationships/image" Target="../media/image237.png"/><Relationship Id="rId40" Type="http://schemas.openxmlformats.org/officeDocument/2006/relationships/image" Target="../media/image239.png"/><Relationship Id="rId45" Type="http://schemas.openxmlformats.org/officeDocument/2006/relationships/image" Target="../media/image243.png"/><Relationship Id="rId53" Type="http://schemas.openxmlformats.org/officeDocument/2006/relationships/image" Target="../media/image251.png"/><Relationship Id="rId5" Type="http://schemas.openxmlformats.org/officeDocument/2006/relationships/image" Target="../media/image26.png"/><Relationship Id="rId10" Type="http://schemas.openxmlformats.org/officeDocument/2006/relationships/image" Target="../media/image211.png"/><Relationship Id="rId19" Type="http://schemas.openxmlformats.org/officeDocument/2006/relationships/image" Target="../media/image220.png"/><Relationship Id="rId31" Type="http://schemas.openxmlformats.org/officeDocument/2006/relationships/image" Target="../media/image231.png"/><Relationship Id="rId44" Type="http://schemas.openxmlformats.org/officeDocument/2006/relationships/image" Target="../media/image242.jpeg"/><Relationship Id="rId52" Type="http://schemas.openxmlformats.org/officeDocument/2006/relationships/image" Target="../media/image250.png"/><Relationship Id="rId4" Type="http://schemas.openxmlformats.org/officeDocument/2006/relationships/image" Target="../media/image25.png"/><Relationship Id="rId9" Type="http://schemas.openxmlformats.org/officeDocument/2006/relationships/image" Target="../media/image210.png"/><Relationship Id="rId14" Type="http://schemas.openxmlformats.org/officeDocument/2006/relationships/image" Target="../media/image215.png"/><Relationship Id="rId22" Type="http://schemas.openxmlformats.org/officeDocument/2006/relationships/image" Target="../media/image222.png"/><Relationship Id="rId27" Type="http://schemas.openxmlformats.org/officeDocument/2006/relationships/image" Target="../media/image227.jpeg"/><Relationship Id="rId30" Type="http://schemas.openxmlformats.org/officeDocument/2006/relationships/image" Target="../media/image230.png"/><Relationship Id="rId35" Type="http://schemas.openxmlformats.org/officeDocument/2006/relationships/image" Target="../media/image235.jpeg"/><Relationship Id="rId43" Type="http://schemas.openxmlformats.org/officeDocument/2006/relationships/image" Target="../media/image241.png"/><Relationship Id="rId48" Type="http://schemas.openxmlformats.org/officeDocument/2006/relationships/image" Target="../media/image246.jpeg"/><Relationship Id="rId56" Type="http://schemas.openxmlformats.org/officeDocument/2006/relationships/image" Target="../media/image254.jpeg"/><Relationship Id="rId8" Type="http://schemas.openxmlformats.org/officeDocument/2006/relationships/image" Target="../media/image209.png"/><Relationship Id="rId51" Type="http://schemas.openxmlformats.org/officeDocument/2006/relationships/image" Target="../media/image249.png"/><Relationship Id="rId3" Type="http://schemas.openxmlformats.org/officeDocument/2006/relationships/image" Target="../media/image207.jpg"/><Relationship Id="rId12" Type="http://schemas.openxmlformats.org/officeDocument/2006/relationships/image" Target="../media/image213.png"/><Relationship Id="rId17" Type="http://schemas.openxmlformats.org/officeDocument/2006/relationships/image" Target="../media/image218.png"/><Relationship Id="rId25" Type="http://schemas.openxmlformats.org/officeDocument/2006/relationships/image" Target="../media/image225.jpg"/><Relationship Id="rId33" Type="http://schemas.openxmlformats.org/officeDocument/2006/relationships/image" Target="../media/image233.png"/><Relationship Id="rId38" Type="http://schemas.openxmlformats.org/officeDocument/2006/relationships/image" Target="../media/image70.png"/><Relationship Id="rId46" Type="http://schemas.openxmlformats.org/officeDocument/2006/relationships/image" Target="../media/image244.png"/><Relationship Id="rId20" Type="http://schemas.openxmlformats.org/officeDocument/2006/relationships/image" Target="../media/image72.png"/><Relationship Id="rId41" Type="http://schemas.openxmlformats.org/officeDocument/2006/relationships/image" Target="../media/image128.png"/><Relationship Id="rId54" Type="http://schemas.openxmlformats.org/officeDocument/2006/relationships/image" Target="../media/image252.png"/><Relationship Id="rId1" Type="http://schemas.openxmlformats.org/officeDocument/2006/relationships/slideLayout" Target="../slideLayouts/slideLayout1.xml"/><Relationship Id="rId6" Type="http://schemas.openxmlformats.org/officeDocument/2006/relationships/image" Target="../media/image27.png"/><Relationship Id="rId15" Type="http://schemas.openxmlformats.org/officeDocument/2006/relationships/image" Target="../media/image216.png"/><Relationship Id="rId23" Type="http://schemas.openxmlformats.org/officeDocument/2006/relationships/image" Target="../media/image223.png"/><Relationship Id="rId28" Type="http://schemas.openxmlformats.org/officeDocument/2006/relationships/image" Target="../media/image228.png"/><Relationship Id="rId36" Type="http://schemas.openxmlformats.org/officeDocument/2006/relationships/image" Target="../media/image236.png"/><Relationship Id="rId49" Type="http://schemas.openxmlformats.org/officeDocument/2006/relationships/image" Target="../media/image247.png"/></Relationships>
</file>

<file path=ppt/slides/_rels/slide28.xml.rels><?xml version="1.0" encoding="UTF-8" standalone="yes"?>
<Relationships xmlns="http://schemas.openxmlformats.org/package/2006/relationships"><Relationship Id="rId8" Type="http://schemas.openxmlformats.org/officeDocument/2006/relationships/hyperlink" Target="https://www.ceara.gov.br/" TargetMode="External"/><Relationship Id="rId3" Type="http://schemas.openxmlformats.org/officeDocument/2006/relationships/hyperlink" Target="https://www.youtube.com/watch?v=OaSqoAf-uTk" TargetMode="External"/><Relationship Id="rId7" Type="http://schemas.openxmlformats.org/officeDocument/2006/relationships/hyperlink" Target="https://www.anuariodoceara.com.br/" TargetMode="External"/><Relationship Id="rId2" Type="http://schemas.openxmlformats.org/officeDocument/2006/relationships/image" Target="../media/image255.jpg"/><Relationship Id="rId1" Type="http://schemas.openxmlformats.org/officeDocument/2006/relationships/slideLayout" Target="../slideLayouts/slideLayout2.xml"/><Relationship Id="rId6" Type="http://schemas.openxmlformats.org/officeDocument/2006/relationships/hyperlink" Target="https://zpeceara.com.br/beneficios/" TargetMode="External"/><Relationship Id="rId5" Type="http://schemas.openxmlformats.org/officeDocument/2006/relationships/hyperlink" Target="https://www.complexodopecem.com.br/" TargetMode="External"/><Relationship Id="rId10" Type="http://schemas.openxmlformats.org/officeDocument/2006/relationships/image" Target="../media/image23.png"/><Relationship Id="rId4" Type="http://schemas.openxmlformats.org/officeDocument/2006/relationships/hyperlink" Target="https://cearaterradasoportunidades.sedet.ce.gov.br/en/" TargetMode="Externa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6.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hyperlink" Target="https://hdr.undp.org/data-center/human-development-index#/indicies/HD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40.jpeg"/><Relationship Id="rId5" Type="http://schemas.openxmlformats.org/officeDocument/2006/relationships/image" Target="../media/image26.png"/><Relationship Id="rId10"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2.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26.png"/><Relationship Id="rId10" Type="http://schemas.openxmlformats.org/officeDocument/2006/relationships/image" Target="../media/image47.jpeg"/><Relationship Id="rId4" Type="http://schemas.openxmlformats.org/officeDocument/2006/relationships/image" Target="../media/image25.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7.jpeg"/><Relationship Id="rId3" Type="http://schemas.openxmlformats.org/officeDocument/2006/relationships/image" Target="../media/image25.png"/><Relationship Id="rId7" Type="http://schemas.openxmlformats.org/officeDocument/2006/relationships/image" Target="../media/image52.png"/><Relationship Id="rId12"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1.jpg"/><Relationship Id="rId11" Type="http://schemas.openxmlformats.org/officeDocument/2006/relationships/image" Target="../media/image55.jpeg"/><Relationship Id="rId5" Type="http://schemas.openxmlformats.org/officeDocument/2006/relationships/image" Target="../media/image50.png"/><Relationship Id="rId15" Type="http://schemas.openxmlformats.org/officeDocument/2006/relationships/image" Target="../media/image59.jpeg"/><Relationship Id="rId10" Type="http://schemas.openxmlformats.org/officeDocument/2006/relationships/image" Target="../media/image54.jpeg"/><Relationship Id="rId4" Type="http://schemas.openxmlformats.org/officeDocument/2006/relationships/image" Target="../media/image26.png"/><Relationship Id="rId9" Type="http://schemas.openxmlformats.org/officeDocument/2006/relationships/image" Target="../media/image43.pn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6.png"/><Relationship Id="rId7" Type="http://schemas.openxmlformats.org/officeDocument/2006/relationships/image" Target="../media/image62.jpe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27.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E98AA4F-B5DC-1BEA-47C8-E1CB42AEB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 y="0"/>
            <a:ext cx="12202849" cy="6858000"/>
          </a:xfrm>
          <a:prstGeom prst="rect">
            <a:avLst/>
          </a:prstGeom>
        </p:spPr>
      </p:pic>
      <p:pic>
        <p:nvPicPr>
          <p:cNvPr id="8" name="Imagem 7">
            <a:extLst>
              <a:ext uri="{FF2B5EF4-FFF2-40B4-BE49-F238E27FC236}">
                <a16:creationId xmlns:a16="http://schemas.microsoft.com/office/drawing/2014/main" id="{27A0F988-4545-95B9-D725-1E06767CD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515" y="1118095"/>
            <a:ext cx="3847855" cy="3719591"/>
          </a:xfrm>
          <a:prstGeom prst="rect">
            <a:avLst/>
          </a:prstGeom>
        </p:spPr>
      </p:pic>
      <p:sp>
        <p:nvSpPr>
          <p:cNvPr id="9" name="object 5">
            <a:extLst>
              <a:ext uri="{FF2B5EF4-FFF2-40B4-BE49-F238E27FC236}">
                <a16:creationId xmlns:a16="http://schemas.microsoft.com/office/drawing/2014/main" id="{1A44E4FD-DFD1-B3AF-4A62-6F31B7827006}"/>
              </a:ext>
            </a:extLst>
          </p:cNvPr>
          <p:cNvSpPr txBox="1">
            <a:spLocks/>
          </p:cNvSpPr>
          <p:nvPr/>
        </p:nvSpPr>
        <p:spPr>
          <a:xfrm>
            <a:off x="-1" y="2038903"/>
            <a:ext cx="5080001" cy="1860766"/>
          </a:xfrm>
          <a:prstGeom prst="rect">
            <a:avLst/>
          </a:prstGeom>
        </p:spPr>
        <p:txBody>
          <a:bodyPr vert="horz" wrap="square" lIns="0" tIns="1397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10"/>
              </a:spcBef>
            </a:pPr>
            <a:r>
              <a:rPr lang="pt-BR" sz="4000" b="1" spc="210" dirty="0">
                <a:latin typeface="Arial" panose="020B0604020202020204" pitchFamily="34" charset="0"/>
                <a:cs typeface="Arial" panose="020B0604020202020204" pitchFamily="34" charset="0"/>
              </a:rPr>
              <a:t>SECRETARIAT OF INTERNATIONAL RELATIONS</a:t>
            </a:r>
            <a:endParaRPr lang="pt-BR" sz="4000" b="1" dirty="0">
              <a:latin typeface="Arial" panose="020B0604020202020204" pitchFamily="34" charset="0"/>
              <a:cs typeface="Arial" panose="020B0604020202020204" pitchFamily="34" charset="0"/>
            </a:endParaRPr>
          </a:p>
        </p:txBody>
      </p:sp>
      <p:sp>
        <p:nvSpPr>
          <p:cNvPr id="10" name="object 4">
            <a:extLst>
              <a:ext uri="{FF2B5EF4-FFF2-40B4-BE49-F238E27FC236}">
                <a16:creationId xmlns:a16="http://schemas.microsoft.com/office/drawing/2014/main" id="{A1AC93CE-82F8-95F0-103D-FEA0B1B99F3A}"/>
              </a:ext>
            </a:extLst>
          </p:cNvPr>
          <p:cNvSpPr txBox="1"/>
          <p:nvPr/>
        </p:nvSpPr>
        <p:spPr>
          <a:xfrm>
            <a:off x="0" y="4102869"/>
            <a:ext cx="5422900" cy="567463"/>
          </a:xfrm>
          <a:prstGeom prst="rect">
            <a:avLst/>
          </a:prstGeom>
        </p:spPr>
        <p:txBody>
          <a:bodyPr vert="horz" wrap="square" lIns="0" tIns="13335" rIns="0" bIns="0" rtlCol="0">
            <a:spAutoFit/>
          </a:bodyPr>
          <a:lstStyle/>
          <a:p>
            <a:pPr marL="12700" algn="ctr">
              <a:lnSpc>
                <a:spcPct val="100000"/>
              </a:lnSpc>
              <a:spcBef>
                <a:spcPts val="105"/>
              </a:spcBef>
            </a:pPr>
            <a:r>
              <a:rPr lang="pt-BR" i="1" spc="395" dirty="0" err="1">
                <a:latin typeface="Arial" panose="020B0604020202020204" pitchFamily="34" charset="0"/>
                <a:cs typeface="Arial" panose="020B0604020202020204" pitchFamily="34" charset="0"/>
              </a:rPr>
              <a:t>International</a:t>
            </a:r>
            <a:r>
              <a:rPr lang="pt-BR" i="1" spc="395" dirty="0">
                <a:latin typeface="Arial" panose="020B0604020202020204" pitchFamily="34" charset="0"/>
                <a:cs typeface="Arial" panose="020B0604020202020204" pitchFamily="34" charset="0"/>
              </a:rPr>
              <a:t> </a:t>
            </a:r>
            <a:r>
              <a:rPr lang="pt-BR" i="1" spc="395" dirty="0" err="1">
                <a:latin typeface="Arial" panose="020B0604020202020204" pitchFamily="34" charset="0"/>
                <a:cs typeface="Arial" panose="020B0604020202020204" pitchFamily="34" charset="0"/>
              </a:rPr>
              <a:t>Partnerships</a:t>
            </a:r>
            <a:r>
              <a:rPr lang="pt-BR" i="1" spc="395" dirty="0">
                <a:latin typeface="Arial" panose="020B0604020202020204" pitchFamily="34" charset="0"/>
                <a:cs typeface="Arial" panose="020B0604020202020204" pitchFamily="34" charset="0"/>
              </a:rPr>
              <a:t> for </a:t>
            </a:r>
            <a:r>
              <a:rPr lang="pt-BR" i="1" spc="395" dirty="0" err="1">
                <a:latin typeface="Arial" panose="020B0604020202020204" pitchFamily="34" charset="0"/>
                <a:cs typeface="Arial" panose="020B0604020202020204" pitchFamily="34" charset="0"/>
              </a:rPr>
              <a:t>Development</a:t>
            </a:r>
            <a:endParaRPr i="1" dirty="0">
              <a:latin typeface="Arial" panose="020B0604020202020204" pitchFamily="34" charset="0"/>
              <a:cs typeface="Arial" panose="020B0604020202020204" pitchFamily="34" charset="0"/>
            </a:endParaRPr>
          </a:p>
        </p:txBody>
      </p:sp>
      <p:pic>
        <p:nvPicPr>
          <p:cNvPr id="1026" name="Picture 2" descr="Portal da UFC - Universidade Federal do Ceará - Assinatura ...">
            <a:extLst>
              <a:ext uri="{FF2B5EF4-FFF2-40B4-BE49-F238E27FC236}">
                <a16:creationId xmlns:a16="http://schemas.microsoft.com/office/drawing/2014/main" id="{3D87C769-7ED2-A06C-D74C-AB824424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7691" y="5463160"/>
            <a:ext cx="151947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n-Gurion University Skip to Home Page">
            <a:extLst>
              <a:ext uri="{FF2B5EF4-FFF2-40B4-BE49-F238E27FC236}">
                <a16:creationId xmlns:a16="http://schemas.microsoft.com/office/drawing/2014/main" id="{2BDA8DFF-DF43-D265-C6FF-A3B7E4D63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0219" y="5754130"/>
            <a:ext cx="2257472" cy="60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94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40EC835-7C59-B32D-6CAF-501DA49E0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tângulo 4">
            <a:extLst>
              <a:ext uri="{FF2B5EF4-FFF2-40B4-BE49-F238E27FC236}">
                <a16:creationId xmlns:a16="http://schemas.microsoft.com/office/drawing/2014/main" id="{EE6E828F-EBE7-69C5-E074-CB96DF77C36D}"/>
              </a:ext>
            </a:extLst>
          </p:cNvPr>
          <p:cNvSpPr/>
          <p:nvPr/>
        </p:nvSpPr>
        <p:spPr>
          <a:xfrm>
            <a:off x="0" y="2964510"/>
            <a:ext cx="12192000" cy="928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80808"/>
                </a:solidFill>
                <a:latin typeface="Arial" panose="020B0604020202020204" pitchFamily="34" charset="0"/>
              </a:rPr>
              <a:t>CEARÁ, PROTAGONIST IN RENEWABLE ENERGY</a:t>
            </a:r>
          </a:p>
        </p:txBody>
      </p:sp>
      <p:pic>
        <p:nvPicPr>
          <p:cNvPr id="13" name="Imagem 12">
            <a:extLst>
              <a:ext uri="{FF2B5EF4-FFF2-40B4-BE49-F238E27FC236}">
                <a16:creationId xmlns:a16="http://schemas.microsoft.com/office/drawing/2014/main" id="{BC0BB97B-05EE-F0DD-A302-5A01D542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1840" y="3128669"/>
            <a:ext cx="440180" cy="600662"/>
          </a:xfrm>
          <a:prstGeom prst="rect">
            <a:avLst/>
          </a:prstGeom>
        </p:spPr>
      </p:pic>
      <p:pic>
        <p:nvPicPr>
          <p:cNvPr id="14" name="Imagem 13">
            <a:extLst>
              <a:ext uri="{FF2B5EF4-FFF2-40B4-BE49-F238E27FC236}">
                <a16:creationId xmlns:a16="http://schemas.microsoft.com/office/drawing/2014/main" id="{445AD589-C022-A09B-B224-2F73DAEB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 y="3128669"/>
            <a:ext cx="440180" cy="600662"/>
          </a:xfrm>
          <a:prstGeom prst="rect">
            <a:avLst/>
          </a:prstGeom>
        </p:spPr>
      </p:pic>
    </p:spTree>
    <p:extLst>
      <p:ext uri="{BB962C8B-B14F-4D97-AF65-F5344CB8AC3E}">
        <p14:creationId xmlns:p14="http://schemas.microsoft.com/office/powerpoint/2010/main" val="376800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m 82">
            <a:extLst>
              <a:ext uri="{FF2B5EF4-FFF2-40B4-BE49-F238E27FC236}">
                <a16:creationId xmlns:a16="http://schemas.microsoft.com/office/drawing/2014/main" id="{D3C99730-A75B-A910-AB24-CB489369C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1353" y="210253"/>
            <a:ext cx="1841694" cy="2621078"/>
          </a:xfrm>
          <a:prstGeom prst="rect">
            <a:avLst/>
          </a:prstGeom>
          <a:effectLst>
            <a:outerShdw blurRad="50800" dist="38100" dir="2700000" algn="tl" rotWithShape="0">
              <a:prstClr val="black">
                <a:alpha val="40000"/>
              </a:prstClr>
            </a:outerShdw>
          </a:effectLst>
        </p:spPr>
      </p:pic>
      <p:grpSp>
        <p:nvGrpSpPr>
          <p:cNvPr id="101" name="Agrupar 100">
            <a:extLst>
              <a:ext uri="{FF2B5EF4-FFF2-40B4-BE49-F238E27FC236}">
                <a16:creationId xmlns:a16="http://schemas.microsoft.com/office/drawing/2014/main" id="{E66BBBDA-0C38-41C2-8949-DBBB96A4FA06}"/>
              </a:ext>
            </a:extLst>
          </p:cNvPr>
          <p:cNvGrpSpPr/>
          <p:nvPr/>
        </p:nvGrpSpPr>
        <p:grpSpPr>
          <a:xfrm>
            <a:off x="9067391" y="1535688"/>
            <a:ext cx="3036120" cy="1907706"/>
            <a:chOff x="9067391" y="1724370"/>
            <a:chExt cx="3036120" cy="1907706"/>
          </a:xfrm>
        </p:grpSpPr>
        <p:pic>
          <p:nvPicPr>
            <p:cNvPr id="85" name="Imagem 84">
              <a:extLst>
                <a:ext uri="{FF2B5EF4-FFF2-40B4-BE49-F238E27FC236}">
                  <a16:creationId xmlns:a16="http://schemas.microsoft.com/office/drawing/2014/main" id="{7042D4EB-1F1E-6A26-FF51-887F5F2AC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391" y="1724370"/>
              <a:ext cx="3036120" cy="1907706"/>
            </a:xfrm>
            <a:prstGeom prst="rect">
              <a:avLst/>
            </a:prstGeom>
            <a:effectLst>
              <a:outerShdw blurRad="50800" dist="38100" dir="2700000" algn="tl" rotWithShape="0">
                <a:prstClr val="black">
                  <a:alpha val="40000"/>
                </a:prstClr>
              </a:outerShdw>
            </a:effectLst>
          </p:spPr>
        </p:pic>
        <p:grpSp>
          <p:nvGrpSpPr>
            <p:cNvPr id="100" name="Agrupar 99">
              <a:extLst>
                <a:ext uri="{FF2B5EF4-FFF2-40B4-BE49-F238E27FC236}">
                  <a16:creationId xmlns:a16="http://schemas.microsoft.com/office/drawing/2014/main" id="{DF7A3403-E423-B35C-B5DD-EB1FBC88E5E4}"/>
                </a:ext>
              </a:extLst>
            </p:cNvPr>
            <p:cNvGrpSpPr/>
            <p:nvPr/>
          </p:nvGrpSpPr>
          <p:grpSpPr>
            <a:xfrm>
              <a:off x="11216326" y="1842268"/>
              <a:ext cx="784014" cy="325027"/>
              <a:chOff x="9187537" y="1823813"/>
              <a:chExt cx="784014" cy="325027"/>
            </a:xfrm>
          </p:grpSpPr>
          <p:sp>
            <p:nvSpPr>
              <p:cNvPr id="99" name="Retângulo: Cantos Arredondados 98">
                <a:extLst>
                  <a:ext uri="{FF2B5EF4-FFF2-40B4-BE49-F238E27FC236}">
                    <a16:creationId xmlns:a16="http://schemas.microsoft.com/office/drawing/2014/main" id="{9D51C8E5-B312-8078-130C-A405475FE463}"/>
                  </a:ext>
                </a:extLst>
              </p:cNvPr>
              <p:cNvSpPr/>
              <p:nvPr/>
            </p:nvSpPr>
            <p:spPr>
              <a:xfrm>
                <a:off x="9203109" y="1823813"/>
                <a:ext cx="768442" cy="32502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descr="Vagas abertas na Wobben Windpower">
                <a:extLst>
                  <a:ext uri="{FF2B5EF4-FFF2-40B4-BE49-F238E27FC236}">
                    <a16:creationId xmlns:a16="http://schemas.microsoft.com/office/drawing/2014/main" id="{F20D331F-CD63-61EE-E28E-2D1ECC80D0B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9942" t="37032" r="10754" b="33859"/>
              <a:stretch/>
            </p:blipFill>
            <p:spPr bwMode="auto">
              <a:xfrm>
                <a:off x="9187537" y="1847468"/>
                <a:ext cx="779528" cy="286132"/>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6">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7">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8">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7" name="Retângulo 6">
            <a:extLst>
              <a:ext uri="{FF2B5EF4-FFF2-40B4-BE49-F238E27FC236}">
                <a16:creationId xmlns:a16="http://schemas.microsoft.com/office/drawing/2014/main" id="{B038F40F-ABB4-CAF4-064A-3660ED5EC51F}"/>
              </a:ext>
            </a:extLst>
          </p:cNvPr>
          <p:cNvSpPr/>
          <p:nvPr/>
        </p:nvSpPr>
        <p:spPr>
          <a:xfrm>
            <a:off x="504670" y="246221"/>
            <a:ext cx="6911700"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A LITTLE BIT ABOUT CEARÁ’S WIND FARMS HISTORY</a:t>
            </a:r>
          </a:p>
        </p:txBody>
      </p:sp>
      <p:sp>
        <p:nvSpPr>
          <p:cNvPr id="8" name="Triângulo isósceles 7">
            <a:extLst>
              <a:ext uri="{FF2B5EF4-FFF2-40B4-BE49-F238E27FC236}">
                <a16:creationId xmlns:a16="http://schemas.microsoft.com/office/drawing/2014/main" id="{F2E61D06-66D5-FB0C-F4F0-52F1C5B67BC1}"/>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8" name="Retângulo: Cantos Arredondados 77">
            <a:extLst>
              <a:ext uri="{FF2B5EF4-FFF2-40B4-BE49-F238E27FC236}">
                <a16:creationId xmlns:a16="http://schemas.microsoft.com/office/drawing/2014/main" id="{E2D24A7E-2F54-08ED-F3B2-8C12EA1014A5}"/>
              </a:ext>
            </a:extLst>
          </p:cNvPr>
          <p:cNvSpPr/>
          <p:nvPr/>
        </p:nvSpPr>
        <p:spPr>
          <a:xfrm>
            <a:off x="1571389" y="2324767"/>
            <a:ext cx="5760000" cy="932255"/>
          </a:xfrm>
          <a:prstGeom prst="roundRect">
            <a:avLst/>
          </a:prstGeom>
          <a:solidFill>
            <a:srgbClr val="06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Inauguration of </a:t>
            </a:r>
            <a:r>
              <a:rPr lang="en-US" b="1" dirty="0" err="1">
                <a:latin typeface="Arial" panose="020B0604020202020204" pitchFamily="34" charset="0"/>
              </a:rPr>
              <a:t>Wobben</a:t>
            </a:r>
            <a:r>
              <a:rPr lang="en-US" b="1" dirty="0">
                <a:latin typeface="Arial" panose="020B0604020202020204" pitchFamily="34" charset="0"/>
              </a:rPr>
              <a:t> </a:t>
            </a:r>
            <a:r>
              <a:rPr lang="en-US" b="1" dirty="0" err="1">
                <a:latin typeface="Arial" panose="020B0604020202020204" pitchFamily="34" charset="0"/>
              </a:rPr>
              <a:t>Windpower’s</a:t>
            </a:r>
            <a:r>
              <a:rPr lang="en-US" b="1" dirty="0">
                <a:latin typeface="Arial" panose="020B0604020202020204" pitchFamily="34" charset="0"/>
              </a:rPr>
              <a:t> </a:t>
            </a:r>
          </a:p>
          <a:p>
            <a:pPr algn="r"/>
            <a:r>
              <a:rPr lang="en-US" dirty="0">
                <a:latin typeface="Arial" panose="020B0604020202020204" pitchFamily="34" charset="0"/>
              </a:rPr>
              <a:t>wind blade and concrete tower factory in </a:t>
            </a:r>
            <a:r>
              <a:rPr lang="en-US" dirty="0" err="1">
                <a:latin typeface="Arial" panose="020B0604020202020204" pitchFamily="34" charset="0"/>
              </a:rPr>
              <a:t>Pecém</a:t>
            </a:r>
            <a:r>
              <a:rPr lang="en-US" dirty="0">
                <a:latin typeface="Arial" panose="020B0604020202020204" pitchFamily="34" charset="0"/>
              </a:rPr>
              <a:t>.</a:t>
            </a:r>
            <a:endParaRPr lang="pt-BR" dirty="0">
              <a:latin typeface="Arial" panose="020B0604020202020204" pitchFamily="34" charset="0"/>
            </a:endParaRPr>
          </a:p>
        </p:txBody>
      </p:sp>
      <p:sp>
        <p:nvSpPr>
          <p:cNvPr id="79" name="Retângulo: Cantos Arredondados 78">
            <a:extLst>
              <a:ext uri="{FF2B5EF4-FFF2-40B4-BE49-F238E27FC236}">
                <a16:creationId xmlns:a16="http://schemas.microsoft.com/office/drawing/2014/main" id="{30DD0C97-7251-3BB0-B93E-ACA42C44DC7D}"/>
              </a:ext>
            </a:extLst>
          </p:cNvPr>
          <p:cNvSpPr/>
          <p:nvPr/>
        </p:nvSpPr>
        <p:spPr>
          <a:xfrm>
            <a:off x="1571389" y="4194421"/>
            <a:ext cx="5760000" cy="932255"/>
          </a:xfrm>
          <a:prstGeom prst="roundRect">
            <a:avLst/>
          </a:prstGeom>
          <a:solidFill>
            <a:srgbClr val="06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Inauguration of </a:t>
            </a:r>
            <a:r>
              <a:rPr lang="en-US" b="1" dirty="0" err="1">
                <a:latin typeface="Arial" panose="020B0604020202020204" pitchFamily="34" charset="0"/>
              </a:rPr>
              <a:t>Aeris</a:t>
            </a:r>
            <a:r>
              <a:rPr lang="en-US" b="1" dirty="0">
                <a:latin typeface="Arial" panose="020B0604020202020204" pitchFamily="34" charset="0"/>
              </a:rPr>
              <a:t>'</a:t>
            </a:r>
            <a:r>
              <a:rPr lang="en-US" dirty="0">
                <a:latin typeface="Arial" panose="020B0604020202020204" pitchFamily="34" charset="0"/>
              </a:rPr>
              <a:t> wind blade factory </a:t>
            </a:r>
          </a:p>
          <a:p>
            <a:pPr algn="r"/>
            <a:r>
              <a:rPr lang="en-US" dirty="0">
                <a:latin typeface="Arial" panose="020B0604020202020204" pitchFamily="34" charset="0"/>
              </a:rPr>
              <a:t>in </a:t>
            </a:r>
            <a:r>
              <a:rPr lang="en-US" dirty="0" err="1">
                <a:latin typeface="Arial" panose="020B0604020202020204" pitchFamily="34" charset="0"/>
              </a:rPr>
              <a:t>Caucaia</a:t>
            </a:r>
            <a:r>
              <a:rPr lang="en-US" dirty="0">
                <a:latin typeface="Arial" panose="020B0604020202020204" pitchFamily="34" charset="0"/>
              </a:rPr>
              <a:t>, which was expanded in 2016.</a:t>
            </a:r>
            <a:endParaRPr lang="pt-BR" dirty="0">
              <a:latin typeface="Arial" panose="020B0604020202020204" pitchFamily="34" charset="0"/>
            </a:endParaRPr>
          </a:p>
        </p:txBody>
      </p:sp>
      <p:sp>
        <p:nvSpPr>
          <p:cNvPr id="80" name="Retângulo: Cantos Arredondados 79">
            <a:extLst>
              <a:ext uri="{FF2B5EF4-FFF2-40B4-BE49-F238E27FC236}">
                <a16:creationId xmlns:a16="http://schemas.microsoft.com/office/drawing/2014/main" id="{EA7E42F8-D346-DB48-940D-DE3B052A983E}"/>
              </a:ext>
            </a:extLst>
          </p:cNvPr>
          <p:cNvSpPr/>
          <p:nvPr/>
        </p:nvSpPr>
        <p:spPr>
          <a:xfrm>
            <a:off x="625999" y="5469826"/>
            <a:ext cx="5934458" cy="932255"/>
          </a:xfrm>
          <a:prstGeom prst="roundRect">
            <a:avLst/>
          </a:prstGeom>
          <a:solidFill>
            <a:srgbClr val="06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Inauguration of </a:t>
            </a:r>
            <a:r>
              <a:rPr lang="en-US" b="1" dirty="0">
                <a:latin typeface="Arial" panose="020B0604020202020204" pitchFamily="34" charset="0"/>
              </a:rPr>
              <a:t>Vestas' </a:t>
            </a:r>
            <a:r>
              <a:rPr lang="en-US" dirty="0">
                <a:latin typeface="Arial" panose="020B0604020202020204" pitchFamily="34" charset="0"/>
              </a:rPr>
              <a:t>first wind turbine </a:t>
            </a:r>
          </a:p>
          <a:p>
            <a:pPr algn="r"/>
            <a:r>
              <a:rPr lang="en-US" dirty="0">
                <a:latin typeface="Arial" panose="020B0604020202020204" pitchFamily="34" charset="0"/>
              </a:rPr>
              <a:t>manufacturing unit in Brazil, located in </a:t>
            </a:r>
            <a:r>
              <a:rPr lang="en-US" dirty="0" err="1">
                <a:latin typeface="Arial" panose="020B0604020202020204" pitchFamily="34" charset="0"/>
              </a:rPr>
              <a:t>Aquiraz</a:t>
            </a:r>
            <a:r>
              <a:rPr lang="en-US" dirty="0">
                <a:latin typeface="Arial" panose="020B0604020202020204" pitchFamily="34" charset="0"/>
              </a:rPr>
              <a:t>.</a:t>
            </a:r>
            <a:endParaRPr lang="pt-BR" dirty="0">
              <a:latin typeface="Arial" panose="020B0604020202020204" pitchFamily="34" charset="0"/>
            </a:endParaRPr>
          </a:p>
        </p:txBody>
      </p:sp>
      <p:sp>
        <p:nvSpPr>
          <p:cNvPr id="74" name="Retângulo: Cantos Arredondados 73">
            <a:extLst>
              <a:ext uri="{FF2B5EF4-FFF2-40B4-BE49-F238E27FC236}">
                <a16:creationId xmlns:a16="http://schemas.microsoft.com/office/drawing/2014/main" id="{4D285C4F-25AD-933D-2F3C-34BAB6B0940B}"/>
              </a:ext>
            </a:extLst>
          </p:cNvPr>
          <p:cNvSpPr/>
          <p:nvPr/>
        </p:nvSpPr>
        <p:spPr>
          <a:xfrm>
            <a:off x="576639" y="888289"/>
            <a:ext cx="5983818" cy="932255"/>
          </a:xfrm>
          <a:prstGeom prst="roundRect">
            <a:avLst/>
          </a:prstGeom>
          <a:solidFill>
            <a:srgbClr val="068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 Inauguration of </a:t>
            </a:r>
            <a:r>
              <a:rPr lang="en-US" dirty="0" err="1">
                <a:latin typeface="Arial" panose="020B0604020202020204" pitchFamily="34" charset="0"/>
              </a:rPr>
              <a:t>Mucuripe</a:t>
            </a:r>
            <a:r>
              <a:rPr lang="en-US" dirty="0">
                <a:latin typeface="Arial" panose="020B0604020202020204" pitchFamily="34" charset="0"/>
              </a:rPr>
              <a:t> Wind Farm in Fortaleza,</a:t>
            </a:r>
          </a:p>
          <a:p>
            <a:pPr algn="r"/>
            <a:r>
              <a:rPr lang="en-US" dirty="0">
                <a:latin typeface="Arial" panose="020B0604020202020204" pitchFamily="34" charset="0"/>
              </a:rPr>
              <a:t> with 4 x 300 kW wind turbines. </a:t>
            </a:r>
            <a:r>
              <a:rPr lang="en-US" b="1" dirty="0">
                <a:latin typeface="Arial" panose="020B0604020202020204" pitchFamily="34" charset="0"/>
              </a:rPr>
              <a:t>This farm brought national visibility to wind energy</a:t>
            </a:r>
            <a:r>
              <a:rPr lang="en-US" dirty="0">
                <a:latin typeface="Arial" panose="020B0604020202020204" pitchFamily="34" charset="0"/>
              </a:rPr>
              <a:t>.</a:t>
            </a:r>
            <a:endParaRPr lang="pt-BR" dirty="0">
              <a:latin typeface="Arial" panose="020B0604020202020204" pitchFamily="34" charset="0"/>
            </a:endParaRPr>
          </a:p>
        </p:txBody>
      </p:sp>
      <p:sp>
        <p:nvSpPr>
          <p:cNvPr id="63" name="Forma Livre: Forma 62">
            <a:extLst>
              <a:ext uri="{FF2B5EF4-FFF2-40B4-BE49-F238E27FC236}">
                <a16:creationId xmlns:a16="http://schemas.microsoft.com/office/drawing/2014/main" id="{784566DF-E8CF-9C82-EF07-11AF64F4141B}"/>
              </a:ext>
            </a:extLst>
          </p:cNvPr>
          <p:cNvSpPr/>
          <p:nvPr/>
        </p:nvSpPr>
        <p:spPr>
          <a:xfrm>
            <a:off x="-3997601" y="844417"/>
            <a:ext cx="5760000" cy="5760000"/>
          </a:xfrm>
          <a:custGeom>
            <a:avLst/>
            <a:gdLst>
              <a:gd name="connsiteX0" fmla="*/ 2880000 w 5760000"/>
              <a:gd name="connsiteY0" fmla="*/ 180000 h 5760000"/>
              <a:gd name="connsiteX1" fmla="*/ 180000 w 5760000"/>
              <a:gd name="connsiteY1" fmla="*/ 2880000 h 5760000"/>
              <a:gd name="connsiteX2" fmla="*/ 2880000 w 5760000"/>
              <a:gd name="connsiteY2" fmla="*/ 5580000 h 5760000"/>
              <a:gd name="connsiteX3" fmla="*/ 5580000 w 5760000"/>
              <a:gd name="connsiteY3" fmla="*/ 2880000 h 5760000"/>
              <a:gd name="connsiteX4" fmla="*/ 2880000 w 5760000"/>
              <a:gd name="connsiteY4" fmla="*/ 180000 h 5760000"/>
              <a:gd name="connsiteX5" fmla="*/ 2880000 w 5760000"/>
              <a:gd name="connsiteY5" fmla="*/ 0 h 5760000"/>
              <a:gd name="connsiteX6" fmla="*/ 5760000 w 5760000"/>
              <a:gd name="connsiteY6" fmla="*/ 2880000 h 5760000"/>
              <a:gd name="connsiteX7" fmla="*/ 2880000 w 5760000"/>
              <a:gd name="connsiteY7" fmla="*/ 5760000 h 5760000"/>
              <a:gd name="connsiteX8" fmla="*/ 0 w 5760000"/>
              <a:gd name="connsiteY8" fmla="*/ 2880000 h 5760000"/>
              <a:gd name="connsiteX9" fmla="*/ 2880000 w 5760000"/>
              <a:gd name="connsiteY9"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0000" h="5760000">
                <a:moveTo>
                  <a:pt x="2880000" y="180000"/>
                </a:moveTo>
                <a:cubicBezTo>
                  <a:pt x="1388831" y="180000"/>
                  <a:pt x="180000" y="1388831"/>
                  <a:pt x="180000" y="2880000"/>
                </a:cubicBezTo>
                <a:cubicBezTo>
                  <a:pt x="180000" y="4371169"/>
                  <a:pt x="1388831" y="5580000"/>
                  <a:pt x="2880000" y="5580000"/>
                </a:cubicBezTo>
                <a:cubicBezTo>
                  <a:pt x="4371169" y="5580000"/>
                  <a:pt x="5580000" y="4371169"/>
                  <a:pt x="5580000" y="2880000"/>
                </a:cubicBezTo>
                <a:cubicBezTo>
                  <a:pt x="5580000" y="1388831"/>
                  <a:pt x="4371169" y="180000"/>
                  <a:pt x="2880000" y="180000"/>
                </a:cubicBezTo>
                <a:close/>
                <a:moveTo>
                  <a:pt x="2880000" y="0"/>
                </a:moveTo>
                <a:cubicBezTo>
                  <a:pt x="4470580" y="0"/>
                  <a:pt x="5760000" y="1289420"/>
                  <a:pt x="5760000" y="2880000"/>
                </a:cubicBezTo>
                <a:cubicBezTo>
                  <a:pt x="5760000" y="4470580"/>
                  <a:pt x="4470580" y="5760000"/>
                  <a:pt x="2880000" y="5760000"/>
                </a:cubicBezTo>
                <a:cubicBezTo>
                  <a:pt x="1289420" y="5760000"/>
                  <a:pt x="0" y="4470580"/>
                  <a:pt x="0" y="2880000"/>
                </a:cubicBezTo>
                <a:cubicBezTo>
                  <a:pt x="0" y="1289420"/>
                  <a:pt x="1289420" y="0"/>
                  <a:pt x="2880000" y="0"/>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pt-BR"/>
          </a:p>
        </p:txBody>
      </p:sp>
      <p:grpSp>
        <p:nvGrpSpPr>
          <p:cNvPr id="92" name="Agrupar 91">
            <a:extLst>
              <a:ext uri="{FF2B5EF4-FFF2-40B4-BE49-F238E27FC236}">
                <a16:creationId xmlns:a16="http://schemas.microsoft.com/office/drawing/2014/main" id="{1E47DEDF-B04A-25BA-18B6-A12BF48ABE97}"/>
              </a:ext>
            </a:extLst>
          </p:cNvPr>
          <p:cNvGrpSpPr>
            <a:grpSpLocks noChangeAspect="1"/>
          </p:cNvGrpSpPr>
          <p:nvPr/>
        </p:nvGrpSpPr>
        <p:grpSpPr>
          <a:xfrm>
            <a:off x="7416370" y="2966742"/>
            <a:ext cx="3036120" cy="2023289"/>
            <a:chOff x="950490" y="0"/>
            <a:chExt cx="10291020" cy="6858000"/>
          </a:xfrm>
          <a:effectLst>
            <a:outerShdw blurRad="50800" dist="38100" dir="2700000" algn="tl" rotWithShape="0">
              <a:prstClr val="black">
                <a:alpha val="40000"/>
              </a:prstClr>
            </a:outerShdw>
          </a:effectLst>
        </p:grpSpPr>
        <p:pic>
          <p:nvPicPr>
            <p:cNvPr id="87" name="Imagem 86">
              <a:extLst>
                <a:ext uri="{FF2B5EF4-FFF2-40B4-BE49-F238E27FC236}">
                  <a16:creationId xmlns:a16="http://schemas.microsoft.com/office/drawing/2014/main" id="{B3066CF1-5A06-A990-03CB-CD395A62D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490" y="0"/>
              <a:ext cx="10291020" cy="6858000"/>
            </a:xfrm>
            <a:prstGeom prst="rect">
              <a:avLst/>
            </a:prstGeom>
          </p:spPr>
        </p:pic>
        <p:grpSp>
          <p:nvGrpSpPr>
            <p:cNvPr id="91" name="Agrupar 90">
              <a:extLst>
                <a:ext uri="{FF2B5EF4-FFF2-40B4-BE49-F238E27FC236}">
                  <a16:creationId xmlns:a16="http://schemas.microsoft.com/office/drawing/2014/main" id="{84F0278C-E0E5-23BF-78A4-C26B797F827C}"/>
                </a:ext>
              </a:extLst>
            </p:cNvPr>
            <p:cNvGrpSpPr/>
            <p:nvPr/>
          </p:nvGrpSpPr>
          <p:grpSpPr>
            <a:xfrm>
              <a:off x="1249144" y="193225"/>
              <a:ext cx="2731329" cy="1630373"/>
              <a:chOff x="1762399" y="194575"/>
              <a:chExt cx="2731329" cy="1630373"/>
            </a:xfrm>
          </p:grpSpPr>
          <p:sp>
            <p:nvSpPr>
              <p:cNvPr id="90" name="Retângulo: Cantos Arredondados 89">
                <a:extLst>
                  <a:ext uri="{FF2B5EF4-FFF2-40B4-BE49-F238E27FC236}">
                    <a16:creationId xmlns:a16="http://schemas.microsoft.com/office/drawing/2014/main" id="{5C54B710-06C7-9E2A-5581-B8BFA51D8A9C}"/>
                  </a:ext>
                </a:extLst>
              </p:cNvPr>
              <p:cNvSpPr/>
              <p:nvPr/>
            </p:nvSpPr>
            <p:spPr>
              <a:xfrm>
                <a:off x="1856180" y="194575"/>
                <a:ext cx="2604658" cy="16303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8" name="Picture 18">
                <a:extLst>
                  <a:ext uri="{FF2B5EF4-FFF2-40B4-BE49-F238E27FC236}">
                    <a16:creationId xmlns:a16="http://schemas.microsoft.com/office/drawing/2014/main" id="{655B75F8-DBBA-195B-153A-7427B88E5A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762399" y="194575"/>
                <a:ext cx="2731329" cy="15363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 name="Agrupar 101">
            <a:extLst>
              <a:ext uri="{FF2B5EF4-FFF2-40B4-BE49-F238E27FC236}">
                <a16:creationId xmlns:a16="http://schemas.microsoft.com/office/drawing/2014/main" id="{DA81320F-8AE7-A521-3914-1E898A450723}"/>
              </a:ext>
            </a:extLst>
          </p:cNvPr>
          <p:cNvGrpSpPr/>
          <p:nvPr/>
        </p:nvGrpSpPr>
        <p:grpSpPr>
          <a:xfrm>
            <a:off x="8096783" y="4697232"/>
            <a:ext cx="4009649" cy="1907705"/>
            <a:chOff x="8096783" y="4885914"/>
            <a:chExt cx="4009649" cy="1907705"/>
          </a:xfrm>
          <a:effectLst>
            <a:outerShdw blurRad="50800" dist="38100" dir="2700000" algn="tl" rotWithShape="0">
              <a:prstClr val="black">
                <a:alpha val="40000"/>
              </a:prstClr>
            </a:outerShdw>
          </a:effectLst>
        </p:grpSpPr>
        <p:pic>
          <p:nvPicPr>
            <p:cNvPr id="94" name="Imagem 93">
              <a:extLst>
                <a:ext uri="{FF2B5EF4-FFF2-40B4-BE49-F238E27FC236}">
                  <a16:creationId xmlns:a16="http://schemas.microsoft.com/office/drawing/2014/main" id="{FD7722C0-14C1-9F83-6D71-94CDC245CE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6783" y="4885914"/>
              <a:ext cx="4009649" cy="1907705"/>
            </a:xfrm>
            <a:prstGeom prst="rect">
              <a:avLst/>
            </a:prstGeom>
          </p:spPr>
        </p:pic>
        <p:grpSp>
          <p:nvGrpSpPr>
            <p:cNvPr id="97" name="Agrupar 96">
              <a:extLst>
                <a:ext uri="{FF2B5EF4-FFF2-40B4-BE49-F238E27FC236}">
                  <a16:creationId xmlns:a16="http://schemas.microsoft.com/office/drawing/2014/main" id="{50A862C5-3EB5-20FE-299D-CE97E8F7B936}"/>
                </a:ext>
              </a:extLst>
            </p:cNvPr>
            <p:cNvGrpSpPr>
              <a:grpSpLocks noChangeAspect="1"/>
            </p:cNvGrpSpPr>
            <p:nvPr/>
          </p:nvGrpSpPr>
          <p:grpSpPr>
            <a:xfrm>
              <a:off x="11051341" y="5019846"/>
              <a:ext cx="936138" cy="342306"/>
              <a:chOff x="-2587241" y="3205163"/>
              <a:chExt cx="768442" cy="280987"/>
            </a:xfrm>
          </p:grpSpPr>
          <p:sp>
            <p:nvSpPr>
              <p:cNvPr id="96" name="Retângulo: Cantos Arredondados 95">
                <a:extLst>
                  <a:ext uri="{FF2B5EF4-FFF2-40B4-BE49-F238E27FC236}">
                    <a16:creationId xmlns:a16="http://schemas.microsoft.com/office/drawing/2014/main" id="{71D1D4A7-DFFC-90D5-A7B2-CA66CAD83071}"/>
                  </a:ext>
                </a:extLst>
              </p:cNvPr>
              <p:cNvSpPr/>
              <p:nvPr/>
            </p:nvSpPr>
            <p:spPr>
              <a:xfrm>
                <a:off x="-2587241" y="3205163"/>
                <a:ext cx="768442" cy="2809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9" name="Picture 18">
                <a:extLst>
                  <a:ext uri="{FF2B5EF4-FFF2-40B4-BE49-F238E27FC236}">
                    <a16:creationId xmlns:a16="http://schemas.microsoft.com/office/drawing/2014/main" id="{17AD37D2-B97F-DD13-13C2-2B4EC9A6EB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42443" y="3279719"/>
                <a:ext cx="690681" cy="1397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3" name="Elipse 102">
            <a:extLst>
              <a:ext uri="{FF2B5EF4-FFF2-40B4-BE49-F238E27FC236}">
                <a16:creationId xmlns:a16="http://schemas.microsoft.com/office/drawing/2014/main" id="{7F70F096-08A2-009E-B07A-0C4774F7F07A}"/>
              </a:ext>
            </a:extLst>
          </p:cNvPr>
          <p:cNvSpPr/>
          <p:nvPr/>
        </p:nvSpPr>
        <p:spPr>
          <a:xfrm>
            <a:off x="-3907601" y="934417"/>
            <a:ext cx="5580000" cy="5580000"/>
          </a:xfrm>
          <a:prstGeom prst="ellipse">
            <a:avLst/>
          </a:prstGeom>
          <a:noFill/>
          <a:ln>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4" name="Agrupar 103">
            <a:extLst>
              <a:ext uri="{FF2B5EF4-FFF2-40B4-BE49-F238E27FC236}">
                <a16:creationId xmlns:a16="http://schemas.microsoft.com/office/drawing/2014/main" id="{39EC98A2-4144-3B47-8A09-14DB2321A611}"/>
              </a:ext>
            </a:extLst>
          </p:cNvPr>
          <p:cNvGrpSpPr/>
          <p:nvPr/>
        </p:nvGrpSpPr>
        <p:grpSpPr>
          <a:xfrm>
            <a:off x="69066" y="821762"/>
            <a:ext cx="1080000" cy="1080000"/>
            <a:chOff x="69066" y="821762"/>
            <a:chExt cx="1080000" cy="1080000"/>
          </a:xfrm>
        </p:grpSpPr>
        <p:sp>
          <p:nvSpPr>
            <p:cNvPr id="64" name="Elipse 63">
              <a:extLst>
                <a:ext uri="{FF2B5EF4-FFF2-40B4-BE49-F238E27FC236}">
                  <a16:creationId xmlns:a16="http://schemas.microsoft.com/office/drawing/2014/main" id="{3412C28B-2C64-71E5-43BB-E352B657D67C}"/>
                </a:ext>
              </a:extLst>
            </p:cNvPr>
            <p:cNvSpPr>
              <a:spLocks noChangeAspect="1"/>
            </p:cNvSpPr>
            <p:nvPr/>
          </p:nvSpPr>
          <p:spPr>
            <a:xfrm>
              <a:off x="69066" y="821762"/>
              <a:ext cx="1080000" cy="1080000"/>
            </a:xfrm>
            <a:prstGeom prst="ellipse">
              <a:avLst/>
            </a:prstGeom>
            <a:solidFill>
              <a:schemeClr val="bg1"/>
            </a:solidFill>
            <a:ln w="28575">
              <a:solidFill>
                <a:srgbClr val="0689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Retângulo 68">
              <a:extLst>
                <a:ext uri="{FF2B5EF4-FFF2-40B4-BE49-F238E27FC236}">
                  <a16:creationId xmlns:a16="http://schemas.microsoft.com/office/drawing/2014/main" id="{8D5F63AC-3FCB-3112-1AE6-E1D965DCA66E}"/>
                </a:ext>
              </a:extLst>
            </p:cNvPr>
            <p:cNvSpPr/>
            <p:nvPr/>
          </p:nvSpPr>
          <p:spPr>
            <a:xfrm>
              <a:off x="103159" y="1110908"/>
              <a:ext cx="1011815" cy="538609"/>
            </a:xfrm>
            <a:prstGeom prst="rect">
              <a:avLst/>
            </a:prstGeom>
            <a:noFill/>
            <a:ln>
              <a:noFill/>
            </a:ln>
          </p:spPr>
          <p:txBody>
            <a:bodyPr wrap="none">
              <a:spAutoFit/>
            </a:bodyPr>
            <a:lstStyle/>
            <a:p>
              <a:pPr defTabSz="914400">
                <a:defRPr/>
              </a:pPr>
              <a:r>
                <a:rPr lang="en-US" sz="2900" dirty="0">
                  <a:effectLst>
                    <a:outerShdw blurRad="38100" dist="38100" dir="2700000" algn="tl">
                      <a:srgbClr val="000000">
                        <a:alpha val="43137"/>
                      </a:srgbClr>
                    </a:outerShdw>
                  </a:effectLst>
                  <a:latin typeface="Arial" panose="020B0604020202020204" pitchFamily="34" charset="0"/>
                </a:rPr>
                <a:t>1996</a:t>
              </a:r>
            </a:p>
          </p:txBody>
        </p:sp>
      </p:grpSp>
      <p:grpSp>
        <p:nvGrpSpPr>
          <p:cNvPr id="105" name="Agrupar 104">
            <a:extLst>
              <a:ext uri="{FF2B5EF4-FFF2-40B4-BE49-F238E27FC236}">
                <a16:creationId xmlns:a16="http://schemas.microsoft.com/office/drawing/2014/main" id="{EBD07905-6AB5-48F3-22AC-7DDDD79BDA4A}"/>
              </a:ext>
            </a:extLst>
          </p:cNvPr>
          <p:cNvGrpSpPr/>
          <p:nvPr/>
        </p:nvGrpSpPr>
        <p:grpSpPr>
          <a:xfrm>
            <a:off x="1126894" y="2256640"/>
            <a:ext cx="1080000" cy="1080000"/>
            <a:chOff x="1126894" y="2256640"/>
            <a:chExt cx="1080000" cy="1080000"/>
          </a:xfrm>
        </p:grpSpPr>
        <p:sp>
          <p:nvSpPr>
            <p:cNvPr id="66" name="Elipse 65">
              <a:extLst>
                <a:ext uri="{FF2B5EF4-FFF2-40B4-BE49-F238E27FC236}">
                  <a16:creationId xmlns:a16="http://schemas.microsoft.com/office/drawing/2014/main" id="{EB18CDB2-1A52-2229-09F7-225AA5105CAD}"/>
                </a:ext>
              </a:extLst>
            </p:cNvPr>
            <p:cNvSpPr>
              <a:spLocks noChangeAspect="1"/>
            </p:cNvSpPr>
            <p:nvPr/>
          </p:nvSpPr>
          <p:spPr>
            <a:xfrm>
              <a:off x="1126894" y="2256640"/>
              <a:ext cx="1080000" cy="1080000"/>
            </a:xfrm>
            <a:prstGeom prst="ellipse">
              <a:avLst/>
            </a:prstGeom>
            <a:solidFill>
              <a:schemeClr val="bg1"/>
            </a:solidFill>
            <a:ln w="28575">
              <a:solidFill>
                <a:srgbClr val="0689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0" name="Retângulo 69">
              <a:extLst>
                <a:ext uri="{FF2B5EF4-FFF2-40B4-BE49-F238E27FC236}">
                  <a16:creationId xmlns:a16="http://schemas.microsoft.com/office/drawing/2014/main" id="{F24C49CD-80C7-5F12-6C59-CE0B73FD29F7}"/>
                </a:ext>
              </a:extLst>
            </p:cNvPr>
            <p:cNvSpPr/>
            <p:nvPr/>
          </p:nvSpPr>
          <p:spPr>
            <a:xfrm>
              <a:off x="1165999" y="2527335"/>
              <a:ext cx="1011815" cy="538609"/>
            </a:xfrm>
            <a:prstGeom prst="rect">
              <a:avLst/>
            </a:prstGeom>
            <a:noFill/>
            <a:ln>
              <a:noFill/>
            </a:ln>
          </p:spPr>
          <p:txBody>
            <a:bodyPr wrap="none">
              <a:spAutoFit/>
            </a:bodyPr>
            <a:lstStyle/>
            <a:p>
              <a:pPr defTabSz="914400">
                <a:defRPr/>
              </a:pPr>
              <a:r>
                <a:rPr lang="en-US" sz="2900" dirty="0">
                  <a:effectLst>
                    <a:outerShdw blurRad="38100" dist="38100" dir="2700000" algn="tl">
                      <a:srgbClr val="000000">
                        <a:alpha val="43137"/>
                      </a:srgbClr>
                    </a:outerShdw>
                  </a:effectLst>
                  <a:latin typeface="Arial" panose="020B0604020202020204" pitchFamily="34" charset="0"/>
                </a:rPr>
                <a:t>2002</a:t>
              </a:r>
            </a:p>
          </p:txBody>
        </p:sp>
      </p:grpSp>
      <p:grpSp>
        <p:nvGrpSpPr>
          <p:cNvPr id="106" name="Agrupar 105">
            <a:extLst>
              <a:ext uri="{FF2B5EF4-FFF2-40B4-BE49-F238E27FC236}">
                <a16:creationId xmlns:a16="http://schemas.microsoft.com/office/drawing/2014/main" id="{30C74ABC-D190-3B39-986A-EF9F57AA6E26}"/>
              </a:ext>
            </a:extLst>
          </p:cNvPr>
          <p:cNvGrpSpPr/>
          <p:nvPr/>
        </p:nvGrpSpPr>
        <p:grpSpPr>
          <a:xfrm>
            <a:off x="1073127" y="4120549"/>
            <a:ext cx="1080000" cy="1080000"/>
            <a:chOff x="1073127" y="4120549"/>
            <a:chExt cx="1080000" cy="1080000"/>
          </a:xfrm>
        </p:grpSpPr>
        <p:sp>
          <p:nvSpPr>
            <p:cNvPr id="67" name="Elipse 66">
              <a:extLst>
                <a:ext uri="{FF2B5EF4-FFF2-40B4-BE49-F238E27FC236}">
                  <a16:creationId xmlns:a16="http://schemas.microsoft.com/office/drawing/2014/main" id="{1AF5BAF4-CB88-CABC-A70C-BA5EEEDA0F22}"/>
                </a:ext>
              </a:extLst>
            </p:cNvPr>
            <p:cNvSpPr>
              <a:spLocks noChangeAspect="1"/>
            </p:cNvSpPr>
            <p:nvPr/>
          </p:nvSpPr>
          <p:spPr>
            <a:xfrm>
              <a:off x="1073127" y="4120549"/>
              <a:ext cx="1080000" cy="1080000"/>
            </a:xfrm>
            <a:prstGeom prst="ellipse">
              <a:avLst/>
            </a:prstGeom>
            <a:solidFill>
              <a:schemeClr val="bg1"/>
            </a:solidFill>
            <a:ln w="28575">
              <a:solidFill>
                <a:srgbClr val="0689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1" name="Retângulo 70">
              <a:extLst>
                <a:ext uri="{FF2B5EF4-FFF2-40B4-BE49-F238E27FC236}">
                  <a16:creationId xmlns:a16="http://schemas.microsoft.com/office/drawing/2014/main" id="{6BA5985D-79DA-292F-7333-BF3DA570C35F}"/>
                </a:ext>
              </a:extLst>
            </p:cNvPr>
            <p:cNvSpPr/>
            <p:nvPr/>
          </p:nvSpPr>
          <p:spPr>
            <a:xfrm>
              <a:off x="1106993" y="4413083"/>
              <a:ext cx="1011815" cy="538609"/>
            </a:xfrm>
            <a:prstGeom prst="rect">
              <a:avLst/>
            </a:prstGeom>
            <a:noFill/>
            <a:ln>
              <a:noFill/>
            </a:ln>
          </p:spPr>
          <p:txBody>
            <a:bodyPr wrap="none">
              <a:spAutoFit/>
            </a:bodyPr>
            <a:lstStyle/>
            <a:p>
              <a:pPr defTabSz="914400">
                <a:defRPr/>
              </a:pPr>
              <a:r>
                <a:rPr lang="en-US" sz="2900" dirty="0">
                  <a:effectLst>
                    <a:outerShdw blurRad="38100" dist="38100" dir="2700000" algn="tl">
                      <a:srgbClr val="000000">
                        <a:alpha val="43137"/>
                      </a:srgbClr>
                    </a:outerShdw>
                  </a:effectLst>
                  <a:latin typeface="Arial" panose="020B0604020202020204" pitchFamily="34" charset="0"/>
                </a:rPr>
                <a:t>2010</a:t>
              </a:r>
            </a:p>
          </p:txBody>
        </p:sp>
      </p:grpSp>
      <p:grpSp>
        <p:nvGrpSpPr>
          <p:cNvPr id="107" name="Agrupar 106">
            <a:extLst>
              <a:ext uri="{FF2B5EF4-FFF2-40B4-BE49-F238E27FC236}">
                <a16:creationId xmlns:a16="http://schemas.microsoft.com/office/drawing/2014/main" id="{0A033AEC-07C2-39F0-07C0-9CE46DFC134B}"/>
              </a:ext>
            </a:extLst>
          </p:cNvPr>
          <p:cNvGrpSpPr/>
          <p:nvPr/>
        </p:nvGrpSpPr>
        <p:grpSpPr>
          <a:xfrm>
            <a:off x="69066" y="5399983"/>
            <a:ext cx="1080000" cy="1080000"/>
            <a:chOff x="69066" y="5399983"/>
            <a:chExt cx="1080000" cy="1080000"/>
          </a:xfrm>
        </p:grpSpPr>
        <p:sp>
          <p:nvSpPr>
            <p:cNvPr id="68" name="Elipse 67">
              <a:extLst>
                <a:ext uri="{FF2B5EF4-FFF2-40B4-BE49-F238E27FC236}">
                  <a16:creationId xmlns:a16="http://schemas.microsoft.com/office/drawing/2014/main" id="{C7BD52EA-C075-6CC2-D063-D63BFD8DC142}"/>
                </a:ext>
              </a:extLst>
            </p:cNvPr>
            <p:cNvSpPr>
              <a:spLocks noChangeAspect="1"/>
            </p:cNvSpPr>
            <p:nvPr/>
          </p:nvSpPr>
          <p:spPr>
            <a:xfrm>
              <a:off x="69066" y="5399983"/>
              <a:ext cx="1080000" cy="1080000"/>
            </a:xfrm>
            <a:prstGeom prst="ellipse">
              <a:avLst/>
            </a:prstGeom>
            <a:solidFill>
              <a:schemeClr val="bg1"/>
            </a:solidFill>
            <a:ln w="28575">
              <a:solidFill>
                <a:srgbClr val="0689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2" name="Retângulo 71">
              <a:extLst>
                <a:ext uri="{FF2B5EF4-FFF2-40B4-BE49-F238E27FC236}">
                  <a16:creationId xmlns:a16="http://schemas.microsoft.com/office/drawing/2014/main" id="{9BBA2F06-FD77-FC1D-CC1F-3558169664CD}"/>
                </a:ext>
              </a:extLst>
            </p:cNvPr>
            <p:cNvSpPr/>
            <p:nvPr/>
          </p:nvSpPr>
          <p:spPr>
            <a:xfrm>
              <a:off x="120092" y="5674780"/>
              <a:ext cx="1011815" cy="538609"/>
            </a:xfrm>
            <a:prstGeom prst="rect">
              <a:avLst/>
            </a:prstGeom>
            <a:noFill/>
            <a:ln>
              <a:noFill/>
            </a:ln>
          </p:spPr>
          <p:txBody>
            <a:bodyPr wrap="none">
              <a:spAutoFit/>
            </a:bodyPr>
            <a:lstStyle/>
            <a:p>
              <a:pPr defTabSz="914400">
                <a:defRPr/>
              </a:pPr>
              <a:r>
                <a:rPr lang="en-US" sz="2900" dirty="0">
                  <a:effectLst>
                    <a:outerShdw blurRad="38100" dist="38100" dir="2700000" algn="tl">
                      <a:srgbClr val="000000">
                        <a:alpha val="43137"/>
                      </a:srgbClr>
                    </a:outerShdw>
                  </a:effectLst>
                  <a:latin typeface="Arial" panose="020B0604020202020204" pitchFamily="34" charset="0"/>
                </a:rPr>
                <a:t>2016</a:t>
              </a:r>
            </a:p>
          </p:txBody>
        </p:sp>
      </p:grpSp>
      <p:sp>
        <p:nvSpPr>
          <p:cNvPr id="108" name="CaixaDeTexto 107">
            <a:extLst>
              <a:ext uri="{FF2B5EF4-FFF2-40B4-BE49-F238E27FC236}">
                <a16:creationId xmlns:a16="http://schemas.microsoft.com/office/drawing/2014/main" id="{810A1A4D-4E18-EF10-6D20-7AD1006FE2F5}"/>
              </a:ext>
            </a:extLst>
          </p:cNvPr>
          <p:cNvSpPr txBox="1"/>
          <p:nvPr/>
        </p:nvSpPr>
        <p:spPr>
          <a:xfrm>
            <a:off x="85670" y="6534687"/>
            <a:ext cx="6858000" cy="246221"/>
          </a:xfrm>
          <a:prstGeom prst="rect">
            <a:avLst/>
          </a:prstGeom>
          <a:noFill/>
          <a:ln w="28575" cmpd="sng">
            <a:noFill/>
          </a:ln>
        </p:spPr>
        <p:txBody>
          <a:bodyPr wrap="square" rtlCol="0" anchor="ctr">
            <a:spAutoFit/>
          </a:bodyPr>
          <a:lstStyle/>
          <a:p>
            <a:r>
              <a:rPr lang="pt-BR" sz="1000" dirty="0">
                <a:latin typeface="Arial" panose="020B0604020202020204" pitchFamily="34" charset="0"/>
                <a:cs typeface="Arial" panose="020B0604020202020204" pitchFamily="34" charset="0"/>
              </a:rPr>
              <a:t>Source: Ceará Wind </a:t>
            </a:r>
            <a:r>
              <a:rPr lang="pt-BR" sz="1000" dirty="0" err="1">
                <a:latin typeface="Arial" panose="020B0604020202020204" pitchFamily="34" charset="0"/>
                <a:cs typeface="Arial" panose="020B0604020202020204" pitchFamily="34" charset="0"/>
              </a:rPr>
              <a:t>and</a:t>
            </a:r>
            <a:r>
              <a:rPr lang="pt-BR" sz="1000" dirty="0">
                <a:latin typeface="Arial" panose="020B0604020202020204" pitchFamily="34" charset="0"/>
                <a:cs typeface="Arial" panose="020B0604020202020204" pitchFamily="34" charset="0"/>
              </a:rPr>
              <a:t> Solar Atlas, 2019</a:t>
            </a:r>
          </a:p>
        </p:txBody>
      </p:sp>
    </p:spTree>
    <p:extLst>
      <p:ext uri="{BB962C8B-B14F-4D97-AF65-F5344CB8AC3E}">
        <p14:creationId xmlns:p14="http://schemas.microsoft.com/office/powerpoint/2010/main" val="13244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7" name="Retângulo 6">
            <a:extLst>
              <a:ext uri="{FF2B5EF4-FFF2-40B4-BE49-F238E27FC236}">
                <a16:creationId xmlns:a16="http://schemas.microsoft.com/office/drawing/2014/main" id="{B038F40F-ABB4-CAF4-064A-3660ED5EC51F}"/>
              </a:ext>
            </a:extLst>
          </p:cNvPr>
          <p:cNvSpPr/>
          <p:nvPr/>
        </p:nvSpPr>
        <p:spPr>
          <a:xfrm>
            <a:off x="504670" y="246221"/>
            <a:ext cx="4845109"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NATURAL MINES – WIND AND SOLAR</a:t>
            </a:r>
          </a:p>
        </p:txBody>
      </p:sp>
      <p:sp>
        <p:nvSpPr>
          <p:cNvPr id="8" name="Triângulo isósceles 7">
            <a:extLst>
              <a:ext uri="{FF2B5EF4-FFF2-40B4-BE49-F238E27FC236}">
                <a16:creationId xmlns:a16="http://schemas.microsoft.com/office/drawing/2014/main" id="{F2E61D06-66D5-FB0C-F4F0-52F1C5B67BC1}"/>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Retângulo: Cantos Arredondados 9">
            <a:extLst>
              <a:ext uri="{FF2B5EF4-FFF2-40B4-BE49-F238E27FC236}">
                <a16:creationId xmlns:a16="http://schemas.microsoft.com/office/drawing/2014/main" id="{7F5C3B47-51A6-EF12-30A9-BE42BC3E1FF5}"/>
              </a:ext>
            </a:extLst>
          </p:cNvPr>
          <p:cNvSpPr/>
          <p:nvPr/>
        </p:nvSpPr>
        <p:spPr>
          <a:xfrm>
            <a:off x="1996811" y="2899543"/>
            <a:ext cx="5317043"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Favorable conditions for use in sea </a:t>
            </a:r>
          </a:p>
          <a:p>
            <a:pPr algn="r"/>
            <a:r>
              <a:rPr lang="en-US" dirty="0">
                <a:latin typeface="Arial" panose="020B0604020202020204" pitchFamily="34" charset="0"/>
              </a:rPr>
              <a:t>water desalination</a:t>
            </a:r>
          </a:p>
        </p:txBody>
      </p:sp>
      <p:sp>
        <p:nvSpPr>
          <p:cNvPr id="15" name="Retângulo: Cantos Arredondados 14">
            <a:extLst>
              <a:ext uri="{FF2B5EF4-FFF2-40B4-BE49-F238E27FC236}">
                <a16:creationId xmlns:a16="http://schemas.microsoft.com/office/drawing/2014/main" id="{C6936A8C-29E1-46B0-21CB-0E773244F2C6}"/>
              </a:ext>
            </a:extLst>
          </p:cNvPr>
          <p:cNvSpPr/>
          <p:nvPr/>
        </p:nvSpPr>
        <p:spPr>
          <a:xfrm>
            <a:off x="1996811" y="3686210"/>
            <a:ext cx="5317043"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Best availability for Green Hydrogen </a:t>
            </a:r>
          </a:p>
          <a:p>
            <a:pPr algn="r"/>
            <a:r>
              <a:rPr lang="en-US" dirty="0">
                <a:latin typeface="Arial" panose="020B0604020202020204" pitchFamily="34" charset="0"/>
              </a:rPr>
              <a:t>production</a:t>
            </a:r>
          </a:p>
        </p:txBody>
      </p:sp>
      <p:sp>
        <p:nvSpPr>
          <p:cNvPr id="16" name="Retângulo: Cantos Arredondados 15">
            <a:extLst>
              <a:ext uri="{FF2B5EF4-FFF2-40B4-BE49-F238E27FC236}">
                <a16:creationId xmlns:a16="http://schemas.microsoft.com/office/drawing/2014/main" id="{FCC66333-E6A9-D611-88CF-56F8A95A87BB}"/>
              </a:ext>
            </a:extLst>
          </p:cNvPr>
          <p:cNvSpPr/>
          <p:nvPr/>
        </p:nvSpPr>
        <p:spPr>
          <a:xfrm>
            <a:off x="1996811" y="4472877"/>
            <a:ext cx="5317043"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Ideal condition for Operation of</a:t>
            </a:r>
          </a:p>
          <a:p>
            <a:pPr algn="r"/>
            <a:r>
              <a:rPr lang="en-US" dirty="0" err="1">
                <a:latin typeface="Arial" panose="020B0604020202020204" pitchFamily="34" charset="0"/>
              </a:rPr>
              <a:t>electrolysers</a:t>
            </a:r>
            <a:endParaRPr lang="en-US" dirty="0">
              <a:latin typeface="Arial" panose="020B0604020202020204" pitchFamily="34" charset="0"/>
            </a:endParaRPr>
          </a:p>
        </p:txBody>
      </p:sp>
      <p:sp>
        <p:nvSpPr>
          <p:cNvPr id="17" name="Retângulo: Cantos Arredondados 16">
            <a:extLst>
              <a:ext uri="{FF2B5EF4-FFF2-40B4-BE49-F238E27FC236}">
                <a16:creationId xmlns:a16="http://schemas.microsoft.com/office/drawing/2014/main" id="{B17140C8-DD74-715D-659E-A5870EAC12F2}"/>
              </a:ext>
            </a:extLst>
          </p:cNvPr>
          <p:cNvSpPr/>
          <p:nvPr/>
        </p:nvSpPr>
        <p:spPr>
          <a:xfrm>
            <a:off x="1996811" y="2112876"/>
            <a:ext cx="5317043"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High capacity in generation wind and </a:t>
            </a:r>
          </a:p>
          <a:p>
            <a:pPr algn="r"/>
            <a:r>
              <a:rPr lang="en-US" dirty="0">
                <a:latin typeface="Arial" panose="020B0604020202020204" pitchFamily="34" charset="0"/>
              </a:rPr>
              <a:t>solar energy</a:t>
            </a:r>
            <a:endParaRPr lang="pt-BR" dirty="0">
              <a:latin typeface="Arial" panose="020B0604020202020204" pitchFamily="34" charset="0"/>
            </a:endParaRPr>
          </a:p>
        </p:txBody>
      </p:sp>
      <p:sp>
        <p:nvSpPr>
          <p:cNvPr id="18" name="Retângulo: Cantos Arredondados 17">
            <a:extLst>
              <a:ext uri="{FF2B5EF4-FFF2-40B4-BE49-F238E27FC236}">
                <a16:creationId xmlns:a16="http://schemas.microsoft.com/office/drawing/2014/main" id="{D85C6ED2-7A59-5057-4FE2-4E7D7FEF5F0F}"/>
              </a:ext>
            </a:extLst>
          </p:cNvPr>
          <p:cNvSpPr/>
          <p:nvPr/>
        </p:nvSpPr>
        <p:spPr>
          <a:xfrm>
            <a:off x="1797285" y="1326209"/>
            <a:ext cx="5516569"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dirty="0">
                <a:latin typeface="Arial" panose="020B0604020202020204" pitchFamily="34" charset="0"/>
              </a:rPr>
              <a:t>Sun </a:t>
            </a:r>
            <a:r>
              <a:rPr lang="pt-BR" dirty="0" err="1">
                <a:latin typeface="Arial" panose="020B0604020202020204" pitchFamily="34" charset="0"/>
              </a:rPr>
              <a:t>and</a:t>
            </a:r>
            <a:r>
              <a:rPr lang="pt-BR" dirty="0">
                <a:latin typeface="Arial" panose="020B0604020202020204" pitchFamily="34" charset="0"/>
              </a:rPr>
              <a:t> Wind </a:t>
            </a:r>
            <a:r>
              <a:rPr lang="pt-BR" dirty="0" err="1">
                <a:latin typeface="Arial" panose="020B0604020202020204" pitchFamily="34" charset="0"/>
              </a:rPr>
              <a:t>during</a:t>
            </a:r>
            <a:r>
              <a:rPr lang="pt-BR" dirty="0">
                <a:latin typeface="Arial" panose="020B0604020202020204" pitchFamily="34" charset="0"/>
              </a:rPr>
              <a:t> </a:t>
            </a:r>
            <a:r>
              <a:rPr lang="pt-BR" dirty="0" err="1">
                <a:latin typeface="Arial" panose="020B0604020202020204" pitchFamily="34" charset="0"/>
              </a:rPr>
              <a:t>all</a:t>
            </a:r>
            <a:r>
              <a:rPr lang="pt-BR" dirty="0">
                <a:latin typeface="Arial" panose="020B0604020202020204" pitchFamily="34" charset="0"/>
              </a:rPr>
              <a:t> </a:t>
            </a:r>
            <a:r>
              <a:rPr lang="pt-BR" dirty="0" err="1">
                <a:latin typeface="Arial" panose="020B0604020202020204" pitchFamily="34" charset="0"/>
              </a:rPr>
              <a:t>year</a:t>
            </a:r>
            <a:endParaRPr lang="pt-BR" dirty="0">
              <a:latin typeface="Arial" panose="020B0604020202020204" pitchFamily="34" charset="0"/>
            </a:endParaRPr>
          </a:p>
        </p:txBody>
      </p:sp>
      <p:sp>
        <p:nvSpPr>
          <p:cNvPr id="19" name="Retângulo: Cantos Arredondados 18">
            <a:extLst>
              <a:ext uri="{FF2B5EF4-FFF2-40B4-BE49-F238E27FC236}">
                <a16:creationId xmlns:a16="http://schemas.microsoft.com/office/drawing/2014/main" id="{26D0CF2D-D5E8-0587-7721-7491DC6E6C53}"/>
              </a:ext>
            </a:extLst>
          </p:cNvPr>
          <p:cNvSpPr/>
          <p:nvPr/>
        </p:nvSpPr>
        <p:spPr>
          <a:xfrm>
            <a:off x="1797285" y="5259542"/>
            <a:ext cx="5516569" cy="625173"/>
          </a:xfrm>
          <a:prstGeom prst="roundRect">
            <a:avLst/>
          </a:prstGeom>
          <a:solidFill>
            <a:srgbClr val="0A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Arial" panose="020B0604020202020204" pitchFamily="34" charset="0"/>
              </a:rPr>
              <a:t>Lowest LCOH2** for Green H2 Production</a:t>
            </a:r>
          </a:p>
        </p:txBody>
      </p:sp>
      <p:sp>
        <p:nvSpPr>
          <p:cNvPr id="20" name="Elipse 19">
            <a:extLst>
              <a:ext uri="{FF2B5EF4-FFF2-40B4-BE49-F238E27FC236}">
                <a16:creationId xmlns:a16="http://schemas.microsoft.com/office/drawing/2014/main" id="{F6F11A67-E50D-2716-9086-8372C57AFF42}"/>
              </a:ext>
            </a:extLst>
          </p:cNvPr>
          <p:cNvSpPr>
            <a:spLocks/>
          </p:cNvSpPr>
          <p:nvPr/>
        </p:nvSpPr>
        <p:spPr>
          <a:xfrm>
            <a:off x="-1773781" y="1085462"/>
            <a:ext cx="5040000" cy="5040000"/>
          </a:xfrm>
          <a:prstGeom prst="ellipse">
            <a:avLst/>
          </a:prstGeom>
          <a:gradFill flip="none" rotWithShape="1">
            <a:gsLst>
              <a:gs pos="0">
                <a:srgbClr val="055174"/>
              </a:gs>
              <a:gs pos="34000">
                <a:srgbClr val="126582"/>
              </a:gs>
              <a:gs pos="69000">
                <a:srgbClr val="2B7A8E"/>
              </a:gs>
              <a:gs pos="100000">
                <a:srgbClr val="39818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nvGrpSpPr>
          <p:cNvPr id="21" name="Google Shape;663;p26">
            <a:extLst>
              <a:ext uri="{FF2B5EF4-FFF2-40B4-BE49-F238E27FC236}">
                <a16:creationId xmlns:a16="http://schemas.microsoft.com/office/drawing/2014/main" id="{389B8740-F031-85C6-C319-0EC87601E149}"/>
              </a:ext>
            </a:extLst>
          </p:cNvPr>
          <p:cNvGrpSpPr/>
          <p:nvPr/>
        </p:nvGrpSpPr>
        <p:grpSpPr>
          <a:xfrm>
            <a:off x="-365412" y="592165"/>
            <a:ext cx="2565497" cy="2573419"/>
            <a:chOff x="3289252" y="949075"/>
            <a:chExt cx="2565497" cy="2573419"/>
          </a:xfrm>
        </p:grpSpPr>
        <p:sp>
          <p:nvSpPr>
            <p:cNvPr id="22" name="Google Shape;664;p26">
              <a:extLst>
                <a:ext uri="{FF2B5EF4-FFF2-40B4-BE49-F238E27FC236}">
                  <a16:creationId xmlns:a16="http://schemas.microsoft.com/office/drawing/2014/main" id="{1C54680F-9216-5599-1318-16C163524B97}"/>
                </a:ext>
              </a:extLst>
            </p:cNvPr>
            <p:cNvSpPr/>
            <p:nvPr/>
          </p:nvSpPr>
          <p:spPr>
            <a:xfrm>
              <a:off x="3289252" y="949075"/>
              <a:ext cx="2565497" cy="2573419"/>
            </a:xfrm>
            <a:custGeom>
              <a:avLst/>
              <a:gdLst/>
              <a:ahLst/>
              <a:cxnLst/>
              <a:rect l="l" t="t" r="r" b="b"/>
              <a:pathLst>
                <a:path w="19107" h="19166" extrusionOk="0">
                  <a:moveTo>
                    <a:pt x="9558" y="0"/>
                  </a:moveTo>
                  <a:lnTo>
                    <a:pt x="9519" y="49"/>
                  </a:lnTo>
                  <a:lnTo>
                    <a:pt x="7892" y="1941"/>
                  </a:lnTo>
                  <a:cubicBezTo>
                    <a:pt x="7748" y="2099"/>
                    <a:pt x="7609" y="2194"/>
                    <a:pt x="7425" y="2194"/>
                  </a:cubicBezTo>
                  <a:cubicBezTo>
                    <a:pt x="7345" y="2194"/>
                    <a:pt x="7257" y="2176"/>
                    <a:pt x="7156" y="2137"/>
                  </a:cubicBezTo>
                  <a:lnTo>
                    <a:pt x="4813" y="1314"/>
                  </a:lnTo>
                  <a:lnTo>
                    <a:pt x="4755" y="1294"/>
                  </a:lnTo>
                  <a:lnTo>
                    <a:pt x="4745" y="1353"/>
                  </a:lnTo>
                  <a:lnTo>
                    <a:pt x="4284" y="3794"/>
                  </a:lnTo>
                  <a:cubicBezTo>
                    <a:pt x="4235" y="4078"/>
                    <a:pt x="4186" y="4235"/>
                    <a:pt x="3774" y="4304"/>
                  </a:cubicBezTo>
                  <a:lnTo>
                    <a:pt x="1392" y="4755"/>
                  </a:lnTo>
                  <a:lnTo>
                    <a:pt x="1323" y="4765"/>
                  </a:lnTo>
                  <a:lnTo>
                    <a:pt x="1353" y="4823"/>
                  </a:lnTo>
                  <a:lnTo>
                    <a:pt x="2127" y="7049"/>
                  </a:lnTo>
                  <a:cubicBezTo>
                    <a:pt x="2323" y="7558"/>
                    <a:pt x="2216" y="7627"/>
                    <a:pt x="1882" y="7911"/>
                  </a:cubicBezTo>
                  <a:lnTo>
                    <a:pt x="49" y="9480"/>
                  </a:lnTo>
                  <a:lnTo>
                    <a:pt x="0" y="9519"/>
                  </a:lnTo>
                  <a:lnTo>
                    <a:pt x="49" y="9558"/>
                  </a:lnTo>
                  <a:lnTo>
                    <a:pt x="1843" y="11107"/>
                  </a:lnTo>
                  <a:cubicBezTo>
                    <a:pt x="2078" y="11333"/>
                    <a:pt x="2186" y="11538"/>
                    <a:pt x="2059" y="11980"/>
                  </a:cubicBezTo>
                  <a:lnTo>
                    <a:pt x="1265" y="14254"/>
                  </a:lnTo>
                  <a:lnTo>
                    <a:pt x="1235" y="14322"/>
                  </a:lnTo>
                  <a:lnTo>
                    <a:pt x="1304" y="14332"/>
                  </a:lnTo>
                  <a:lnTo>
                    <a:pt x="3617" y="14764"/>
                  </a:lnTo>
                  <a:cubicBezTo>
                    <a:pt x="4039" y="14852"/>
                    <a:pt x="4166" y="15067"/>
                    <a:pt x="4245" y="15411"/>
                  </a:cubicBezTo>
                  <a:lnTo>
                    <a:pt x="4696" y="17783"/>
                  </a:lnTo>
                  <a:lnTo>
                    <a:pt x="4706" y="17842"/>
                  </a:lnTo>
                  <a:lnTo>
                    <a:pt x="4764" y="17822"/>
                  </a:lnTo>
                  <a:lnTo>
                    <a:pt x="6980" y="17048"/>
                  </a:lnTo>
                  <a:cubicBezTo>
                    <a:pt x="7096" y="17018"/>
                    <a:pt x="7199" y="17002"/>
                    <a:pt x="7293" y="17002"/>
                  </a:cubicBezTo>
                  <a:cubicBezTo>
                    <a:pt x="7511" y="17002"/>
                    <a:pt x="7681" y="17088"/>
                    <a:pt x="7852" y="17293"/>
                  </a:cubicBezTo>
                  <a:lnTo>
                    <a:pt x="9431" y="19116"/>
                  </a:lnTo>
                  <a:lnTo>
                    <a:pt x="9470" y="19165"/>
                  </a:lnTo>
                  <a:lnTo>
                    <a:pt x="9509" y="19116"/>
                  </a:lnTo>
                  <a:lnTo>
                    <a:pt x="11038" y="17332"/>
                  </a:lnTo>
                  <a:cubicBezTo>
                    <a:pt x="11200" y="17171"/>
                    <a:pt x="11371" y="17060"/>
                    <a:pt x="11606" y="17060"/>
                  </a:cubicBezTo>
                  <a:cubicBezTo>
                    <a:pt x="11700" y="17060"/>
                    <a:pt x="11803" y="17077"/>
                    <a:pt x="11921" y="17116"/>
                  </a:cubicBezTo>
                  <a:lnTo>
                    <a:pt x="14195" y="17910"/>
                  </a:lnTo>
                  <a:lnTo>
                    <a:pt x="14254" y="17930"/>
                  </a:lnTo>
                  <a:lnTo>
                    <a:pt x="14264" y="17871"/>
                  </a:lnTo>
                  <a:lnTo>
                    <a:pt x="14705" y="15558"/>
                  </a:lnTo>
                  <a:cubicBezTo>
                    <a:pt x="14783" y="15166"/>
                    <a:pt x="14930" y="15038"/>
                    <a:pt x="15352" y="14930"/>
                  </a:cubicBezTo>
                  <a:lnTo>
                    <a:pt x="17724" y="14479"/>
                  </a:lnTo>
                  <a:lnTo>
                    <a:pt x="17783" y="14470"/>
                  </a:lnTo>
                  <a:lnTo>
                    <a:pt x="17763" y="14411"/>
                  </a:lnTo>
                  <a:lnTo>
                    <a:pt x="16979" y="12185"/>
                  </a:lnTo>
                  <a:cubicBezTo>
                    <a:pt x="16861" y="11803"/>
                    <a:pt x="16891" y="11578"/>
                    <a:pt x="17224" y="11323"/>
                  </a:cubicBezTo>
                  <a:lnTo>
                    <a:pt x="19057" y="9744"/>
                  </a:lnTo>
                  <a:lnTo>
                    <a:pt x="19106" y="9705"/>
                  </a:lnTo>
                  <a:lnTo>
                    <a:pt x="19057" y="9666"/>
                  </a:lnTo>
                  <a:lnTo>
                    <a:pt x="17273" y="8127"/>
                  </a:lnTo>
                  <a:cubicBezTo>
                    <a:pt x="17028" y="7911"/>
                    <a:pt x="16940" y="7558"/>
                    <a:pt x="17048" y="7254"/>
                  </a:cubicBezTo>
                  <a:lnTo>
                    <a:pt x="17851" y="4980"/>
                  </a:lnTo>
                  <a:lnTo>
                    <a:pt x="17871" y="4921"/>
                  </a:lnTo>
                  <a:lnTo>
                    <a:pt x="17812" y="4902"/>
                  </a:lnTo>
                  <a:lnTo>
                    <a:pt x="15479" y="4470"/>
                  </a:lnTo>
                  <a:cubicBezTo>
                    <a:pt x="15156" y="4412"/>
                    <a:pt x="14911" y="4157"/>
                    <a:pt x="14861" y="3833"/>
                  </a:cubicBezTo>
                  <a:lnTo>
                    <a:pt x="14411" y="1451"/>
                  </a:lnTo>
                  <a:lnTo>
                    <a:pt x="14401" y="1392"/>
                  </a:lnTo>
                  <a:lnTo>
                    <a:pt x="14342" y="1412"/>
                  </a:lnTo>
                  <a:lnTo>
                    <a:pt x="12126" y="2196"/>
                  </a:lnTo>
                  <a:cubicBezTo>
                    <a:pt x="12012" y="2218"/>
                    <a:pt x="11911" y="2233"/>
                    <a:pt x="11817" y="2233"/>
                  </a:cubicBezTo>
                  <a:cubicBezTo>
                    <a:pt x="11613" y="2233"/>
                    <a:pt x="11439" y="2163"/>
                    <a:pt x="11225" y="1941"/>
                  </a:cubicBezTo>
                  <a:lnTo>
                    <a:pt x="9597" y="49"/>
                  </a:lnTo>
                  <a:lnTo>
                    <a:pt x="9558" y="0"/>
                  </a:lnTo>
                  <a:close/>
                </a:path>
              </a:pathLst>
            </a:custGeom>
            <a:solidFill>
              <a:srgbClr val="FFCD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665;p26">
              <a:extLst>
                <a:ext uri="{FF2B5EF4-FFF2-40B4-BE49-F238E27FC236}">
                  <a16:creationId xmlns:a16="http://schemas.microsoft.com/office/drawing/2014/main" id="{60B4DF30-0A20-67A9-3957-7AE9ADC239CA}"/>
                </a:ext>
              </a:extLst>
            </p:cNvPr>
            <p:cNvSpPr/>
            <p:nvPr/>
          </p:nvSpPr>
          <p:spPr>
            <a:xfrm>
              <a:off x="3623594" y="1359686"/>
              <a:ext cx="1828355" cy="1760817"/>
            </a:xfrm>
            <a:custGeom>
              <a:avLst/>
              <a:gdLst/>
              <a:ahLst/>
              <a:cxnLst/>
              <a:rect l="l" t="t" r="r" b="b"/>
              <a:pathLst>
                <a:path w="13617" h="13114" extrusionOk="0">
                  <a:moveTo>
                    <a:pt x="7068" y="1"/>
                  </a:moveTo>
                  <a:cubicBezTo>
                    <a:pt x="4411" y="1"/>
                    <a:pt x="2029" y="1599"/>
                    <a:pt x="1010" y="4049"/>
                  </a:cubicBezTo>
                  <a:cubicBezTo>
                    <a:pt x="0" y="6500"/>
                    <a:pt x="559" y="9314"/>
                    <a:pt x="2431" y="11196"/>
                  </a:cubicBezTo>
                  <a:cubicBezTo>
                    <a:pt x="3684" y="12449"/>
                    <a:pt x="5363" y="13114"/>
                    <a:pt x="7071" y="13114"/>
                  </a:cubicBezTo>
                  <a:cubicBezTo>
                    <a:pt x="7916" y="13114"/>
                    <a:pt x="8767" y="12951"/>
                    <a:pt x="9578" y="12617"/>
                  </a:cubicBezTo>
                  <a:cubicBezTo>
                    <a:pt x="12019" y="11598"/>
                    <a:pt x="13616" y="9206"/>
                    <a:pt x="13616" y="6559"/>
                  </a:cubicBezTo>
                  <a:cubicBezTo>
                    <a:pt x="13616" y="2942"/>
                    <a:pt x="10685" y="1"/>
                    <a:pt x="7068" y="1"/>
                  </a:cubicBezTo>
                  <a:close/>
                </a:path>
              </a:pathLst>
            </a:custGeom>
            <a:solidFill>
              <a:srgbClr val="FF9A31"/>
            </a:solidFill>
            <a:ln w="28575" cap="flat" cmpd="sng">
              <a:solidFill>
                <a:srgbClr val="FF9A3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endParaRPr kumimoji="0" sz="1900" b="0" i="0" u="none" strike="noStrike" kern="0" cap="none" spc="0" normalizeH="0" baseline="0" noProof="0" dirty="0">
                <a:ln>
                  <a:noFill/>
                </a:ln>
                <a:solidFill>
                  <a:srgbClr val="FFFFFF"/>
                </a:solidFill>
                <a:effectLst/>
                <a:uLnTx/>
                <a:uFillTx/>
                <a:latin typeface="Arial"/>
                <a:cs typeface="Arial"/>
                <a:sym typeface="Arial"/>
              </a:endParaRPr>
            </a:p>
          </p:txBody>
        </p:sp>
      </p:grpSp>
      <p:grpSp>
        <p:nvGrpSpPr>
          <p:cNvPr id="24" name="Group 5">
            <a:extLst>
              <a:ext uri="{FF2B5EF4-FFF2-40B4-BE49-F238E27FC236}">
                <a16:creationId xmlns:a16="http://schemas.microsoft.com/office/drawing/2014/main" id="{163946C7-F407-442D-F5BD-9D9B97067A7E}"/>
              </a:ext>
            </a:extLst>
          </p:cNvPr>
          <p:cNvGrpSpPr/>
          <p:nvPr/>
        </p:nvGrpSpPr>
        <p:grpSpPr>
          <a:xfrm>
            <a:off x="-900235" y="1553143"/>
            <a:ext cx="4157934" cy="5804759"/>
            <a:chOff x="7566905" y="1021754"/>
            <a:chExt cx="1790206" cy="2499249"/>
          </a:xfrm>
        </p:grpSpPr>
        <p:sp>
          <p:nvSpPr>
            <p:cNvPr id="25" name="Shape">
              <a:extLst>
                <a:ext uri="{FF2B5EF4-FFF2-40B4-BE49-F238E27FC236}">
                  <a16:creationId xmlns:a16="http://schemas.microsoft.com/office/drawing/2014/main" id="{6D3C6AA5-6D88-A8D1-6E31-D31107DD34CF}"/>
                </a:ext>
              </a:extLst>
            </p:cNvPr>
            <p:cNvSpPr/>
            <p:nvPr/>
          </p:nvSpPr>
          <p:spPr>
            <a:xfrm>
              <a:off x="8460057" y="1884884"/>
              <a:ext cx="387026" cy="1636119"/>
            </a:xfrm>
            <a:custGeom>
              <a:avLst/>
              <a:gdLst/>
              <a:ahLst/>
              <a:cxnLst>
                <a:cxn ang="0">
                  <a:pos x="wd2" y="hd2"/>
                </a:cxn>
                <a:cxn ang="5400000">
                  <a:pos x="wd2" y="hd2"/>
                </a:cxn>
                <a:cxn ang="10800000">
                  <a:pos x="wd2" y="hd2"/>
                </a:cxn>
                <a:cxn ang="16200000">
                  <a:pos x="wd2" y="hd2"/>
                </a:cxn>
              </a:cxnLst>
              <a:rect l="0" t="0" r="r" b="b"/>
              <a:pathLst>
                <a:path w="20569" h="21426" extrusionOk="0">
                  <a:moveTo>
                    <a:pt x="12636" y="522"/>
                  </a:moveTo>
                  <a:cubicBezTo>
                    <a:pt x="12337" y="-174"/>
                    <a:pt x="8225" y="-174"/>
                    <a:pt x="7930" y="522"/>
                  </a:cubicBezTo>
                  <a:lnTo>
                    <a:pt x="51" y="18945"/>
                  </a:lnTo>
                  <a:cubicBezTo>
                    <a:pt x="-515" y="20271"/>
                    <a:pt x="3705" y="21426"/>
                    <a:pt x="9114" y="21426"/>
                  </a:cubicBezTo>
                  <a:lnTo>
                    <a:pt x="11456" y="21426"/>
                  </a:lnTo>
                  <a:cubicBezTo>
                    <a:pt x="16865" y="21426"/>
                    <a:pt x="21085" y="20271"/>
                    <a:pt x="20519" y="18945"/>
                  </a:cubicBezTo>
                  <a:lnTo>
                    <a:pt x="12636" y="522"/>
                  </a:lnTo>
                  <a:close/>
                </a:path>
              </a:pathLst>
            </a:custGeom>
            <a:solidFill>
              <a:sysClr val="window" lastClr="FFFFFF">
                <a:lumMod val="75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26" name="Shape">
              <a:extLst>
                <a:ext uri="{FF2B5EF4-FFF2-40B4-BE49-F238E27FC236}">
                  <a16:creationId xmlns:a16="http://schemas.microsoft.com/office/drawing/2014/main" id="{89183DC5-D066-F1F5-70A4-3BCEFE47F9F9}"/>
                </a:ext>
              </a:extLst>
            </p:cNvPr>
            <p:cNvSpPr/>
            <p:nvPr/>
          </p:nvSpPr>
          <p:spPr>
            <a:xfrm>
              <a:off x="7566905" y="1742280"/>
              <a:ext cx="1108332" cy="240495"/>
            </a:xfrm>
            <a:custGeom>
              <a:avLst/>
              <a:gdLst/>
              <a:ahLst/>
              <a:cxnLst>
                <a:cxn ang="0">
                  <a:pos x="wd2" y="hd2"/>
                </a:cxn>
                <a:cxn ang="5400000">
                  <a:pos x="wd2" y="hd2"/>
                </a:cxn>
                <a:cxn ang="10800000">
                  <a:pos x="wd2" y="hd2"/>
                </a:cxn>
                <a:cxn ang="16200000">
                  <a:pos x="wd2" y="hd2"/>
                </a:cxn>
              </a:cxnLst>
              <a:rect l="0" t="0" r="r" b="b"/>
              <a:pathLst>
                <a:path w="21184" h="20660" extrusionOk="0">
                  <a:moveTo>
                    <a:pt x="20600" y="16749"/>
                  </a:moveTo>
                  <a:lnTo>
                    <a:pt x="551" y="20656"/>
                  </a:lnTo>
                  <a:cubicBezTo>
                    <a:pt x="-94" y="20785"/>
                    <a:pt x="-212" y="17755"/>
                    <a:pt x="409" y="16968"/>
                  </a:cubicBezTo>
                  <a:lnTo>
                    <a:pt x="13026" y="977"/>
                  </a:lnTo>
                  <a:cubicBezTo>
                    <a:pt x="14439" y="-815"/>
                    <a:pt x="15965" y="-112"/>
                    <a:pt x="17069" y="2834"/>
                  </a:cubicBezTo>
                  <a:lnTo>
                    <a:pt x="20992" y="13306"/>
                  </a:lnTo>
                  <a:cubicBezTo>
                    <a:pt x="21388" y="14370"/>
                    <a:pt x="21130" y="16646"/>
                    <a:pt x="20600" y="16749"/>
                  </a:cubicBezTo>
                  <a:close/>
                </a:path>
              </a:pathLst>
            </a:custGeom>
            <a:solidFill>
              <a:srgbClr val="4CC1E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27" name="Shape">
              <a:extLst>
                <a:ext uri="{FF2B5EF4-FFF2-40B4-BE49-F238E27FC236}">
                  <a16:creationId xmlns:a16="http://schemas.microsoft.com/office/drawing/2014/main" id="{5A33B39B-0736-097B-3EBF-F684DCFACB9B}"/>
                </a:ext>
              </a:extLst>
            </p:cNvPr>
            <p:cNvSpPr/>
            <p:nvPr/>
          </p:nvSpPr>
          <p:spPr>
            <a:xfrm>
              <a:off x="8625177" y="1907400"/>
              <a:ext cx="508429" cy="1020119"/>
            </a:xfrm>
            <a:custGeom>
              <a:avLst/>
              <a:gdLst/>
              <a:ahLst/>
              <a:cxnLst>
                <a:cxn ang="0">
                  <a:pos x="wd2" y="hd2"/>
                </a:cxn>
                <a:cxn ang="5400000">
                  <a:pos x="wd2" y="hd2"/>
                </a:cxn>
                <a:cxn ang="10800000">
                  <a:pos x="wd2" y="hd2"/>
                </a:cxn>
                <a:cxn ang="16200000">
                  <a:pos x="wd2" y="hd2"/>
                </a:cxn>
              </a:cxnLst>
              <a:rect l="0" t="0" r="r" b="b"/>
              <a:pathLst>
                <a:path w="20840" h="21154" extrusionOk="0">
                  <a:moveTo>
                    <a:pt x="3625" y="435"/>
                  </a:moveTo>
                  <a:lnTo>
                    <a:pt x="20705" y="20419"/>
                  </a:lnTo>
                  <a:cubicBezTo>
                    <a:pt x="21256" y="21064"/>
                    <a:pt x="19995" y="21442"/>
                    <a:pt x="19170" y="20882"/>
                  </a:cubicBezTo>
                  <a:lnTo>
                    <a:pt x="2391" y="9472"/>
                  </a:lnTo>
                  <a:cubicBezTo>
                    <a:pt x="511" y="8194"/>
                    <a:pt x="-344" y="6588"/>
                    <a:pt x="127" y="5213"/>
                  </a:cubicBezTo>
                  <a:lnTo>
                    <a:pt x="1791" y="335"/>
                  </a:lnTo>
                  <a:cubicBezTo>
                    <a:pt x="1960" y="-158"/>
                    <a:pt x="3172" y="-93"/>
                    <a:pt x="3625" y="435"/>
                  </a:cubicBezTo>
                  <a:close/>
                </a:path>
              </a:pathLst>
            </a:custGeom>
            <a:solidFill>
              <a:srgbClr val="4CC1EF">
                <a:lumMod val="50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28" name="Shape">
              <a:extLst>
                <a:ext uri="{FF2B5EF4-FFF2-40B4-BE49-F238E27FC236}">
                  <a16:creationId xmlns:a16="http://schemas.microsoft.com/office/drawing/2014/main" id="{CB60EC1B-157F-EFBC-FD5A-2B0CF7A1598D}"/>
                </a:ext>
              </a:extLst>
            </p:cNvPr>
            <p:cNvSpPr/>
            <p:nvPr/>
          </p:nvSpPr>
          <p:spPr>
            <a:xfrm>
              <a:off x="8670210" y="1021754"/>
              <a:ext cx="686901" cy="890015"/>
            </a:xfrm>
            <a:custGeom>
              <a:avLst/>
              <a:gdLst/>
              <a:ahLst/>
              <a:cxnLst>
                <a:cxn ang="0">
                  <a:pos x="wd2" y="hd2"/>
                </a:cxn>
                <a:cxn ang="5400000">
                  <a:pos x="wd2" y="hd2"/>
                </a:cxn>
                <a:cxn ang="10800000">
                  <a:pos x="wd2" y="hd2"/>
                </a:cxn>
                <a:cxn ang="16200000">
                  <a:pos x="wd2" y="hd2"/>
                </a:cxn>
              </a:cxnLst>
              <a:rect l="0" t="0" r="r" b="b"/>
              <a:pathLst>
                <a:path w="21012" h="21118" extrusionOk="0">
                  <a:moveTo>
                    <a:pt x="245" y="20102"/>
                  </a:moveTo>
                  <a:lnTo>
                    <a:pt x="19753" y="312"/>
                  </a:lnTo>
                  <a:cubicBezTo>
                    <a:pt x="20382" y="-326"/>
                    <a:pt x="21328" y="98"/>
                    <a:pt x="20908" y="828"/>
                  </a:cubicBezTo>
                  <a:lnTo>
                    <a:pt x="12328" y="15679"/>
                  </a:lnTo>
                  <a:cubicBezTo>
                    <a:pt x="11366" y="17342"/>
                    <a:pt x="9610" y="18670"/>
                    <a:pt x="7672" y="19201"/>
                  </a:cubicBezTo>
                  <a:lnTo>
                    <a:pt x="784" y="21083"/>
                  </a:lnTo>
                  <a:cubicBezTo>
                    <a:pt x="86" y="21274"/>
                    <a:pt x="-272" y="20624"/>
                    <a:pt x="245" y="20102"/>
                  </a:cubicBezTo>
                  <a:close/>
                </a:path>
              </a:pathLst>
            </a:custGeom>
            <a:solidFill>
              <a:srgbClr val="4CC1EF">
                <a:lumMod val="75000"/>
              </a:srgb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29" name="Circle">
              <a:extLst>
                <a:ext uri="{FF2B5EF4-FFF2-40B4-BE49-F238E27FC236}">
                  <a16:creationId xmlns:a16="http://schemas.microsoft.com/office/drawing/2014/main" id="{A09840E9-2421-2EF9-BA65-3D60AE9DD1C2}"/>
                </a:ext>
              </a:extLst>
            </p:cNvPr>
            <p:cNvSpPr/>
            <p:nvPr/>
          </p:nvSpPr>
          <p:spPr>
            <a:xfrm>
              <a:off x="8587650" y="1839851"/>
              <a:ext cx="157315" cy="157315"/>
            </a:xfrm>
            <a:prstGeom prst="ellipse">
              <a:avLst/>
            </a:prstGeom>
            <a:solidFill>
              <a:srgbClr val="D3D3D3">
                <a:lumMod val="50000"/>
              </a:srgbClr>
            </a:solidFill>
            <a:ln w="40194">
              <a:solidFill>
                <a:srgbClr val="FFFFFF"/>
              </a:solidFill>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grpSp>
        <p:nvGrpSpPr>
          <p:cNvPr id="30" name="Group 113">
            <a:extLst>
              <a:ext uri="{FF2B5EF4-FFF2-40B4-BE49-F238E27FC236}">
                <a16:creationId xmlns:a16="http://schemas.microsoft.com/office/drawing/2014/main" id="{7855AF3D-9533-66C7-4501-9D3ECE6E9BC1}"/>
              </a:ext>
            </a:extLst>
          </p:cNvPr>
          <p:cNvGrpSpPr/>
          <p:nvPr/>
        </p:nvGrpSpPr>
        <p:grpSpPr>
          <a:xfrm rot="18000000">
            <a:off x="-497557" y="1912581"/>
            <a:ext cx="3781039" cy="3629871"/>
            <a:chOff x="3676650" y="1527175"/>
            <a:chExt cx="3335338" cy="3201988"/>
          </a:xfrm>
        </p:grpSpPr>
        <p:sp>
          <p:nvSpPr>
            <p:cNvPr id="31" name="Freeform 13">
              <a:extLst>
                <a:ext uri="{FF2B5EF4-FFF2-40B4-BE49-F238E27FC236}">
                  <a16:creationId xmlns:a16="http://schemas.microsoft.com/office/drawing/2014/main" id="{4E7E4B8E-10BC-D0B6-50BF-A2183691BFD0}"/>
                </a:ext>
              </a:extLst>
            </p:cNvPr>
            <p:cNvSpPr>
              <a:spLocks/>
            </p:cNvSpPr>
            <p:nvPr/>
          </p:nvSpPr>
          <p:spPr bwMode="auto">
            <a:xfrm>
              <a:off x="3676650" y="1819275"/>
              <a:ext cx="803275" cy="1871663"/>
            </a:xfrm>
            <a:custGeom>
              <a:avLst/>
              <a:gdLst>
                <a:gd name="T0" fmla="*/ 338 w 982"/>
                <a:gd name="T1" fmla="*/ 2283 h 2283"/>
                <a:gd name="T2" fmla="*/ 982 w 982"/>
                <a:gd name="T3" fmla="*/ 0 h 2283"/>
              </a:gdLst>
              <a:ahLst/>
              <a:cxnLst>
                <a:cxn ang="0">
                  <a:pos x="T0" y="T1"/>
                </a:cxn>
                <a:cxn ang="0">
                  <a:pos x="T2" y="T3"/>
                </a:cxn>
              </a:cxnLst>
              <a:rect l="0" t="0" r="r" b="b"/>
              <a:pathLst>
                <a:path w="982" h="2283">
                  <a:moveTo>
                    <a:pt x="338" y="2283"/>
                  </a:moveTo>
                  <a:cubicBezTo>
                    <a:pt x="0" y="1446"/>
                    <a:pt x="289" y="513"/>
                    <a:pt x="982" y="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2" name="Freeform 14">
              <a:extLst>
                <a:ext uri="{FF2B5EF4-FFF2-40B4-BE49-F238E27FC236}">
                  <a16:creationId xmlns:a16="http://schemas.microsoft.com/office/drawing/2014/main" id="{B15B9D5F-BF73-993B-984C-A4D2FF039B8B}"/>
                </a:ext>
              </a:extLst>
            </p:cNvPr>
            <p:cNvSpPr>
              <a:spLocks/>
            </p:cNvSpPr>
            <p:nvPr/>
          </p:nvSpPr>
          <p:spPr bwMode="auto">
            <a:xfrm>
              <a:off x="4851400" y="4297363"/>
              <a:ext cx="1614488" cy="431800"/>
            </a:xfrm>
            <a:custGeom>
              <a:avLst/>
              <a:gdLst>
                <a:gd name="T0" fmla="*/ 1972 w 1972"/>
                <a:gd name="T1" fmla="*/ 0 h 526"/>
                <a:gd name="T2" fmla="*/ 1425 w 1972"/>
                <a:gd name="T3" fmla="*/ 335 h 526"/>
                <a:gd name="T4" fmla="*/ 0 w 1972"/>
                <a:gd name="T5" fmla="*/ 345 h 526"/>
              </a:gdLst>
              <a:ahLst/>
              <a:cxnLst>
                <a:cxn ang="0">
                  <a:pos x="T0" y="T1"/>
                </a:cxn>
                <a:cxn ang="0">
                  <a:pos x="T2" y="T3"/>
                </a:cxn>
                <a:cxn ang="0">
                  <a:pos x="T4" y="T5"/>
                </a:cxn>
              </a:cxnLst>
              <a:rect l="0" t="0" r="r" b="b"/>
              <a:pathLst>
                <a:path w="1972" h="526">
                  <a:moveTo>
                    <a:pt x="1972" y="0"/>
                  </a:moveTo>
                  <a:cubicBezTo>
                    <a:pt x="1814" y="138"/>
                    <a:pt x="1630" y="252"/>
                    <a:pt x="1425" y="335"/>
                  </a:cubicBezTo>
                  <a:cubicBezTo>
                    <a:pt x="949" y="526"/>
                    <a:pt x="443" y="516"/>
                    <a:pt x="0" y="345"/>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3" name="Freeform 15">
              <a:extLst>
                <a:ext uri="{FF2B5EF4-FFF2-40B4-BE49-F238E27FC236}">
                  <a16:creationId xmlns:a16="http://schemas.microsoft.com/office/drawing/2014/main" id="{38A69176-201E-8B25-B61B-9B1D2682C038}"/>
                </a:ext>
              </a:extLst>
            </p:cNvPr>
            <p:cNvSpPr>
              <a:spLocks/>
            </p:cNvSpPr>
            <p:nvPr/>
          </p:nvSpPr>
          <p:spPr bwMode="auto">
            <a:xfrm>
              <a:off x="5676900" y="1527175"/>
              <a:ext cx="1335088" cy="1566863"/>
            </a:xfrm>
            <a:custGeom>
              <a:avLst/>
              <a:gdLst>
                <a:gd name="T0" fmla="*/ 0 w 1632"/>
                <a:gd name="T1" fmla="*/ 0 h 1911"/>
                <a:gd name="T2" fmla="*/ 1491 w 1632"/>
                <a:gd name="T3" fmla="*/ 1190 h 1911"/>
                <a:gd name="T4" fmla="*/ 1632 w 1632"/>
                <a:gd name="T5" fmla="*/ 1911 h 1911"/>
              </a:gdLst>
              <a:ahLst/>
              <a:cxnLst>
                <a:cxn ang="0">
                  <a:pos x="T0" y="T1"/>
                </a:cxn>
                <a:cxn ang="0">
                  <a:pos x="T2" y="T3"/>
                </a:cxn>
                <a:cxn ang="0">
                  <a:pos x="T4" y="T5"/>
                </a:cxn>
              </a:cxnLst>
              <a:rect l="0" t="0" r="r" b="b"/>
              <a:pathLst>
                <a:path w="1632" h="1911">
                  <a:moveTo>
                    <a:pt x="0" y="0"/>
                  </a:moveTo>
                  <a:cubicBezTo>
                    <a:pt x="649" y="104"/>
                    <a:pt x="1228" y="536"/>
                    <a:pt x="1491" y="1190"/>
                  </a:cubicBezTo>
                  <a:cubicBezTo>
                    <a:pt x="1587" y="1426"/>
                    <a:pt x="1632" y="1671"/>
                    <a:pt x="1632" y="1911"/>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4" name="Freeform 16">
              <a:extLst>
                <a:ext uri="{FF2B5EF4-FFF2-40B4-BE49-F238E27FC236}">
                  <a16:creationId xmlns:a16="http://schemas.microsoft.com/office/drawing/2014/main" id="{E3A7BFBC-8ABE-6D00-1F5D-C57413C34265}"/>
                </a:ext>
              </a:extLst>
            </p:cNvPr>
            <p:cNvSpPr>
              <a:spLocks/>
            </p:cNvSpPr>
            <p:nvPr/>
          </p:nvSpPr>
          <p:spPr bwMode="auto">
            <a:xfrm>
              <a:off x="5886450" y="1854200"/>
              <a:ext cx="646113" cy="515938"/>
            </a:xfrm>
            <a:custGeom>
              <a:avLst/>
              <a:gdLst>
                <a:gd name="T0" fmla="*/ 0 w 790"/>
                <a:gd name="T1" fmla="*/ 0 h 630"/>
                <a:gd name="T2" fmla="*/ 632 w 790"/>
                <a:gd name="T3" fmla="*/ 425 h 630"/>
                <a:gd name="T4" fmla="*/ 790 w 790"/>
                <a:gd name="T5" fmla="*/ 630 h 630"/>
              </a:gdLst>
              <a:ahLst/>
              <a:cxnLst>
                <a:cxn ang="0">
                  <a:pos x="T0" y="T1"/>
                </a:cxn>
                <a:cxn ang="0">
                  <a:pos x="T2" y="T3"/>
                </a:cxn>
                <a:cxn ang="0">
                  <a:pos x="T4" y="T5"/>
                </a:cxn>
              </a:cxnLst>
              <a:rect l="0" t="0" r="r" b="b"/>
              <a:pathLst>
                <a:path w="790" h="630">
                  <a:moveTo>
                    <a:pt x="0" y="0"/>
                  </a:moveTo>
                  <a:cubicBezTo>
                    <a:pt x="239" y="88"/>
                    <a:pt x="457" y="233"/>
                    <a:pt x="632" y="425"/>
                  </a:cubicBezTo>
                  <a:cubicBezTo>
                    <a:pt x="689" y="488"/>
                    <a:pt x="743" y="557"/>
                    <a:pt x="790" y="63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5" name="Freeform 17">
              <a:extLst>
                <a:ext uri="{FF2B5EF4-FFF2-40B4-BE49-F238E27FC236}">
                  <a16:creationId xmlns:a16="http://schemas.microsoft.com/office/drawing/2014/main" id="{F5010A63-3D91-EFA5-E30B-A43829851A64}"/>
                </a:ext>
              </a:extLst>
            </p:cNvPr>
            <p:cNvSpPr>
              <a:spLocks/>
            </p:cNvSpPr>
            <p:nvPr/>
          </p:nvSpPr>
          <p:spPr bwMode="auto">
            <a:xfrm>
              <a:off x="4114800" y="2195513"/>
              <a:ext cx="338138" cy="703263"/>
            </a:xfrm>
            <a:custGeom>
              <a:avLst/>
              <a:gdLst>
                <a:gd name="T0" fmla="*/ 0 w 412"/>
                <a:gd name="T1" fmla="*/ 858 h 858"/>
                <a:gd name="T2" fmla="*/ 412 w 412"/>
                <a:gd name="T3" fmla="*/ 0 h 858"/>
              </a:gdLst>
              <a:ahLst/>
              <a:cxnLst>
                <a:cxn ang="0">
                  <a:pos x="T0" y="T1"/>
                </a:cxn>
                <a:cxn ang="0">
                  <a:pos x="T2" y="T3"/>
                </a:cxn>
              </a:cxnLst>
              <a:rect l="0" t="0" r="r" b="b"/>
              <a:pathLst>
                <a:path w="412" h="858">
                  <a:moveTo>
                    <a:pt x="0" y="858"/>
                  </a:moveTo>
                  <a:cubicBezTo>
                    <a:pt x="48" y="539"/>
                    <a:pt x="192" y="239"/>
                    <a:pt x="412" y="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6" name="Freeform 18">
              <a:extLst>
                <a:ext uri="{FF2B5EF4-FFF2-40B4-BE49-F238E27FC236}">
                  <a16:creationId xmlns:a16="http://schemas.microsoft.com/office/drawing/2014/main" id="{8292C2EB-6E64-7BCE-246C-AFAE2B2EB61E}"/>
                </a:ext>
              </a:extLst>
            </p:cNvPr>
            <p:cNvSpPr>
              <a:spLocks/>
            </p:cNvSpPr>
            <p:nvPr/>
          </p:nvSpPr>
          <p:spPr bwMode="auto">
            <a:xfrm>
              <a:off x="5062538" y="4327525"/>
              <a:ext cx="857250" cy="123825"/>
            </a:xfrm>
            <a:custGeom>
              <a:avLst/>
              <a:gdLst>
                <a:gd name="T0" fmla="*/ 1048 w 1048"/>
                <a:gd name="T1" fmla="*/ 0 h 151"/>
                <a:gd name="T2" fmla="*/ 0 w 1048"/>
                <a:gd name="T3" fmla="*/ 56 h 151"/>
              </a:gdLst>
              <a:ahLst/>
              <a:cxnLst>
                <a:cxn ang="0">
                  <a:pos x="T0" y="T1"/>
                </a:cxn>
                <a:cxn ang="0">
                  <a:pos x="T2" y="T3"/>
                </a:cxn>
              </a:cxnLst>
              <a:rect l="0" t="0" r="r" b="b"/>
              <a:pathLst>
                <a:path w="1048" h="151">
                  <a:moveTo>
                    <a:pt x="1048" y="0"/>
                  </a:moveTo>
                  <a:cubicBezTo>
                    <a:pt x="701" y="140"/>
                    <a:pt x="334" y="151"/>
                    <a:pt x="0" y="56"/>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7" name="Freeform 19">
              <a:extLst>
                <a:ext uri="{FF2B5EF4-FFF2-40B4-BE49-F238E27FC236}">
                  <a16:creationId xmlns:a16="http://schemas.microsoft.com/office/drawing/2014/main" id="{07BAFC0B-D438-D2B3-1C9B-58EC311897CD}"/>
                </a:ext>
              </a:extLst>
            </p:cNvPr>
            <p:cNvSpPr>
              <a:spLocks/>
            </p:cNvSpPr>
            <p:nvPr/>
          </p:nvSpPr>
          <p:spPr bwMode="auto">
            <a:xfrm>
              <a:off x="5926138" y="2178050"/>
              <a:ext cx="288925" cy="233363"/>
            </a:xfrm>
            <a:custGeom>
              <a:avLst/>
              <a:gdLst>
                <a:gd name="T0" fmla="*/ 0 w 354"/>
                <a:gd name="T1" fmla="*/ 0 h 285"/>
                <a:gd name="T2" fmla="*/ 354 w 354"/>
                <a:gd name="T3" fmla="*/ 285 h 285"/>
              </a:gdLst>
              <a:ahLst/>
              <a:cxnLst>
                <a:cxn ang="0">
                  <a:pos x="T0" y="T1"/>
                </a:cxn>
                <a:cxn ang="0">
                  <a:pos x="T2" y="T3"/>
                </a:cxn>
              </a:cxnLst>
              <a:rect l="0" t="0" r="r" b="b"/>
              <a:pathLst>
                <a:path w="354" h="285">
                  <a:moveTo>
                    <a:pt x="0" y="0"/>
                  </a:moveTo>
                  <a:cubicBezTo>
                    <a:pt x="133" y="72"/>
                    <a:pt x="253" y="168"/>
                    <a:pt x="354" y="285"/>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8" name="Freeform 20">
              <a:extLst>
                <a:ext uri="{FF2B5EF4-FFF2-40B4-BE49-F238E27FC236}">
                  <a16:creationId xmlns:a16="http://schemas.microsoft.com/office/drawing/2014/main" id="{05A36617-B89C-919C-2BE5-1F9604E20DCF}"/>
                </a:ext>
              </a:extLst>
            </p:cNvPr>
            <p:cNvSpPr>
              <a:spLocks/>
            </p:cNvSpPr>
            <p:nvPr/>
          </p:nvSpPr>
          <p:spPr bwMode="auto">
            <a:xfrm>
              <a:off x="4352925" y="2465388"/>
              <a:ext cx="238125" cy="763588"/>
            </a:xfrm>
            <a:custGeom>
              <a:avLst/>
              <a:gdLst>
                <a:gd name="T0" fmla="*/ 43 w 291"/>
                <a:gd name="T1" fmla="*/ 931 h 931"/>
                <a:gd name="T2" fmla="*/ 291 w 291"/>
                <a:gd name="T3" fmla="*/ 0 h 931"/>
              </a:gdLst>
              <a:ahLst/>
              <a:cxnLst>
                <a:cxn ang="0">
                  <a:pos x="T0" y="T1"/>
                </a:cxn>
                <a:cxn ang="0">
                  <a:pos x="T2" y="T3"/>
                </a:cxn>
              </a:cxnLst>
              <a:rect l="0" t="0" r="r" b="b"/>
              <a:pathLst>
                <a:path w="291" h="931">
                  <a:moveTo>
                    <a:pt x="43" y="931"/>
                  </a:moveTo>
                  <a:cubicBezTo>
                    <a:pt x="0" y="596"/>
                    <a:pt x="93" y="263"/>
                    <a:pt x="291" y="0"/>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39" name="Freeform 21">
              <a:extLst>
                <a:ext uri="{FF2B5EF4-FFF2-40B4-BE49-F238E27FC236}">
                  <a16:creationId xmlns:a16="http://schemas.microsoft.com/office/drawing/2014/main" id="{3CB964CE-CEA1-E458-0F30-711C732C7722}"/>
                </a:ext>
              </a:extLst>
            </p:cNvPr>
            <p:cNvSpPr>
              <a:spLocks/>
            </p:cNvSpPr>
            <p:nvPr/>
          </p:nvSpPr>
          <p:spPr bwMode="auto">
            <a:xfrm>
              <a:off x="5557838" y="3954463"/>
              <a:ext cx="468313" cy="180975"/>
            </a:xfrm>
            <a:custGeom>
              <a:avLst/>
              <a:gdLst>
                <a:gd name="T0" fmla="*/ 573 w 573"/>
                <a:gd name="T1" fmla="*/ 0 h 222"/>
                <a:gd name="T2" fmla="*/ 315 w 573"/>
                <a:gd name="T3" fmla="*/ 140 h 222"/>
                <a:gd name="T4" fmla="*/ 0 w 573"/>
                <a:gd name="T5" fmla="*/ 222 h 222"/>
              </a:gdLst>
              <a:ahLst/>
              <a:cxnLst>
                <a:cxn ang="0">
                  <a:pos x="T0" y="T1"/>
                </a:cxn>
                <a:cxn ang="0">
                  <a:pos x="T2" y="T3"/>
                </a:cxn>
                <a:cxn ang="0">
                  <a:pos x="T4" y="T5"/>
                </a:cxn>
              </a:cxnLst>
              <a:rect l="0" t="0" r="r" b="b"/>
              <a:pathLst>
                <a:path w="573" h="222">
                  <a:moveTo>
                    <a:pt x="573" y="0"/>
                  </a:moveTo>
                  <a:cubicBezTo>
                    <a:pt x="495" y="55"/>
                    <a:pt x="408" y="102"/>
                    <a:pt x="315" y="140"/>
                  </a:cubicBezTo>
                  <a:cubicBezTo>
                    <a:pt x="212" y="182"/>
                    <a:pt x="106" y="209"/>
                    <a:pt x="0" y="222"/>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pitchFamily="34" charset="0"/>
              </a:endParaRPr>
            </a:p>
          </p:txBody>
        </p:sp>
      </p:grpSp>
      <p:grpSp>
        <p:nvGrpSpPr>
          <p:cNvPr id="40" name="Agrupar 39">
            <a:extLst>
              <a:ext uri="{FF2B5EF4-FFF2-40B4-BE49-F238E27FC236}">
                <a16:creationId xmlns:a16="http://schemas.microsoft.com/office/drawing/2014/main" id="{851660C3-458F-79F3-0141-55756AE7DD88}"/>
              </a:ext>
            </a:extLst>
          </p:cNvPr>
          <p:cNvGrpSpPr>
            <a:grpSpLocks noChangeAspect="1"/>
          </p:cNvGrpSpPr>
          <p:nvPr/>
        </p:nvGrpSpPr>
        <p:grpSpPr>
          <a:xfrm>
            <a:off x="7489433" y="3319927"/>
            <a:ext cx="2235206" cy="1742571"/>
            <a:chOff x="8294492" y="1290218"/>
            <a:chExt cx="2235206" cy="1742571"/>
          </a:xfrm>
        </p:grpSpPr>
        <p:sp>
          <p:nvSpPr>
            <p:cNvPr id="41" name="Google Shape;1057;p35">
              <a:extLst>
                <a:ext uri="{FF2B5EF4-FFF2-40B4-BE49-F238E27FC236}">
                  <a16:creationId xmlns:a16="http://schemas.microsoft.com/office/drawing/2014/main" id="{C91C635C-C798-F12C-EFBE-07BAF433F5C6}"/>
                </a:ext>
              </a:extLst>
            </p:cNvPr>
            <p:cNvSpPr/>
            <p:nvPr/>
          </p:nvSpPr>
          <p:spPr>
            <a:xfrm>
              <a:off x="8468552" y="2410256"/>
              <a:ext cx="2061146" cy="622533"/>
            </a:xfrm>
            <a:custGeom>
              <a:avLst/>
              <a:gdLst/>
              <a:ahLst/>
              <a:cxnLst/>
              <a:rect l="l" t="t" r="r" b="b"/>
              <a:pathLst>
                <a:path w="44982" h="44982" extrusionOk="0">
                  <a:moveTo>
                    <a:pt x="0" y="0"/>
                  </a:moveTo>
                  <a:lnTo>
                    <a:pt x="0" y="44982"/>
                  </a:lnTo>
                  <a:lnTo>
                    <a:pt x="44982" y="44982"/>
                  </a:lnTo>
                  <a:lnTo>
                    <a:pt x="44982" y="0"/>
                  </a:lnTo>
                  <a:close/>
                </a:path>
              </a:pathLst>
            </a:custGeom>
            <a:solidFill>
              <a:srgbClr val="EEEEEE"/>
            </a:solidFill>
            <a:ln>
              <a:noFill/>
            </a:ln>
          </p:spPr>
          <p:txBody>
            <a:bodyPr spcFirstLastPara="1" wrap="square" lIns="91425" tIns="91425" rIns="91425" bIns="228600" anchor="ctr" anchorCtr="0">
              <a:noAutofit/>
            </a:bodyPr>
            <a:lstStyle/>
            <a:p>
              <a:pPr algn="ctr" defTabSz="914400">
                <a:buClr>
                  <a:srgbClr val="000000"/>
                </a:buClr>
                <a:buSzPts val="1100"/>
                <a:buFont typeface="Arial"/>
                <a:buNone/>
              </a:pPr>
              <a:r>
                <a:rPr lang="en" b="1" kern="0" dirty="0">
                  <a:solidFill>
                    <a:srgbClr val="434343"/>
                  </a:solidFill>
                  <a:latin typeface="Arial" panose="020B0604020202020204" pitchFamily="34" charset="0"/>
                  <a:ea typeface="Roboto"/>
                  <a:cs typeface="Roboto"/>
                  <a:sym typeface="Roboto"/>
                </a:rPr>
                <a:t>94 GW</a:t>
              </a:r>
              <a:endParaRPr b="1" kern="0" dirty="0">
                <a:solidFill>
                  <a:srgbClr val="434343"/>
                </a:solidFill>
                <a:latin typeface="Arial" panose="020B0604020202020204" pitchFamily="34" charset="0"/>
                <a:ea typeface="Roboto"/>
                <a:cs typeface="Roboto"/>
                <a:sym typeface="Roboto"/>
              </a:endParaRPr>
            </a:p>
          </p:txBody>
        </p:sp>
        <p:sp>
          <p:nvSpPr>
            <p:cNvPr id="42" name="Google Shape;1058;p35">
              <a:extLst>
                <a:ext uri="{FF2B5EF4-FFF2-40B4-BE49-F238E27FC236}">
                  <a16:creationId xmlns:a16="http://schemas.microsoft.com/office/drawing/2014/main" id="{B5DB7507-3FB3-F764-EFBD-443AC57BCEAE}"/>
                </a:ext>
              </a:extLst>
            </p:cNvPr>
            <p:cNvSpPr/>
            <p:nvPr/>
          </p:nvSpPr>
          <p:spPr>
            <a:xfrm>
              <a:off x="8468552" y="1808727"/>
              <a:ext cx="2061146" cy="604901"/>
            </a:xfrm>
            <a:custGeom>
              <a:avLst/>
              <a:gdLst/>
              <a:ahLst/>
              <a:cxnLst/>
              <a:rect l="l" t="t" r="r" b="b"/>
              <a:pathLst>
                <a:path w="44982" h="15919" extrusionOk="0">
                  <a:moveTo>
                    <a:pt x="0" y="0"/>
                  </a:moveTo>
                  <a:lnTo>
                    <a:pt x="0" y="15919"/>
                  </a:lnTo>
                  <a:lnTo>
                    <a:pt x="44982" y="15919"/>
                  </a:lnTo>
                  <a:lnTo>
                    <a:pt x="44982" y="0"/>
                  </a:lnTo>
                  <a:close/>
                </a:path>
              </a:pathLst>
            </a:custGeom>
            <a:solidFill>
              <a:srgbClr val="13A1D9"/>
            </a:solidFill>
            <a:ln>
              <a:noFill/>
            </a:ln>
          </p:spPr>
          <p:txBody>
            <a:bodyPr spcFirstLastPara="1" wrap="square" lIns="91425" tIns="91425" rIns="91425" bIns="91425" anchor="b" anchorCtr="0">
              <a:noAutofit/>
            </a:bodyPr>
            <a:lstStyle/>
            <a:p>
              <a:pPr algn="ctr" defTabSz="914400">
                <a:buClr>
                  <a:srgbClr val="000000"/>
                </a:buClr>
                <a:buSzPts val="1100"/>
                <a:buFont typeface="Arial"/>
                <a:buNone/>
              </a:pPr>
              <a:r>
                <a:rPr lang="pt-BR" sz="1600" b="1" kern="0" dirty="0" err="1">
                  <a:solidFill>
                    <a:srgbClr val="FFFFFF"/>
                  </a:solidFill>
                  <a:latin typeface="Arial" panose="020B0604020202020204" pitchFamily="34" charset="0"/>
                  <a:ea typeface="Fira Sans Extra Condensed Medium"/>
                  <a:cs typeface="Fira Sans Extra Condensed Medium"/>
                  <a:sym typeface="Fira Sans Extra Condensed Medium"/>
                </a:rPr>
                <a:t>Onshore</a:t>
              </a:r>
              <a:r>
                <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rPr>
                <a:t> Wind </a:t>
              </a:r>
              <a:r>
                <a:rPr lang="pt-BR" sz="1600" b="1" kern="0" dirty="0" err="1">
                  <a:solidFill>
                    <a:srgbClr val="FFFFFF"/>
                  </a:solidFill>
                  <a:latin typeface="Arial" panose="020B0604020202020204" pitchFamily="34" charset="0"/>
                  <a:ea typeface="Fira Sans Extra Condensed Medium"/>
                  <a:cs typeface="Fira Sans Extra Condensed Medium"/>
                  <a:sym typeface="Fira Sans Extra Condensed Medium"/>
                </a:rPr>
                <a:t>Potential</a:t>
              </a:r>
              <a:endPar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endParaRPr>
            </a:p>
          </p:txBody>
        </p:sp>
        <p:sp>
          <p:nvSpPr>
            <p:cNvPr id="43" name="Google Shape;1063;p35">
              <a:extLst>
                <a:ext uri="{FF2B5EF4-FFF2-40B4-BE49-F238E27FC236}">
                  <a16:creationId xmlns:a16="http://schemas.microsoft.com/office/drawing/2014/main" id="{11E29863-43B4-9E7F-CF11-9FF91BDAFEFE}"/>
                </a:ext>
              </a:extLst>
            </p:cNvPr>
            <p:cNvSpPr/>
            <p:nvPr/>
          </p:nvSpPr>
          <p:spPr>
            <a:xfrm>
              <a:off x="8294492" y="1290218"/>
              <a:ext cx="599696" cy="622532"/>
            </a:xfrm>
            <a:custGeom>
              <a:avLst/>
              <a:gdLst/>
              <a:ahLst/>
              <a:cxnLst/>
              <a:rect l="l" t="t" r="r" b="b"/>
              <a:pathLst>
                <a:path w="16384" h="16383" extrusionOk="0">
                  <a:moveTo>
                    <a:pt x="8192" y="0"/>
                  </a:moveTo>
                  <a:cubicBezTo>
                    <a:pt x="3668" y="0"/>
                    <a:pt x="1" y="3667"/>
                    <a:pt x="1" y="8191"/>
                  </a:cubicBezTo>
                  <a:cubicBezTo>
                    <a:pt x="1" y="12716"/>
                    <a:pt x="3668" y="16383"/>
                    <a:pt x="8192" y="16383"/>
                  </a:cubicBezTo>
                  <a:cubicBezTo>
                    <a:pt x="12716" y="16383"/>
                    <a:pt x="16384" y="12716"/>
                    <a:pt x="16384" y="8191"/>
                  </a:cubicBezTo>
                  <a:cubicBezTo>
                    <a:pt x="16384" y="3667"/>
                    <a:pt x="12716" y="0"/>
                    <a:pt x="8192" y="0"/>
                  </a:cubicBezTo>
                  <a:close/>
                </a:path>
              </a:pathLst>
            </a:custGeom>
            <a:solidFill>
              <a:srgbClr val="13A1D9"/>
            </a:solidFill>
            <a:ln>
              <a:noFill/>
            </a:ln>
          </p:spPr>
          <p:txBody>
            <a:bodyPr spcFirstLastPara="1" wrap="square" lIns="91425" tIns="91425" rIns="91425" bIns="91425" anchor="ctr" anchorCtr="0">
              <a:noAutofit/>
            </a:bodyPr>
            <a:lstStyle/>
            <a:p>
              <a:pPr algn="ctr" defTabSz="914400">
                <a:buClr>
                  <a:srgbClr val="000000"/>
                </a:buClr>
                <a:buSzPts val="1100"/>
                <a:buFont typeface="Arial"/>
                <a:buNone/>
              </a:pPr>
              <a:endParaRPr sz="2000" kern="0" dirty="0">
                <a:solidFill>
                  <a:srgbClr val="000000"/>
                </a:solidFill>
                <a:latin typeface="Arial" panose="020B0604020202020204" pitchFamily="34" charset="0"/>
                <a:cs typeface="Arial"/>
                <a:sym typeface="Arial"/>
              </a:endParaRPr>
            </a:p>
          </p:txBody>
        </p:sp>
      </p:grpSp>
      <p:grpSp>
        <p:nvGrpSpPr>
          <p:cNvPr id="44" name="Agrupar 43">
            <a:extLst>
              <a:ext uri="{FF2B5EF4-FFF2-40B4-BE49-F238E27FC236}">
                <a16:creationId xmlns:a16="http://schemas.microsoft.com/office/drawing/2014/main" id="{F0B02F5D-DCB6-1D14-54E6-61751EECE190}"/>
              </a:ext>
            </a:extLst>
          </p:cNvPr>
          <p:cNvGrpSpPr>
            <a:grpSpLocks noChangeAspect="1"/>
          </p:cNvGrpSpPr>
          <p:nvPr/>
        </p:nvGrpSpPr>
        <p:grpSpPr>
          <a:xfrm>
            <a:off x="9776456" y="3319927"/>
            <a:ext cx="2235206" cy="1742571"/>
            <a:chOff x="8294492" y="1290218"/>
            <a:chExt cx="2235206" cy="1742571"/>
          </a:xfrm>
        </p:grpSpPr>
        <p:sp>
          <p:nvSpPr>
            <p:cNvPr id="45" name="Google Shape;1057;p35">
              <a:extLst>
                <a:ext uri="{FF2B5EF4-FFF2-40B4-BE49-F238E27FC236}">
                  <a16:creationId xmlns:a16="http://schemas.microsoft.com/office/drawing/2014/main" id="{1E8FC922-7579-725C-99C6-85729871FDFD}"/>
                </a:ext>
              </a:extLst>
            </p:cNvPr>
            <p:cNvSpPr/>
            <p:nvPr/>
          </p:nvSpPr>
          <p:spPr>
            <a:xfrm>
              <a:off x="8468552" y="2410256"/>
              <a:ext cx="2061146" cy="622533"/>
            </a:xfrm>
            <a:custGeom>
              <a:avLst/>
              <a:gdLst/>
              <a:ahLst/>
              <a:cxnLst/>
              <a:rect l="l" t="t" r="r" b="b"/>
              <a:pathLst>
                <a:path w="44982" h="44982" extrusionOk="0">
                  <a:moveTo>
                    <a:pt x="0" y="0"/>
                  </a:moveTo>
                  <a:lnTo>
                    <a:pt x="0" y="44982"/>
                  </a:lnTo>
                  <a:lnTo>
                    <a:pt x="44982" y="44982"/>
                  </a:lnTo>
                  <a:lnTo>
                    <a:pt x="44982" y="0"/>
                  </a:lnTo>
                  <a:close/>
                </a:path>
              </a:pathLst>
            </a:custGeom>
            <a:solidFill>
              <a:srgbClr val="EEEEEE"/>
            </a:solidFill>
            <a:ln>
              <a:noFill/>
            </a:ln>
          </p:spPr>
          <p:txBody>
            <a:bodyPr spcFirstLastPara="1" wrap="square" lIns="91425" tIns="91425" rIns="91425" bIns="228600" anchor="ctr" anchorCtr="0">
              <a:noAutofit/>
            </a:bodyPr>
            <a:lstStyle/>
            <a:p>
              <a:pPr algn="ctr" defTabSz="914400">
                <a:buClr>
                  <a:srgbClr val="000000"/>
                </a:buClr>
                <a:buSzPts val="1100"/>
                <a:buFont typeface="Arial"/>
                <a:buNone/>
              </a:pPr>
              <a:r>
                <a:rPr lang="en" b="1" kern="0" dirty="0">
                  <a:solidFill>
                    <a:srgbClr val="434343"/>
                  </a:solidFill>
                  <a:latin typeface="Arial" panose="020B0604020202020204" pitchFamily="34" charset="0"/>
                  <a:ea typeface="Roboto"/>
                  <a:cs typeface="Roboto"/>
                  <a:sym typeface="Roboto"/>
                </a:rPr>
                <a:t>117 GW</a:t>
              </a:r>
              <a:endParaRPr b="1" kern="0" dirty="0">
                <a:solidFill>
                  <a:srgbClr val="434343"/>
                </a:solidFill>
                <a:latin typeface="Arial" panose="020B0604020202020204" pitchFamily="34" charset="0"/>
                <a:ea typeface="Roboto"/>
                <a:cs typeface="Roboto"/>
                <a:sym typeface="Roboto"/>
              </a:endParaRPr>
            </a:p>
          </p:txBody>
        </p:sp>
        <p:sp>
          <p:nvSpPr>
            <p:cNvPr id="46" name="Google Shape;1058;p35">
              <a:extLst>
                <a:ext uri="{FF2B5EF4-FFF2-40B4-BE49-F238E27FC236}">
                  <a16:creationId xmlns:a16="http://schemas.microsoft.com/office/drawing/2014/main" id="{0D450BA7-E6A9-71D9-72CB-CCC87C510BB1}"/>
                </a:ext>
              </a:extLst>
            </p:cNvPr>
            <p:cNvSpPr/>
            <p:nvPr/>
          </p:nvSpPr>
          <p:spPr>
            <a:xfrm>
              <a:off x="8468552" y="1808727"/>
              <a:ext cx="2061146" cy="604901"/>
            </a:xfrm>
            <a:custGeom>
              <a:avLst/>
              <a:gdLst/>
              <a:ahLst/>
              <a:cxnLst/>
              <a:rect l="l" t="t" r="r" b="b"/>
              <a:pathLst>
                <a:path w="44982" h="15919" extrusionOk="0">
                  <a:moveTo>
                    <a:pt x="0" y="0"/>
                  </a:moveTo>
                  <a:lnTo>
                    <a:pt x="0" y="15919"/>
                  </a:lnTo>
                  <a:lnTo>
                    <a:pt x="44982" y="15919"/>
                  </a:lnTo>
                  <a:lnTo>
                    <a:pt x="44982" y="0"/>
                  </a:lnTo>
                  <a:close/>
                </a:path>
              </a:pathLst>
            </a:custGeom>
            <a:solidFill>
              <a:srgbClr val="13A1D9"/>
            </a:solidFill>
            <a:ln>
              <a:noFill/>
            </a:ln>
          </p:spPr>
          <p:txBody>
            <a:bodyPr spcFirstLastPara="1" wrap="square" lIns="91425" tIns="91425" rIns="91425" bIns="91425" anchor="b" anchorCtr="0">
              <a:noAutofit/>
            </a:bodyPr>
            <a:lstStyle/>
            <a:p>
              <a:pPr algn="ctr" defTabSz="914400">
                <a:buClr>
                  <a:srgbClr val="000000"/>
                </a:buClr>
                <a:buSzPts val="1100"/>
                <a:buFont typeface="Arial"/>
                <a:buNone/>
              </a:pPr>
              <a:r>
                <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rPr>
                <a:t>Offshore Wind </a:t>
              </a:r>
              <a:r>
                <a:rPr lang="pt-BR" sz="1600" b="1" kern="0" dirty="0" err="1">
                  <a:solidFill>
                    <a:srgbClr val="FFFFFF"/>
                  </a:solidFill>
                  <a:latin typeface="Arial" panose="020B0604020202020204" pitchFamily="34" charset="0"/>
                  <a:ea typeface="Fira Sans Extra Condensed Medium"/>
                  <a:cs typeface="Fira Sans Extra Condensed Medium"/>
                  <a:sym typeface="Fira Sans Extra Condensed Medium"/>
                </a:rPr>
                <a:t>Potential</a:t>
              </a:r>
              <a:endPar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endParaRPr>
            </a:p>
          </p:txBody>
        </p:sp>
        <p:sp>
          <p:nvSpPr>
            <p:cNvPr id="47" name="Google Shape;1063;p35">
              <a:extLst>
                <a:ext uri="{FF2B5EF4-FFF2-40B4-BE49-F238E27FC236}">
                  <a16:creationId xmlns:a16="http://schemas.microsoft.com/office/drawing/2014/main" id="{A0A741B9-C44A-2D3D-CBD4-FA67F98B4653}"/>
                </a:ext>
              </a:extLst>
            </p:cNvPr>
            <p:cNvSpPr/>
            <p:nvPr/>
          </p:nvSpPr>
          <p:spPr>
            <a:xfrm>
              <a:off x="8294492" y="1290218"/>
              <a:ext cx="599696" cy="622532"/>
            </a:xfrm>
            <a:custGeom>
              <a:avLst/>
              <a:gdLst/>
              <a:ahLst/>
              <a:cxnLst/>
              <a:rect l="l" t="t" r="r" b="b"/>
              <a:pathLst>
                <a:path w="16384" h="16383" extrusionOk="0">
                  <a:moveTo>
                    <a:pt x="8192" y="0"/>
                  </a:moveTo>
                  <a:cubicBezTo>
                    <a:pt x="3668" y="0"/>
                    <a:pt x="1" y="3667"/>
                    <a:pt x="1" y="8191"/>
                  </a:cubicBezTo>
                  <a:cubicBezTo>
                    <a:pt x="1" y="12716"/>
                    <a:pt x="3668" y="16383"/>
                    <a:pt x="8192" y="16383"/>
                  </a:cubicBezTo>
                  <a:cubicBezTo>
                    <a:pt x="12716" y="16383"/>
                    <a:pt x="16384" y="12716"/>
                    <a:pt x="16384" y="8191"/>
                  </a:cubicBezTo>
                  <a:cubicBezTo>
                    <a:pt x="16384" y="3667"/>
                    <a:pt x="12716" y="0"/>
                    <a:pt x="8192" y="0"/>
                  </a:cubicBezTo>
                  <a:close/>
                </a:path>
              </a:pathLst>
            </a:custGeom>
            <a:solidFill>
              <a:srgbClr val="13A1D9"/>
            </a:solidFill>
            <a:ln>
              <a:noFill/>
            </a:ln>
          </p:spPr>
          <p:txBody>
            <a:bodyPr spcFirstLastPara="1" wrap="square" lIns="91425" tIns="91425" rIns="91425" bIns="91425" anchor="ctr" anchorCtr="0">
              <a:noAutofit/>
            </a:bodyPr>
            <a:lstStyle/>
            <a:p>
              <a:pPr algn="ctr" defTabSz="914400">
                <a:buClr>
                  <a:srgbClr val="000000"/>
                </a:buClr>
                <a:buSzPts val="1100"/>
                <a:buFont typeface="Arial"/>
                <a:buNone/>
              </a:pPr>
              <a:endParaRPr sz="2000" kern="0" dirty="0">
                <a:solidFill>
                  <a:srgbClr val="000000"/>
                </a:solidFill>
                <a:latin typeface="Arial" panose="020B0604020202020204" pitchFamily="34" charset="0"/>
                <a:cs typeface="Arial"/>
                <a:sym typeface="Arial"/>
              </a:endParaRPr>
            </a:p>
          </p:txBody>
        </p:sp>
      </p:grpSp>
      <p:grpSp>
        <p:nvGrpSpPr>
          <p:cNvPr id="48" name="Agrupar 47">
            <a:extLst>
              <a:ext uri="{FF2B5EF4-FFF2-40B4-BE49-F238E27FC236}">
                <a16:creationId xmlns:a16="http://schemas.microsoft.com/office/drawing/2014/main" id="{B40EA6CC-AAD9-D593-658F-D141C30340CA}"/>
              </a:ext>
            </a:extLst>
          </p:cNvPr>
          <p:cNvGrpSpPr>
            <a:grpSpLocks noChangeAspect="1"/>
          </p:cNvGrpSpPr>
          <p:nvPr/>
        </p:nvGrpSpPr>
        <p:grpSpPr>
          <a:xfrm>
            <a:off x="7489433" y="1394141"/>
            <a:ext cx="2235206" cy="1742571"/>
            <a:chOff x="8294492" y="1290218"/>
            <a:chExt cx="2235206" cy="1742571"/>
          </a:xfrm>
        </p:grpSpPr>
        <p:sp>
          <p:nvSpPr>
            <p:cNvPr id="49" name="Google Shape;1057;p35">
              <a:extLst>
                <a:ext uri="{FF2B5EF4-FFF2-40B4-BE49-F238E27FC236}">
                  <a16:creationId xmlns:a16="http://schemas.microsoft.com/office/drawing/2014/main" id="{C0B8EFF9-D6A0-893C-8570-2CD0214C0EB4}"/>
                </a:ext>
              </a:extLst>
            </p:cNvPr>
            <p:cNvSpPr/>
            <p:nvPr/>
          </p:nvSpPr>
          <p:spPr>
            <a:xfrm>
              <a:off x="8468552" y="2410256"/>
              <a:ext cx="2061146" cy="622533"/>
            </a:xfrm>
            <a:custGeom>
              <a:avLst/>
              <a:gdLst/>
              <a:ahLst/>
              <a:cxnLst/>
              <a:rect l="l" t="t" r="r" b="b"/>
              <a:pathLst>
                <a:path w="44982" h="44982" extrusionOk="0">
                  <a:moveTo>
                    <a:pt x="0" y="0"/>
                  </a:moveTo>
                  <a:lnTo>
                    <a:pt x="0" y="44982"/>
                  </a:lnTo>
                  <a:lnTo>
                    <a:pt x="44982" y="44982"/>
                  </a:lnTo>
                  <a:lnTo>
                    <a:pt x="44982" y="0"/>
                  </a:lnTo>
                  <a:close/>
                </a:path>
              </a:pathLst>
            </a:custGeom>
            <a:solidFill>
              <a:srgbClr val="EEEEEE"/>
            </a:solidFill>
            <a:ln>
              <a:noFill/>
            </a:ln>
          </p:spPr>
          <p:txBody>
            <a:bodyPr spcFirstLastPara="1" wrap="square" lIns="91425" tIns="91425" rIns="91425" bIns="228600" anchor="ctr" anchorCtr="0">
              <a:noAutofit/>
            </a:bodyPr>
            <a:lstStyle/>
            <a:p>
              <a:pPr algn="ctr" defTabSz="914400">
                <a:buClr>
                  <a:srgbClr val="000000"/>
                </a:buClr>
                <a:buSzPts val="1100"/>
                <a:buFont typeface="Arial"/>
                <a:buNone/>
              </a:pPr>
              <a:r>
                <a:rPr lang="en" b="1" kern="0" dirty="0">
                  <a:solidFill>
                    <a:srgbClr val="434343"/>
                  </a:solidFill>
                  <a:latin typeface="Arial" panose="020B0604020202020204" pitchFamily="34" charset="0"/>
                  <a:ea typeface="Roboto"/>
                  <a:cs typeface="Roboto"/>
                  <a:sym typeface="Roboto"/>
                </a:rPr>
                <a:t>643 GW</a:t>
              </a:r>
              <a:endParaRPr b="1" kern="0" dirty="0">
                <a:solidFill>
                  <a:srgbClr val="434343"/>
                </a:solidFill>
                <a:latin typeface="Arial" panose="020B0604020202020204" pitchFamily="34" charset="0"/>
                <a:ea typeface="Roboto"/>
                <a:cs typeface="Roboto"/>
                <a:sym typeface="Roboto"/>
              </a:endParaRPr>
            </a:p>
          </p:txBody>
        </p:sp>
        <p:sp>
          <p:nvSpPr>
            <p:cNvPr id="50" name="Google Shape;1058;p35">
              <a:extLst>
                <a:ext uri="{FF2B5EF4-FFF2-40B4-BE49-F238E27FC236}">
                  <a16:creationId xmlns:a16="http://schemas.microsoft.com/office/drawing/2014/main" id="{CE013669-ACD1-9040-7DF2-29C6578A0C8E}"/>
                </a:ext>
              </a:extLst>
            </p:cNvPr>
            <p:cNvSpPr/>
            <p:nvPr/>
          </p:nvSpPr>
          <p:spPr>
            <a:xfrm>
              <a:off x="8468552" y="1808727"/>
              <a:ext cx="2061146" cy="604901"/>
            </a:xfrm>
            <a:custGeom>
              <a:avLst/>
              <a:gdLst/>
              <a:ahLst/>
              <a:cxnLst/>
              <a:rect l="l" t="t" r="r" b="b"/>
              <a:pathLst>
                <a:path w="44982" h="15919" extrusionOk="0">
                  <a:moveTo>
                    <a:pt x="0" y="0"/>
                  </a:moveTo>
                  <a:lnTo>
                    <a:pt x="0" y="15919"/>
                  </a:lnTo>
                  <a:lnTo>
                    <a:pt x="44982" y="15919"/>
                  </a:lnTo>
                  <a:lnTo>
                    <a:pt x="44982" y="0"/>
                  </a:lnTo>
                  <a:close/>
                </a:path>
              </a:pathLst>
            </a:custGeom>
            <a:solidFill>
              <a:srgbClr val="FF9A31"/>
            </a:solidFill>
            <a:ln>
              <a:noFill/>
            </a:ln>
          </p:spPr>
          <p:txBody>
            <a:bodyPr spcFirstLastPara="1" wrap="square" lIns="91425" tIns="91425" rIns="91425" bIns="91425" anchor="b" anchorCtr="0">
              <a:noAutofit/>
            </a:bodyPr>
            <a:lstStyle/>
            <a:p>
              <a:pPr algn="ctr" defTabSz="914400">
                <a:buClr>
                  <a:srgbClr val="000000"/>
                </a:buClr>
                <a:buSzPts val="1100"/>
                <a:buFont typeface="Arial"/>
                <a:buNone/>
              </a:pPr>
              <a:r>
                <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rPr>
                <a:t>Solar PV* </a:t>
              </a:r>
              <a:r>
                <a:rPr lang="pt-BR" sz="1600" b="1" kern="0" dirty="0" err="1">
                  <a:solidFill>
                    <a:srgbClr val="FFFFFF"/>
                  </a:solidFill>
                  <a:latin typeface="Arial" panose="020B0604020202020204" pitchFamily="34" charset="0"/>
                  <a:ea typeface="Fira Sans Extra Condensed Medium"/>
                  <a:cs typeface="Fira Sans Extra Condensed Medium"/>
                  <a:sym typeface="Fira Sans Extra Condensed Medium"/>
                </a:rPr>
                <a:t>Potential</a:t>
              </a:r>
              <a:endPar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endParaRPr>
            </a:p>
          </p:txBody>
        </p:sp>
        <p:sp>
          <p:nvSpPr>
            <p:cNvPr id="51" name="Google Shape;1063;p35">
              <a:extLst>
                <a:ext uri="{FF2B5EF4-FFF2-40B4-BE49-F238E27FC236}">
                  <a16:creationId xmlns:a16="http://schemas.microsoft.com/office/drawing/2014/main" id="{EF1C1C56-0341-0459-3E8B-6DC2B73B0C26}"/>
                </a:ext>
              </a:extLst>
            </p:cNvPr>
            <p:cNvSpPr/>
            <p:nvPr/>
          </p:nvSpPr>
          <p:spPr>
            <a:xfrm>
              <a:off x="8294492" y="1290218"/>
              <a:ext cx="599696" cy="622532"/>
            </a:xfrm>
            <a:custGeom>
              <a:avLst/>
              <a:gdLst/>
              <a:ahLst/>
              <a:cxnLst/>
              <a:rect l="l" t="t" r="r" b="b"/>
              <a:pathLst>
                <a:path w="16384" h="16383" extrusionOk="0">
                  <a:moveTo>
                    <a:pt x="8192" y="0"/>
                  </a:moveTo>
                  <a:cubicBezTo>
                    <a:pt x="3668" y="0"/>
                    <a:pt x="1" y="3667"/>
                    <a:pt x="1" y="8191"/>
                  </a:cubicBezTo>
                  <a:cubicBezTo>
                    <a:pt x="1" y="12716"/>
                    <a:pt x="3668" y="16383"/>
                    <a:pt x="8192" y="16383"/>
                  </a:cubicBezTo>
                  <a:cubicBezTo>
                    <a:pt x="12716" y="16383"/>
                    <a:pt x="16384" y="12716"/>
                    <a:pt x="16384" y="8191"/>
                  </a:cubicBezTo>
                  <a:cubicBezTo>
                    <a:pt x="16384" y="3667"/>
                    <a:pt x="12716" y="0"/>
                    <a:pt x="8192" y="0"/>
                  </a:cubicBezTo>
                  <a:close/>
                </a:path>
              </a:pathLst>
            </a:custGeom>
            <a:solidFill>
              <a:srgbClr val="FF9A31"/>
            </a:solidFill>
            <a:ln>
              <a:noFill/>
            </a:ln>
          </p:spPr>
          <p:txBody>
            <a:bodyPr spcFirstLastPara="1" wrap="square" lIns="91425" tIns="91425" rIns="91425" bIns="91425" anchor="ctr" anchorCtr="0">
              <a:noAutofit/>
            </a:bodyPr>
            <a:lstStyle/>
            <a:p>
              <a:pPr algn="ctr" defTabSz="914400">
                <a:buClr>
                  <a:srgbClr val="000000"/>
                </a:buClr>
                <a:buSzPts val="1100"/>
                <a:buFont typeface="Arial"/>
                <a:buNone/>
              </a:pPr>
              <a:endParaRPr sz="2000" kern="0" dirty="0">
                <a:solidFill>
                  <a:srgbClr val="000000"/>
                </a:solidFill>
                <a:latin typeface="Arial" panose="020B0604020202020204" pitchFamily="34" charset="0"/>
                <a:cs typeface="Arial"/>
                <a:sym typeface="Arial"/>
              </a:endParaRPr>
            </a:p>
          </p:txBody>
        </p:sp>
      </p:grpSp>
      <p:grpSp>
        <p:nvGrpSpPr>
          <p:cNvPr id="52" name="Agrupar 51">
            <a:extLst>
              <a:ext uri="{FF2B5EF4-FFF2-40B4-BE49-F238E27FC236}">
                <a16:creationId xmlns:a16="http://schemas.microsoft.com/office/drawing/2014/main" id="{D35DA182-CF72-F872-8A4C-5AD7B85BF7B7}"/>
              </a:ext>
            </a:extLst>
          </p:cNvPr>
          <p:cNvGrpSpPr>
            <a:grpSpLocks noChangeAspect="1"/>
          </p:cNvGrpSpPr>
          <p:nvPr/>
        </p:nvGrpSpPr>
        <p:grpSpPr>
          <a:xfrm>
            <a:off x="9776456" y="1394141"/>
            <a:ext cx="2235206" cy="1742571"/>
            <a:chOff x="8294492" y="1290218"/>
            <a:chExt cx="2235206" cy="1742571"/>
          </a:xfrm>
        </p:grpSpPr>
        <p:sp>
          <p:nvSpPr>
            <p:cNvPr id="53" name="Google Shape;1057;p35">
              <a:extLst>
                <a:ext uri="{FF2B5EF4-FFF2-40B4-BE49-F238E27FC236}">
                  <a16:creationId xmlns:a16="http://schemas.microsoft.com/office/drawing/2014/main" id="{7484153E-3FD0-033A-7E11-04B89C9E6541}"/>
                </a:ext>
              </a:extLst>
            </p:cNvPr>
            <p:cNvSpPr/>
            <p:nvPr/>
          </p:nvSpPr>
          <p:spPr>
            <a:xfrm>
              <a:off x="8468552" y="2410256"/>
              <a:ext cx="2061146" cy="622533"/>
            </a:xfrm>
            <a:custGeom>
              <a:avLst/>
              <a:gdLst/>
              <a:ahLst/>
              <a:cxnLst/>
              <a:rect l="l" t="t" r="r" b="b"/>
              <a:pathLst>
                <a:path w="44982" h="44982" extrusionOk="0">
                  <a:moveTo>
                    <a:pt x="0" y="0"/>
                  </a:moveTo>
                  <a:lnTo>
                    <a:pt x="0" y="44982"/>
                  </a:lnTo>
                  <a:lnTo>
                    <a:pt x="44982" y="44982"/>
                  </a:lnTo>
                  <a:lnTo>
                    <a:pt x="44982" y="0"/>
                  </a:lnTo>
                  <a:close/>
                </a:path>
              </a:pathLst>
            </a:custGeom>
            <a:solidFill>
              <a:srgbClr val="EEEEEE"/>
            </a:solidFill>
            <a:ln>
              <a:noFill/>
            </a:ln>
          </p:spPr>
          <p:txBody>
            <a:bodyPr spcFirstLastPara="1" wrap="square" lIns="91425" tIns="91425" rIns="91425" bIns="228600" anchor="ctr" anchorCtr="0">
              <a:noAutofit/>
            </a:bodyPr>
            <a:lstStyle/>
            <a:p>
              <a:pPr algn="ctr" defTabSz="914400">
                <a:buClr>
                  <a:srgbClr val="000000"/>
                </a:buClr>
                <a:buSzPts val="1100"/>
                <a:buFont typeface="Arial"/>
                <a:buNone/>
              </a:pPr>
              <a:r>
                <a:rPr lang="en" b="1" kern="0" dirty="0">
                  <a:solidFill>
                    <a:srgbClr val="434343"/>
                  </a:solidFill>
                  <a:latin typeface="Arial" panose="020B0604020202020204" pitchFamily="34" charset="0"/>
                  <a:ea typeface="Roboto"/>
                  <a:cs typeface="Roboto"/>
                  <a:sym typeface="Roboto"/>
                </a:rPr>
                <a:t>137 GW</a:t>
              </a:r>
              <a:endParaRPr b="1" kern="0" dirty="0">
                <a:solidFill>
                  <a:srgbClr val="434343"/>
                </a:solidFill>
                <a:latin typeface="Arial" panose="020B0604020202020204" pitchFamily="34" charset="0"/>
                <a:ea typeface="Roboto"/>
                <a:cs typeface="Roboto"/>
                <a:sym typeface="Roboto"/>
              </a:endParaRPr>
            </a:p>
          </p:txBody>
        </p:sp>
        <p:sp>
          <p:nvSpPr>
            <p:cNvPr id="54" name="Google Shape;1058;p35">
              <a:extLst>
                <a:ext uri="{FF2B5EF4-FFF2-40B4-BE49-F238E27FC236}">
                  <a16:creationId xmlns:a16="http://schemas.microsoft.com/office/drawing/2014/main" id="{818443AF-B1F9-F6C0-D21F-62C0DD6CFBB1}"/>
                </a:ext>
              </a:extLst>
            </p:cNvPr>
            <p:cNvSpPr/>
            <p:nvPr/>
          </p:nvSpPr>
          <p:spPr>
            <a:xfrm>
              <a:off x="8468552" y="1808727"/>
              <a:ext cx="2061146" cy="604901"/>
            </a:xfrm>
            <a:custGeom>
              <a:avLst/>
              <a:gdLst/>
              <a:ahLst/>
              <a:cxnLst/>
              <a:rect l="l" t="t" r="r" b="b"/>
              <a:pathLst>
                <a:path w="44982" h="15919" extrusionOk="0">
                  <a:moveTo>
                    <a:pt x="0" y="0"/>
                  </a:moveTo>
                  <a:lnTo>
                    <a:pt x="0" y="15919"/>
                  </a:lnTo>
                  <a:lnTo>
                    <a:pt x="44982" y="15919"/>
                  </a:lnTo>
                  <a:lnTo>
                    <a:pt x="44982" y="0"/>
                  </a:lnTo>
                  <a:close/>
                </a:path>
              </a:pathLst>
            </a:custGeom>
            <a:solidFill>
              <a:srgbClr val="FF9A31"/>
            </a:solidFill>
            <a:ln>
              <a:noFill/>
            </a:ln>
          </p:spPr>
          <p:txBody>
            <a:bodyPr spcFirstLastPara="1" wrap="square" lIns="91425" tIns="91425" rIns="91425" bIns="91425" anchor="b" anchorCtr="0">
              <a:noAutofit/>
            </a:bodyPr>
            <a:lstStyle/>
            <a:p>
              <a:pPr algn="ctr" defTabSz="914400">
                <a:buClr>
                  <a:srgbClr val="000000"/>
                </a:buClr>
                <a:buSzPts val="1100"/>
                <a:buFont typeface="Arial"/>
                <a:buNone/>
              </a:pPr>
              <a:r>
                <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rPr>
                <a:t>Hybrid </a:t>
              </a:r>
              <a:r>
                <a:rPr lang="pt-BR" sz="1600" b="1" kern="0" dirty="0" err="1">
                  <a:solidFill>
                    <a:srgbClr val="FFFFFF"/>
                  </a:solidFill>
                  <a:latin typeface="Arial" panose="020B0604020202020204" pitchFamily="34" charset="0"/>
                  <a:ea typeface="Fira Sans Extra Condensed Medium"/>
                  <a:cs typeface="Fira Sans Extra Condensed Medium"/>
                  <a:sym typeface="Fira Sans Extra Condensed Medium"/>
                </a:rPr>
                <a:t>Potential</a:t>
              </a:r>
              <a:endParaRPr lang="pt-BR" sz="1600" b="1" kern="0" dirty="0">
                <a:solidFill>
                  <a:srgbClr val="FFFFFF"/>
                </a:solidFill>
                <a:latin typeface="Arial" panose="020B0604020202020204" pitchFamily="34" charset="0"/>
                <a:ea typeface="Fira Sans Extra Condensed Medium"/>
                <a:cs typeface="Fira Sans Extra Condensed Medium"/>
                <a:sym typeface="Fira Sans Extra Condensed Medium"/>
              </a:endParaRPr>
            </a:p>
          </p:txBody>
        </p:sp>
        <p:sp>
          <p:nvSpPr>
            <p:cNvPr id="55" name="Google Shape;1063;p35">
              <a:extLst>
                <a:ext uri="{FF2B5EF4-FFF2-40B4-BE49-F238E27FC236}">
                  <a16:creationId xmlns:a16="http://schemas.microsoft.com/office/drawing/2014/main" id="{601A103B-83B3-2DA4-8DA4-6B64BEAC5C4C}"/>
                </a:ext>
              </a:extLst>
            </p:cNvPr>
            <p:cNvSpPr/>
            <p:nvPr/>
          </p:nvSpPr>
          <p:spPr>
            <a:xfrm>
              <a:off x="8294492" y="1290218"/>
              <a:ext cx="599696" cy="622532"/>
            </a:xfrm>
            <a:custGeom>
              <a:avLst/>
              <a:gdLst/>
              <a:ahLst/>
              <a:cxnLst/>
              <a:rect l="l" t="t" r="r" b="b"/>
              <a:pathLst>
                <a:path w="16384" h="16383" extrusionOk="0">
                  <a:moveTo>
                    <a:pt x="8192" y="0"/>
                  </a:moveTo>
                  <a:cubicBezTo>
                    <a:pt x="3668" y="0"/>
                    <a:pt x="1" y="3667"/>
                    <a:pt x="1" y="8191"/>
                  </a:cubicBezTo>
                  <a:cubicBezTo>
                    <a:pt x="1" y="12716"/>
                    <a:pt x="3668" y="16383"/>
                    <a:pt x="8192" y="16383"/>
                  </a:cubicBezTo>
                  <a:cubicBezTo>
                    <a:pt x="12716" y="16383"/>
                    <a:pt x="16384" y="12716"/>
                    <a:pt x="16384" y="8191"/>
                  </a:cubicBezTo>
                  <a:cubicBezTo>
                    <a:pt x="16384" y="3667"/>
                    <a:pt x="12716" y="0"/>
                    <a:pt x="8192" y="0"/>
                  </a:cubicBezTo>
                  <a:close/>
                </a:path>
              </a:pathLst>
            </a:custGeom>
            <a:solidFill>
              <a:srgbClr val="FF9A31"/>
            </a:solidFill>
            <a:ln>
              <a:noFill/>
            </a:ln>
          </p:spPr>
          <p:txBody>
            <a:bodyPr spcFirstLastPara="1" wrap="square" lIns="91425" tIns="91425" rIns="91425" bIns="91425" anchor="ctr" anchorCtr="0">
              <a:noAutofit/>
            </a:bodyPr>
            <a:lstStyle/>
            <a:p>
              <a:pPr algn="ctr" defTabSz="914400">
                <a:buClr>
                  <a:srgbClr val="000000"/>
                </a:buClr>
                <a:buSzPts val="1100"/>
                <a:buFont typeface="Arial"/>
                <a:buNone/>
              </a:pPr>
              <a:endParaRPr sz="2000" kern="0" dirty="0">
                <a:solidFill>
                  <a:srgbClr val="000000"/>
                </a:solidFill>
                <a:latin typeface="Arial" panose="020B0604020202020204" pitchFamily="34" charset="0"/>
                <a:cs typeface="Arial"/>
                <a:sym typeface="Arial"/>
              </a:endParaRPr>
            </a:p>
          </p:txBody>
        </p:sp>
      </p:grpSp>
      <p:pic>
        <p:nvPicPr>
          <p:cNvPr id="56" name="Imagem 55">
            <a:extLst>
              <a:ext uri="{FF2B5EF4-FFF2-40B4-BE49-F238E27FC236}">
                <a16:creationId xmlns:a16="http://schemas.microsoft.com/office/drawing/2014/main" id="{5DBA5721-3144-8D32-75A6-D443C1B99D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4211" y="3403096"/>
            <a:ext cx="456193" cy="456193"/>
          </a:xfrm>
          <a:prstGeom prst="rect">
            <a:avLst/>
          </a:prstGeom>
        </p:spPr>
      </p:pic>
      <p:pic>
        <p:nvPicPr>
          <p:cNvPr id="57" name="Imagem 56">
            <a:extLst>
              <a:ext uri="{FF2B5EF4-FFF2-40B4-BE49-F238E27FC236}">
                <a16:creationId xmlns:a16="http://schemas.microsoft.com/office/drawing/2014/main" id="{3B8E34B6-3D5E-24F4-7FE6-64DCC359D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6816" y="3403096"/>
            <a:ext cx="456193" cy="456193"/>
          </a:xfrm>
          <a:prstGeom prst="rect">
            <a:avLst/>
          </a:prstGeom>
        </p:spPr>
      </p:pic>
      <p:pic>
        <p:nvPicPr>
          <p:cNvPr id="58" name="Imagem 57">
            <a:extLst>
              <a:ext uri="{FF2B5EF4-FFF2-40B4-BE49-F238E27FC236}">
                <a16:creationId xmlns:a16="http://schemas.microsoft.com/office/drawing/2014/main" id="{60EFE70D-91C3-FFD9-DBE1-5E9F8931523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64211" y="1474315"/>
            <a:ext cx="456193" cy="456193"/>
          </a:xfrm>
          <a:prstGeom prst="rect">
            <a:avLst/>
          </a:prstGeom>
        </p:spPr>
      </p:pic>
      <p:pic>
        <p:nvPicPr>
          <p:cNvPr id="59" name="Imagem 58">
            <a:extLst>
              <a:ext uri="{FF2B5EF4-FFF2-40B4-BE49-F238E27FC236}">
                <a16:creationId xmlns:a16="http://schemas.microsoft.com/office/drawing/2014/main" id="{616EA96B-15A0-1EB2-B945-274410FD42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48529" y="1484208"/>
            <a:ext cx="456193" cy="456193"/>
          </a:xfrm>
          <a:prstGeom prst="rect">
            <a:avLst/>
          </a:prstGeom>
        </p:spPr>
      </p:pic>
      <p:sp>
        <p:nvSpPr>
          <p:cNvPr id="60" name="CaixaDeTexto 59">
            <a:extLst>
              <a:ext uri="{FF2B5EF4-FFF2-40B4-BE49-F238E27FC236}">
                <a16:creationId xmlns:a16="http://schemas.microsoft.com/office/drawing/2014/main" id="{4FDC4B9C-53FF-1F32-0998-B4E8CC430F3A}"/>
              </a:ext>
            </a:extLst>
          </p:cNvPr>
          <p:cNvSpPr txBox="1"/>
          <p:nvPr/>
        </p:nvSpPr>
        <p:spPr>
          <a:xfrm>
            <a:off x="7876521" y="6280958"/>
            <a:ext cx="2801236" cy="246221"/>
          </a:xfrm>
          <a:prstGeom prst="rect">
            <a:avLst/>
          </a:prstGeom>
          <a:noFill/>
        </p:spPr>
        <p:txBody>
          <a:bodyPr wrap="square" rtlCol="0">
            <a:spAutoFit/>
          </a:bodyPr>
          <a:lstStyle/>
          <a:p>
            <a:r>
              <a:rPr lang="pt-BR" sz="1000" dirty="0">
                <a:latin typeface="Arial" panose="020B0604020202020204" pitchFamily="34" charset="0"/>
              </a:rPr>
              <a:t>**LCOH2 - </a:t>
            </a:r>
            <a:r>
              <a:rPr lang="pt-BR" sz="1000" dirty="0" err="1">
                <a:latin typeface="Arial" panose="020B0604020202020204" pitchFamily="34" charset="0"/>
              </a:rPr>
              <a:t>Levelized</a:t>
            </a:r>
            <a:r>
              <a:rPr lang="pt-BR" sz="1000" dirty="0">
                <a:latin typeface="Arial" panose="020B0604020202020204" pitchFamily="34" charset="0"/>
              </a:rPr>
              <a:t> </a:t>
            </a:r>
            <a:r>
              <a:rPr lang="pt-BR" sz="1000" dirty="0" err="1">
                <a:latin typeface="Arial" panose="020B0604020202020204" pitchFamily="34" charset="0"/>
              </a:rPr>
              <a:t>Cost</a:t>
            </a:r>
            <a:r>
              <a:rPr lang="pt-BR" sz="1000" dirty="0">
                <a:latin typeface="Arial" panose="020B0604020202020204" pitchFamily="34" charset="0"/>
              </a:rPr>
              <a:t> </a:t>
            </a:r>
            <a:r>
              <a:rPr lang="pt-BR" sz="1000" dirty="0" err="1">
                <a:latin typeface="Arial" panose="020B0604020202020204" pitchFamily="34" charset="0"/>
              </a:rPr>
              <a:t>of</a:t>
            </a:r>
            <a:r>
              <a:rPr lang="pt-BR" sz="1000" dirty="0">
                <a:latin typeface="Arial" panose="020B0604020202020204" pitchFamily="34" charset="0"/>
              </a:rPr>
              <a:t> </a:t>
            </a:r>
            <a:r>
              <a:rPr lang="pt-BR" sz="1000" dirty="0" err="1">
                <a:latin typeface="Arial" panose="020B0604020202020204" pitchFamily="34" charset="0"/>
              </a:rPr>
              <a:t>Hydrogen</a:t>
            </a:r>
            <a:r>
              <a:rPr lang="pt-BR" sz="1000" dirty="0">
                <a:latin typeface="Arial" panose="020B0604020202020204" pitchFamily="34" charset="0"/>
              </a:rPr>
              <a:t> </a:t>
            </a:r>
          </a:p>
        </p:txBody>
      </p:sp>
      <p:sp>
        <p:nvSpPr>
          <p:cNvPr id="61" name="CaixaDeTexto 60">
            <a:extLst>
              <a:ext uri="{FF2B5EF4-FFF2-40B4-BE49-F238E27FC236}">
                <a16:creationId xmlns:a16="http://schemas.microsoft.com/office/drawing/2014/main" id="{1FF4EA96-6A97-6952-D1FB-664C6292271D}"/>
              </a:ext>
            </a:extLst>
          </p:cNvPr>
          <p:cNvSpPr txBox="1"/>
          <p:nvPr/>
        </p:nvSpPr>
        <p:spPr>
          <a:xfrm>
            <a:off x="8536487" y="3201653"/>
            <a:ext cx="1394086" cy="246221"/>
          </a:xfrm>
          <a:prstGeom prst="rect">
            <a:avLst/>
          </a:prstGeom>
          <a:noFill/>
        </p:spPr>
        <p:txBody>
          <a:bodyPr wrap="square" rtlCol="0">
            <a:spAutoFit/>
          </a:bodyPr>
          <a:lstStyle/>
          <a:p>
            <a:r>
              <a:rPr lang="pt-BR" sz="1000" dirty="0">
                <a:latin typeface="Arial" panose="020B0604020202020204" pitchFamily="34" charset="0"/>
              </a:rPr>
              <a:t>*PV - </a:t>
            </a:r>
            <a:r>
              <a:rPr lang="pt-BR" sz="1000" dirty="0" err="1">
                <a:latin typeface="Arial" panose="020B0604020202020204" pitchFamily="34" charset="0"/>
              </a:rPr>
              <a:t>Photovoltaic</a:t>
            </a:r>
            <a:endParaRPr lang="pt-BR" sz="1000" dirty="0">
              <a:latin typeface="Arial" panose="020B0604020202020204" pitchFamily="34" charset="0"/>
            </a:endParaRPr>
          </a:p>
        </p:txBody>
      </p:sp>
      <p:sp>
        <p:nvSpPr>
          <p:cNvPr id="62" name="CaixaDeTexto 61">
            <a:extLst>
              <a:ext uri="{FF2B5EF4-FFF2-40B4-BE49-F238E27FC236}">
                <a16:creationId xmlns:a16="http://schemas.microsoft.com/office/drawing/2014/main" id="{36FFC1B0-552F-02D2-688F-D366BF9DFDFA}"/>
              </a:ext>
            </a:extLst>
          </p:cNvPr>
          <p:cNvSpPr txBox="1"/>
          <p:nvPr/>
        </p:nvSpPr>
        <p:spPr>
          <a:xfrm>
            <a:off x="9502130" y="6305600"/>
            <a:ext cx="2714609" cy="200055"/>
          </a:xfrm>
          <a:prstGeom prst="rect">
            <a:avLst/>
          </a:prstGeom>
          <a:noFill/>
        </p:spPr>
        <p:txBody>
          <a:bodyPr wrap="square" rtlCol="0">
            <a:spAutoFit/>
          </a:bodyPr>
          <a:lstStyle/>
          <a:p>
            <a:pPr algn="r"/>
            <a:r>
              <a:rPr lang="pt-BR" sz="700" dirty="0" err="1">
                <a:latin typeface="Arial" panose="020B0604020202020204" pitchFamily="34" charset="0"/>
              </a:rPr>
              <a:t>Source</a:t>
            </a:r>
            <a:r>
              <a:rPr lang="pt-BR" sz="700" dirty="0">
                <a:latin typeface="Arial" panose="020B0604020202020204" pitchFamily="34" charset="0"/>
              </a:rPr>
              <a:t>: </a:t>
            </a:r>
            <a:r>
              <a:rPr lang="en-US" sz="700" dirty="0">
                <a:latin typeface="Arial" panose="020B0604020202020204" pitchFamily="34" charset="0"/>
              </a:rPr>
              <a:t>Ceará Wind and Solar Atlas, 2019</a:t>
            </a:r>
            <a:endParaRPr lang="pt-BR" sz="700" dirty="0">
              <a:latin typeface="Arial" panose="020B0604020202020204" pitchFamily="34" charset="0"/>
            </a:endParaRPr>
          </a:p>
        </p:txBody>
      </p:sp>
    </p:spTree>
    <p:extLst>
      <p:ext uri="{BB962C8B-B14F-4D97-AF65-F5344CB8AC3E}">
        <p14:creationId xmlns:p14="http://schemas.microsoft.com/office/powerpoint/2010/main" val="263219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5744714"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NATURAL MINES – WIND AND SOLAR ATLAS</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C144968E-4FC5-B18B-28FF-898DFA767EFE}"/>
              </a:ext>
            </a:extLst>
          </p:cNvPr>
          <p:cNvSpPr txBox="1"/>
          <p:nvPr/>
        </p:nvSpPr>
        <p:spPr>
          <a:xfrm>
            <a:off x="0" y="5540246"/>
            <a:ext cx="12162971" cy="584775"/>
          </a:xfrm>
          <a:prstGeom prst="rect">
            <a:avLst/>
          </a:prstGeom>
          <a:noFill/>
        </p:spPr>
        <p:txBody>
          <a:bodyPr wrap="square" rtlCol="0">
            <a:spAutoFit/>
          </a:bodyPr>
          <a:lstStyle/>
          <a:p>
            <a:pPr algn="ctr"/>
            <a:r>
              <a:rPr lang="en-US" sz="1600" i="1" dirty="0">
                <a:latin typeface="Arial" panose="020B0604020202020204" pitchFamily="34" charset="0"/>
              </a:rPr>
              <a:t>Access the virtual atlas through the link: </a:t>
            </a:r>
            <a:r>
              <a:rPr lang="en-US" sz="1600" dirty="0">
                <a:latin typeface="Geomanist Medium" panose="02000603000000020004" pitchFamily="2" charset="0"/>
                <a:cs typeface="Arial" panose="020B0604020202020204" pitchFamily="34" charset="0"/>
                <a:hlinkClick r:id="rId6">
                  <a:extLst>
                    <a:ext uri="{A12FA001-AC4F-418D-AE19-62706E023703}">
                      <ahyp:hlinkClr xmlns:ahyp="http://schemas.microsoft.com/office/drawing/2018/hyperlinkcolor" val="tx"/>
                    </a:ext>
                  </a:extLst>
                </a:hlinkClick>
              </a:rPr>
              <a:t>http://atlas.adece.ce.gov.br</a:t>
            </a:r>
            <a:r>
              <a:rPr lang="en-US" sz="1600" i="1" dirty="0">
                <a:latin typeface="Arial" panose="020B0604020202020204" pitchFamily="34" charset="0"/>
                <a:cs typeface="Arial" panose="020B0604020202020204" pitchFamily="34" charset="0"/>
              </a:rPr>
              <a:t> or see the complete e-book at </a:t>
            </a:r>
            <a:r>
              <a:rPr lang="en-US" sz="1600" b="1" i="1"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http://atlas.adece.ce.gov.br/ebook/mobile/index.html</a:t>
            </a:r>
            <a:r>
              <a:rPr lang="en-US" sz="1600" b="1" i="1" dirty="0">
                <a:latin typeface="Arial" panose="020B0604020202020204" pitchFamily="34" charset="0"/>
                <a:cs typeface="Arial" panose="020B0604020202020204" pitchFamily="34" charset="0"/>
              </a:rPr>
              <a:t> </a:t>
            </a:r>
            <a:endParaRPr lang="pt-BR" sz="1600" b="1" dirty="0">
              <a:latin typeface="Geomanist Medium" panose="02000603000000020004" pitchFamily="2" charset="0"/>
              <a:cs typeface="Arial" panose="020B0604020202020204" pitchFamily="34" charset="0"/>
            </a:endParaRPr>
          </a:p>
        </p:txBody>
      </p:sp>
      <p:grpSp>
        <p:nvGrpSpPr>
          <p:cNvPr id="8" name="Agrupar 7">
            <a:extLst>
              <a:ext uri="{FF2B5EF4-FFF2-40B4-BE49-F238E27FC236}">
                <a16:creationId xmlns:a16="http://schemas.microsoft.com/office/drawing/2014/main" id="{80401F03-F516-1C1A-5F63-CE5C37AF11E5}"/>
              </a:ext>
            </a:extLst>
          </p:cNvPr>
          <p:cNvGrpSpPr>
            <a:grpSpLocks noChangeAspect="1"/>
          </p:cNvGrpSpPr>
          <p:nvPr/>
        </p:nvGrpSpPr>
        <p:grpSpPr>
          <a:xfrm>
            <a:off x="3337578" y="1412937"/>
            <a:ext cx="2570663" cy="3676944"/>
            <a:chOff x="3158807" y="3102324"/>
            <a:chExt cx="2173838" cy="3109345"/>
          </a:xfrm>
        </p:grpSpPr>
        <p:pic>
          <p:nvPicPr>
            <p:cNvPr id="10" name="Imagem 9">
              <a:extLst>
                <a:ext uri="{FF2B5EF4-FFF2-40B4-BE49-F238E27FC236}">
                  <a16:creationId xmlns:a16="http://schemas.microsoft.com/office/drawing/2014/main" id="{FA4BD88E-A94B-A0E3-9175-FFC80BCCBE75}"/>
                </a:ext>
              </a:extLst>
            </p:cNvPr>
            <p:cNvPicPr>
              <a:picLocks noChangeAspect="1"/>
            </p:cNvPicPr>
            <p:nvPr/>
          </p:nvPicPr>
          <p:blipFill>
            <a:blip r:embed="rId8"/>
            <a:stretch>
              <a:fillRect/>
            </a:stretch>
          </p:blipFill>
          <p:spPr>
            <a:xfrm>
              <a:off x="3158807" y="3419832"/>
              <a:ext cx="2173838" cy="27918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CaixaDeTexto 14">
              <a:extLst>
                <a:ext uri="{FF2B5EF4-FFF2-40B4-BE49-F238E27FC236}">
                  <a16:creationId xmlns:a16="http://schemas.microsoft.com/office/drawing/2014/main" id="{431B3E8D-ADA4-0AC4-4133-A1DEF52CD11D}"/>
                </a:ext>
              </a:extLst>
            </p:cNvPr>
            <p:cNvSpPr txBox="1"/>
            <p:nvPr/>
          </p:nvSpPr>
          <p:spPr>
            <a:xfrm>
              <a:off x="3158807" y="3102324"/>
              <a:ext cx="2173838" cy="260266"/>
            </a:xfrm>
            <a:prstGeom prst="rect">
              <a:avLst/>
            </a:prstGeom>
            <a:noFill/>
          </p:spPr>
          <p:txBody>
            <a:bodyPr wrap="square" rtlCol="0">
              <a:spAutoFit/>
            </a:bodyPr>
            <a:lstStyle/>
            <a:p>
              <a:pPr algn="ctr"/>
              <a:r>
                <a:rPr lang="en-US" sz="1400" b="1" dirty="0">
                  <a:latin typeface="Arial" panose="020B0604020202020204" pitchFamily="34" charset="0"/>
                </a:rPr>
                <a:t>ONSHORE WIND MAP</a:t>
              </a:r>
            </a:p>
          </p:txBody>
        </p:sp>
      </p:grpSp>
      <p:grpSp>
        <p:nvGrpSpPr>
          <p:cNvPr id="16" name="Agrupar 15">
            <a:extLst>
              <a:ext uri="{FF2B5EF4-FFF2-40B4-BE49-F238E27FC236}">
                <a16:creationId xmlns:a16="http://schemas.microsoft.com/office/drawing/2014/main" id="{D6C3F4F1-CC19-E884-81A2-A7EA4451BC0A}"/>
              </a:ext>
            </a:extLst>
          </p:cNvPr>
          <p:cNvGrpSpPr>
            <a:grpSpLocks noChangeAspect="1"/>
          </p:cNvGrpSpPr>
          <p:nvPr/>
        </p:nvGrpSpPr>
        <p:grpSpPr>
          <a:xfrm>
            <a:off x="177204" y="1453283"/>
            <a:ext cx="2784860" cy="3636596"/>
            <a:chOff x="357976" y="3136448"/>
            <a:chExt cx="2354581" cy="3074718"/>
          </a:xfrm>
        </p:grpSpPr>
        <p:pic>
          <p:nvPicPr>
            <p:cNvPr id="17" name="Imagem 16">
              <a:extLst>
                <a:ext uri="{FF2B5EF4-FFF2-40B4-BE49-F238E27FC236}">
                  <a16:creationId xmlns:a16="http://schemas.microsoft.com/office/drawing/2014/main" id="{8A6EBDD0-6325-4254-E304-33CD33B36D7C}"/>
                </a:ext>
              </a:extLst>
            </p:cNvPr>
            <p:cNvPicPr>
              <a:picLocks noChangeAspect="1"/>
            </p:cNvPicPr>
            <p:nvPr/>
          </p:nvPicPr>
          <p:blipFill>
            <a:blip r:embed="rId9"/>
            <a:stretch>
              <a:fillRect/>
            </a:stretch>
          </p:blipFill>
          <p:spPr>
            <a:xfrm>
              <a:off x="504670" y="3419329"/>
              <a:ext cx="2207887" cy="27918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CaixaDeTexto 17">
              <a:extLst>
                <a:ext uri="{FF2B5EF4-FFF2-40B4-BE49-F238E27FC236}">
                  <a16:creationId xmlns:a16="http://schemas.microsoft.com/office/drawing/2014/main" id="{A54F01F7-F3F8-2C4E-BE34-1C16DA76887A}"/>
                </a:ext>
              </a:extLst>
            </p:cNvPr>
            <p:cNvSpPr txBox="1"/>
            <p:nvPr/>
          </p:nvSpPr>
          <p:spPr>
            <a:xfrm>
              <a:off x="357976" y="3136448"/>
              <a:ext cx="2320532" cy="260223"/>
            </a:xfrm>
            <a:prstGeom prst="rect">
              <a:avLst/>
            </a:prstGeom>
            <a:noFill/>
          </p:spPr>
          <p:txBody>
            <a:bodyPr wrap="square" rtlCol="0">
              <a:spAutoFit/>
            </a:bodyPr>
            <a:lstStyle/>
            <a:p>
              <a:pPr algn="ctr"/>
              <a:r>
                <a:rPr lang="en-US" sz="1400" b="1" dirty="0">
                  <a:latin typeface="Arial" panose="020B0604020202020204" pitchFamily="34" charset="0"/>
                </a:rPr>
                <a:t>SOLAR PHOTOVOLTAIC MAP</a:t>
              </a:r>
            </a:p>
          </p:txBody>
        </p:sp>
      </p:grpSp>
      <p:grpSp>
        <p:nvGrpSpPr>
          <p:cNvPr id="19" name="Agrupar 18">
            <a:extLst>
              <a:ext uri="{FF2B5EF4-FFF2-40B4-BE49-F238E27FC236}">
                <a16:creationId xmlns:a16="http://schemas.microsoft.com/office/drawing/2014/main" id="{6AA1FB10-91BD-5C2E-3C42-754199ACA041}"/>
              </a:ext>
            </a:extLst>
          </p:cNvPr>
          <p:cNvGrpSpPr>
            <a:grpSpLocks noChangeAspect="1"/>
          </p:cNvGrpSpPr>
          <p:nvPr/>
        </p:nvGrpSpPr>
        <p:grpSpPr>
          <a:xfrm>
            <a:off x="9270627" y="1526367"/>
            <a:ext cx="2570668" cy="3414325"/>
            <a:chOff x="9014536" y="3198248"/>
            <a:chExt cx="2173838" cy="2887269"/>
          </a:xfrm>
        </p:grpSpPr>
        <p:pic>
          <p:nvPicPr>
            <p:cNvPr id="20" name="Imagem 19">
              <a:extLst>
                <a:ext uri="{FF2B5EF4-FFF2-40B4-BE49-F238E27FC236}">
                  <a16:creationId xmlns:a16="http://schemas.microsoft.com/office/drawing/2014/main" id="{18460B9D-1824-9FE6-BE1F-9BB5AC498F4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14536" y="3545983"/>
              <a:ext cx="2173838" cy="25395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1" name="CaixaDeTexto 20">
              <a:extLst>
                <a:ext uri="{FF2B5EF4-FFF2-40B4-BE49-F238E27FC236}">
                  <a16:creationId xmlns:a16="http://schemas.microsoft.com/office/drawing/2014/main" id="{20917C9E-12C2-EA7B-C8E4-347783E4FC0D}"/>
                </a:ext>
              </a:extLst>
            </p:cNvPr>
            <p:cNvSpPr txBox="1"/>
            <p:nvPr/>
          </p:nvSpPr>
          <p:spPr>
            <a:xfrm>
              <a:off x="9014536" y="3198248"/>
              <a:ext cx="2173838" cy="260267"/>
            </a:xfrm>
            <a:prstGeom prst="rect">
              <a:avLst/>
            </a:prstGeom>
            <a:noFill/>
          </p:spPr>
          <p:txBody>
            <a:bodyPr wrap="square" rtlCol="0">
              <a:spAutoFit/>
            </a:bodyPr>
            <a:lstStyle/>
            <a:p>
              <a:pPr algn="ctr"/>
              <a:r>
                <a:rPr lang="en-US" sz="1400" b="1" dirty="0">
                  <a:latin typeface="Arial" panose="020B0604020202020204" pitchFamily="34" charset="0"/>
                </a:rPr>
                <a:t>HYBRID SOLAR/WIND MAP</a:t>
              </a:r>
            </a:p>
          </p:txBody>
        </p:sp>
      </p:grpSp>
      <p:grpSp>
        <p:nvGrpSpPr>
          <p:cNvPr id="22" name="Agrupar 21">
            <a:extLst>
              <a:ext uri="{FF2B5EF4-FFF2-40B4-BE49-F238E27FC236}">
                <a16:creationId xmlns:a16="http://schemas.microsoft.com/office/drawing/2014/main" id="{40A9B58B-E915-11CC-B89C-61107FFC8510}"/>
              </a:ext>
            </a:extLst>
          </p:cNvPr>
          <p:cNvGrpSpPr>
            <a:grpSpLocks noChangeAspect="1"/>
          </p:cNvGrpSpPr>
          <p:nvPr/>
        </p:nvGrpSpPr>
        <p:grpSpPr>
          <a:xfrm>
            <a:off x="6283755" y="1489880"/>
            <a:ext cx="2611359" cy="3474658"/>
            <a:chOff x="6360399" y="3167390"/>
            <a:chExt cx="2207887" cy="2937800"/>
          </a:xfrm>
        </p:grpSpPr>
        <p:pic>
          <p:nvPicPr>
            <p:cNvPr id="23" name="Imagem 22">
              <a:extLst>
                <a:ext uri="{FF2B5EF4-FFF2-40B4-BE49-F238E27FC236}">
                  <a16:creationId xmlns:a16="http://schemas.microsoft.com/office/drawing/2014/main" id="{5AD4A124-59D3-6189-1F3A-C7F8C89CE8D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360399" y="3525304"/>
              <a:ext cx="2207887" cy="25798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4" name="CaixaDeTexto 23">
              <a:extLst>
                <a:ext uri="{FF2B5EF4-FFF2-40B4-BE49-F238E27FC236}">
                  <a16:creationId xmlns:a16="http://schemas.microsoft.com/office/drawing/2014/main" id="{E840457A-3742-39C2-0719-7A736DED255F}"/>
                </a:ext>
              </a:extLst>
            </p:cNvPr>
            <p:cNvSpPr txBox="1"/>
            <p:nvPr/>
          </p:nvSpPr>
          <p:spPr>
            <a:xfrm>
              <a:off x="6360399" y="3167390"/>
              <a:ext cx="2173838" cy="260223"/>
            </a:xfrm>
            <a:prstGeom prst="rect">
              <a:avLst/>
            </a:prstGeom>
            <a:noFill/>
          </p:spPr>
          <p:txBody>
            <a:bodyPr wrap="square" rtlCol="0">
              <a:spAutoFit/>
            </a:bodyPr>
            <a:lstStyle/>
            <a:p>
              <a:pPr algn="ctr"/>
              <a:r>
                <a:rPr lang="en-US" sz="1400" b="1" dirty="0">
                  <a:latin typeface="Arial" panose="020B0604020202020204" pitchFamily="34" charset="0"/>
                </a:rPr>
                <a:t>OFFSHORE WIND MAP</a:t>
              </a:r>
            </a:p>
          </p:txBody>
        </p:sp>
      </p:grpSp>
    </p:spTree>
    <p:extLst>
      <p:ext uri="{BB962C8B-B14F-4D97-AF65-F5344CB8AC3E}">
        <p14:creationId xmlns:p14="http://schemas.microsoft.com/office/powerpoint/2010/main" val="99487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ct 3">
            <a:extLst>
              <a:ext uri="{FF2B5EF4-FFF2-40B4-BE49-F238E27FC236}">
                <a16:creationId xmlns:a16="http://schemas.microsoft.com/office/drawing/2014/main" id="{523D8B0A-C6E9-033D-FD93-1CAD6C669542}"/>
              </a:ext>
            </a:extLst>
          </p:cNvPr>
          <p:cNvSpPr/>
          <p:nvPr/>
        </p:nvSpPr>
        <p:spPr>
          <a:xfrm>
            <a:off x="428" y="0"/>
            <a:ext cx="12191144" cy="6858000"/>
          </a:xfrm>
          <a:prstGeom prst="rect">
            <a:avLst/>
          </a:prstGeom>
          <a:blipFill>
            <a:blip r:embed="rId3" cstate="print">
              <a:lum bright="70000" contrast="-70000"/>
              <a:extLst>
                <a:ext uri="{BEBA8EAE-BF5A-486C-A8C5-ECC9F3942E4B}">
                  <a14:imgProps xmlns:a14="http://schemas.microsoft.com/office/drawing/2010/main">
                    <a14:imgLayer r:embed="rId4">
                      <a14:imgEffect>
                        <a14:colorTemperature colorTemp="4700"/>
                      </a14:imgEffect>
                    </a14:imgLayer>
                  </a14:imgProps>
                </a:ext>
              </a:extLst>
            </a:blip>
            <a:stretch>
              <a:fillRect/>
            </a:stretch>
          </a:blipFill>
        </p:spPr>
        <p:txBody>
          <a:bodyPr wrap="square" lIns="0" tIns="0" rIns="0" bIns="0" rtlCol="0"/>
          <a:lstStyle/>
          <a:p>
            <a:endParaRPr sz="1092" dirty="0">
              <a:latin typeface="Arial" panose="020B0604020202020204" pitchFamily="34" charset="0"/>
            </a:endParaRPr>
          </a:p>
        </p:txBody>
      </p:sp>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5">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6">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7">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8559266"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EXCELLENT RESULTS IN EDUCATION ARE FOUND HERE IN CEARÁ</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5" name="CaixaDeTexto 24">
            <a:extLst>
              <a:ext uri="{FF2B5EF4-FFF2-40B4-BE49-F238E27FC236}">
                <a16:creationId xmlns:a16="http://schemas.microsoft.com/office/drawing/2014/main" id="{3CFDFFAA-41D8-7AC3-A04C-F146A6439849}"/>
              </a:ext>
            </a:extLst>
          </p:cNvPr>
          <p:cNvSpPr txBox="1"/>
          <p:nvPr/>
        </p:nvSpPr>
        <p:spPr>
          <a:xfrm>
            <a:off x="6583374" y="1364830"/>
            <a:ext cx="5386166" cy="369332"/>
          </a:xfrm>
          <a:prstGeom prst="rect">
            <a:avLst/>
          </a:prstGeom>
          <a:noFill/>
        </p:spPr>
        <p:txBody>
          <a:bodyPr wrap="square" rtlCol="0">
            <a:spAutoFit/>
          </a:bodyPr>
          <a:lstStyle/>
          <a:p>
            <a:pPr algn="r"/>
            <a:r>
              <a:rPr lang="en-US" i="0" dirty="0">
                <a:effectLst/>
                <a:latin typeface="Arial" panose="020B0604020202020204" pitchFamily="34" charset="0"/>
              </a:rPr>
              <a:t>03 </a:t>
            </a:r>
            <a:r>
              <a:rPr lang="en-US" dirty="0">
                <a:latin typeface="Arial" panose="020B0604020202020204" pitchFamily="34" charset="0"/>
              </a:rPr>
              <a:t>FEDERAL UNIVERSITIES</a:t>
            </a:r>
            <a:endParaRPr lang="en-US" i="0" dirty="0">
              <a:effectLst/>
              <a:latin typeface="Arial" panose="020B0604020202020204" pitchFamily="34" charset="0"/>
            </a:endParaRPr>
          </a:p>
        </p:txBody>
      </p:sp>
      <p:sp>
        <p:nvSpPr>
          <p:cNvPr id="26" name="CaixaDeTexto 25">
            <a:extLst>
              <a:ext uri="{FF2B5EF4-FFF2-40B4-BE49-F238E27FC236}">
                <a16:creationId xmlns:a16="http://schemas.microsoft.com/office/drawing/2014/main" id="{4671CDC1-7DE7-6A88-7F9A-0EA9CFA565DE}"/>
              </a:ext>
            </a:extLst>
          </p:cNvPr>
          <p:cNvSpPr txBox="1"/>
          <p:nvPr/>
        </p:nvSpPr>
        <p:spPr>
          <a:xfrm>
            <a:off x="6167147" y="2114674"/>
            <a:ext cx="5802393" cy="584775"/>
          </a:xfrm>
          <a:prstGeom prst="rect">
            <a:avLst/>
          </a:prstGeom>
          <a:noFill/>
        </p:spPr>
        <p:txBody>
          <a:bodyPr wrap="square" rtlCol="0">
            <a:spAutoFit/>
          </a:bodyPr>
          <a:lstStyle/>
          <a:p>
            <a:pPr algn="r"/>
            <a:r>
              <a:rPr lang="en-US" dirty="0">
                <a:latin typeface="Arial" panose="020B0604020202020204" pitchFamily="34" charset="0"/>
              </a:rPr>
              <a:t>35 IFCE* CAMPI</a:t>
            </a:r>
          </a:p>
          <a:p>
            <a:pPr algn="r"/>
            <a:r>
              <a:rPr lang="en-US" sz="1400" dirty="0">
                <a:latin typeface="Arial" panose="020B0604020202020204" pitchFamily="34" charset="0"/>
              </a:rPr>
              <a:t>*Federal Institute of Education, Science, and Technology of Ceará</a:t>
            </a:r>
          </a:p>
        </p:txBody>
      </p:sp>
      <p:sp>
        <p:nvSpPr>
          <p:cNvPr id="27" name="CaixaDeTexto 26">
            <a:extLst>
              <a:ext uri="{FF2B5EF4-FFF2-40B4-BE49-F238E27FC236}">
                <a16:creationId xmlns:a16="http://schemas.microsoft.com/office/drawing/2014/main" id="{7F8F6549-D75A-0247-58E6-F88BD0C0DCC0}"/>
              </a:ext>
            </a:extLst>
          </p:cNvPr>
          <p:cNvSpPr txBox="1"/>
          <p:nvPr/>
        </p:nvSpPr>
        <p:spPr>
          <a:xfrm>
            <a:off x="6507381" y="3874807"/>
            <a:ext cx="5386166" cy="646331"/>
          </a:xfrm>
          <a:prstGeom prst="rect">
            <a:avLst/>
          </a:prstGeom>
          <a:noFill/>
        </p:spPr>
        <p:txBody>
          <a:bodyPr wrap="square" rtlCol="0">
            <a:spAutoFit/>
          </a:bodyPr>
          <a:lstStyle/>
          <a:p>
            <a:pPr algn="r"/>
            <a:r>
              <a:rPr lang="pt-BR" i="0" dirty="0">
                <a:effectLst/>
                <a:latin typeface="Arial" panose="020B0604020202020204" pitchFamily="34" charset="0"/>
              </a:rPr>
              <a:t> 86 PRIVATE HIGHER EDUCATION INSTITUTIONS</a:t>
            </a:r>
          </a:p>
        </p:txBody>
      </p:sp>
      <p:sp>
        <p:nvSpPr>
          <p:cNvPr id="28" name="CaixaDeTexto 27">
            <a:extLst>
              <a:ext uri="{FF2B5EF4-FFF2-40B4-BE49-F238E27FC236}">
                <a16:creationId xmlns:a16="http://schemas.microsoft.com/office/drawing/2014/main" id="{61C98181-062E-5B1C-7E9C-3E5AD2ACB397}"/>
              </a:ext>
            </a:extLst>
          </p:cNvPr>
          <p:cNvSpPr txBox="1"/>
          <p:nvPr/>
        </p:nvSpPr>
        <p:spPr>
          <a:xfrm>
            <a:off x="6167147" y="5029925"/>
            <a:ext cx="5802393" cy="369332"/>
          </a:xfrm>
          <a:prstGeom prst="rect">
            <a:avLst/>
          </a:prstGeom>
          <a:noFill/>
        </p:spPr>
        <p:txBody>
          <a:bodyPr wrap="square" rtlCol="0">
            <a:spAutoFit/>
          </a:bodyPr>
          <a:lstStyle/>
          <a:p>
            <a:pPr algn="r"/>
            <a:r>
              <a:rPr lang="en-US" i="0" dirty="0">
                <a:effectLst/>
                <a:latin typeface="Arial" panose="020B0604020202020204" pitchFamily="34" charset="0"/>
              </a:rPr>
              <a:t>174 COURSES IN STATE UNIVERSITIES</a:t>
            </a:r>
          </a:p>
        </p:txBody>
      </p:sp>
      <p:cxnSp>
        <p:nvCxnSpPr>
          <p:cNvPr id="29" name="Conector reto 28">
            <a:extLst>
              <a:ext uri="{FF2B5EF4-FFF2-40B4-BE49-F238E27FC236}">
                <a16:creationId xmlns:a16="http://schemas.microsoft.com/office/drawing/2014/main" id="{809FD649-139A-047D-092A-BEBE3C5B66FE}"/>
              </a:ext>
            </a:extLst>
          </p:cNvPr>
          <p:cNvCxnSpPr>
            <a:cxnSpLocks/>
          </p:cNvCxnSpPr>
          <p:nvPr/>
        </p:nvCxnSpPr>
        <p:spPr>
          <a:xfrm>
            <a:off x="6895051" y="197891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0" name="Conector reto 29">
            <a:extLst>
              <a:ext uri="{FF2B5EF4-FFF2-40B4-BE49-F238E27FC236}">
                <a16:creationId xmlns:a16="http://schemas.microsoft.com/office/drawing/2014/main" id="{9CFF4A3D-7F9C-71FA-8382-45B82DADF8EA}"/>
              </a:ext>
            </a:extLst>
          </p:cNvPr>
          <p:cNvCxnSpPr>
            <a:cxnSpLocks/>
          </p:cNvCxnSpPr>
          <p:nvPr/>
        </p:nvCxnSpPr>
        <p:spPr>
          <a:xfrm>
            <a:off x="6895051" y="281498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1" name="Conector reto 30">
            <a:extLst>
              <a:ext uri="{FF2B5EF4-FFF2-40B4-BE49-F238E27FC236}">
                <a16:creationId xmlns:a16="http://schemas.microsoft.com/office/drawing/2014/main" id="{1A8CB306-0F87-4653-FEEC-60BAB25DB247}"/>
              </a:ext>
            </a:extLst>
          </p:cNvPr>
          <p:cNvCxnSpPr>
            <a:cxnSpLocks/>
          </p:cNvCxnSpPr>
          <p:nvPr/>
        </p:nvCxnSpPr>
        <p:spPr>
          <a:xfrm>
            <a:off x="6895051" y="4908042"/>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2" name="CaixaDeTexto 31">
            <a:extLst>
              <a:ext uri="{FF2B5EF4-FFF2-40B4-BE49-F238E27FC236}">
                <a16:creationId xmlns:a16="http://schemas.microsoft.com/office/drawing/2014/main" id="{59258417-DD16-F787-52FA-289B6D2FFADD}"/>
              </a:ext>
            </a:extLst>
          </p:cNvPr>
          <p:cNvSpPr txBox="1"/>
          <p:nvPr/>
        </p:nvSpPr>
        <p:spPr>
          <a:xfrm>
            <a:off x="5787020" y="3009783"/>
            <a:ext cx="6182520" cy="369332"/>
          </a:xfrm>
          <a:prstGeom prst="rect">
            <a:avLst/>
          </a:prstGeom>
          <a:noFill/>
        </p:spPr>
        <p:txBody>
          <a:bodyPr wrap="square" rtlCol="0">
            <a:spAutoFit/>
          </a:bodyPr>
          <a:lstStyle/>
          <a:p>
            <a:pPr algn="r"/>
            <a:r>
              <a:rPr lang="pt-BR" i="0" dirty="0">
                <a:effectLst/>
                <a:latin typeface="Arial" panose="020B0604020202020204" pitchFamily="34" charset="0"/>
              </a:rPr>
              <a:t>03 STATE UNIVERSITIES</a:t>
            </a:r>
          </a:p>
        </p:txBody>
      </p:sp>
      <p:cxnSp>
        <p:nvCxnSpPr>
          <p:cNvPr id="33" name="Conector reto 32">
            <a:extLst>
              <a:ext uri="{FF2B5EF4-FFF2-40B4-BE49-F238E27FC236}">
                <a16:creationId xmlns:a16="http://schemas.microsoft.com/office/drawing/2014/main" id="{DB01A4C1-8965-8344-B00D-9331D26653F8}"/>
              </a:ext>
            </a:extLst>
          </p:cNvPr>
          <p:cNvCxnSpPr>
            <a:cxnSpLocks/>
          </p:cNvCxnSpPr>
          <p:nvPr/>
        </p:nvCxnSpPr>
        <p:spPr>
          <a:xfrm>
            <a:off x="6895051" y="354945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4" name="CaixaDeTexto 33">
            <a:extLst>
              <a:ext uri="{FF2B5EF4-FFF2-40B4-BE49-F238E27FC236}">
                <a16:creationId xmlns:a16="http://schemas.microsoft.com/office/drawing/2014/main" id="{8A424E10-3F41-DD85-E70F-1AB0A463383A}"/>
              </a:ext>
            </a:extLst>
          </p:cNvPr>
          <p:cNvSpPr txBox="1"/>
          <p:nvPr/>
        </p:nvSpPr>
        <p:spPr>
          <a:xfrm>
            <a:off x="69350" y="1210942"/>
            <a:ext cx="6000842" cy="646331"/>
          </a:xfrm>
          <a:prstGeom prst="rect">
            <a:avLst/>
          </a:prstGeom>
          <a:noFill/>
        </p:spPr>
        <p:txBody>
          <a:bodyPr wrap="square" rtlCol="0">
            <a:spAutoFit/>
          </a:bodyPr>
          <a:lstStyle/>
          <a:p>
            <a:r>
              <a:rPr lang="en-US" i="0" dirty="0">
                <a:effectLst/>
                <a:latin typeface="Arial" panose="020B0604020202020204" pitchFamily="34" charset="0"/>
              </a:rPr>
              <a:t>87 OF  THE TOP 100 BRAZILIAN ELEMENTARY PUBLIC SCHOOLS  (IDEB – 2022)</a:t>
            </a:r>
          </a:p>
        </p:txBody>
      </p:sp>
      <p:sp>
        <p:nvSpPr>
          <p:cNvPr id="35" name="CaixaDeTexto 34">
            <a:extLst>
              <a:ext uri="{FF2B5EF4-FFF2-40B4-BE49-F238E27FC236}">
                <a16:creationId xmlns:a16="http://schemas.microsoft.com/office/drawing/2014/main" id="{8DCD5024-807D-ADFD-B7BA-A139323B97E8}"/>
              </a:ext>
            </a:extLst>
          </p:cNvPr>
          <p:cNvSpPr txBox="1"/>
          <p:nvPr/>
        </p:nvSpPr>
        <p:spPr>
          <a:xfrm>
            <a:off x="69350" y="2242631"/>
            <a:ext cx="6026650" cy="369332"/>
          </a:xfrm>
          <a:prstGeom prst="rect">
            <a:avLst/>
          </a:prstGeom>
          <a:noFill/>
        </p:spPr>
        <p:txBody>
          <a:bodyPr wrap="square" rtlCol="0">
            <a:spAutoFit/>
          </a:bodyPr>
          <a:lstStyle/>
          <a:p>
            <a:r>
              <a:rPr lang="en-US" dirty="0">
                <a:latin typeface="Arial" panose="020B0604020202020204" pitchFamily="34" charset="0"/>
              </a:rPr>
              <a:t>71</a:t>
            </a:r>
            <a:r>
              <a:rPr lang="en-US" i="0" dirty="0">
                <a:effectLst/>
                <a:latin typeface="Arial" panose="020B0604020202020204" pitchFamily="34" charset="0"/>
              </a:rPr>
              <a:t>% OF FULL-TIME HIGH SCHOOLS IN 2023</a:t>
            </a:r>
          </a:p>
        </p:txBody>
      </p:sp>
      <p:cxnSp>
        <p:nvCxnSpPr>
          <p:cNvPr id="36" name="Conector reto 35">
            <a:extLst>
              <a:ext uri="{FF2B5EF4-FFF2-40B4-BE49-F238E27FC236}">
                <a16:creationId xmlns:a16="http://schemas.microsoft.com/office/drawing/2014/main" id="{1636CE74-0031-A925-7B67-F68478D6A33E}"/>
              </a:ext>
            </a:extLst>
          </p:cNvPr>
          <p:cNvCxnSpPr>
            <a:cxnSpLocks/>
          </p:cNvCxnSpPr>
          <p:nvPr/>
        </p:nvCxnSpPr>
        <p:spPr>
          <a:xfrm>
            <a:off x="69350" y="197891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7" name="Conector reto 36">
            <a:extLst>
              <a:ext uri="{FF2B5EF4-FFF2-40B4-BE49-F238E27FC236}">
                <a16:creationId xmlns:a16="http://schemas.microsoft.com/office/drawing/2014/main" id="{8D995716-644E-CD3F-AE31-6A118558F162}"/>
              </a:ext>
            </a:extLst>
          </p:cNvPr>
          <p:cNvCxnSpPr>
            <a:cxnSpLocks/>
          </p:cNvCxnSpPr>
          <p:nvPr/>
        </p:nvCxnSpPr>
        <p:spPr>
          <a:xfrm>
            <a:off x="69350" y="281498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8" name="Conector reto 37">
            <a:extLst>
              <a:ext uri="{FF2B5EF4-FFF2-40B4-BE49-F238E27FC236}">
                <a16:creationId xmlns:a16="http://schemas.microsoft.com/office/drawing/2014/main" id="{6D7C5F08-1ED7-D388-241B-4202683DCBB5}"/>
              </a:ext>
            </a:extLst>
          </p:cNvPr>
          <p:cNvCxnSpPr>
            <a:cxnSpLocks/>
          </p:cNvCxnSpPr>
          <p:nvPr/>
        </p:nvCxnSpPr>
        <p:spPr>
          <a:xfrm>
            <a:off x="69350" y="4864500"/>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9" name="CaixaDeTexto 38">
            <a:extLst>
              <a:ext uri="{FF2B5EF4-FFF2-40B4-BE49-F238E27FC236}">
                <a16:creationId xmlns:a16="http://schemas.microsoft.com/office/drawing/2014/main" id="{180E2D14-353B-BA9E-7DB7-530524D3B235}"/>
              </a:ext>
            </a:extLst>
          </p:cNvPr>
          <p:cNvSpPr txBox="1"/>
          <p:nvPr/>
        </p:nvSpPr>
        <p:spPr>
          <a:xfrm>
            <a:off x="69350" y="2966544"/>
            <a:ext cx="5386166" cy="369332"/>
          </a:xfrm>
          <a:prstGeom prst="rect">
            <a:avLst/>
          </a:prstGeom>
          <a:noFill/>
        </p:spPr>
        <p:txBody>
          <a:bodyPr wrap="square" rtlCol="0">
            <a:spAutoFit/>
          </a:bodyPr>
          <a:lstStyle/>
          <a:p>
            <a:r>
              <a:rPr lang="pt-BR" i="0" dirty="0">
                <a:effectLst/>
                <a:latin typeface="Arial" panose="020B0604020202020204" pitchFamily="34" charset="0"/>
              </a:rPr>
              <a:t>131 PROFESSIONAL SCHOOLS</a:t>
            </a:r>
          </a:p>
        </p:txBody>
      </p:sp>
      <p:cxnSp>
        <p:nvCxnSpPr>
          <p:cNvPr id="40" name="Conector reto 39">
            <a:extLst>
              <a:ext uri="{FF2B5EF4-FFF2-40B4-BE49-F238E27FC236}">
                <a16:creationId xmlns:a16="http://schemas.microsoft.com/office/drawing/2014/main" id="{F23E1EFE-BFC2-B341-378A-0B0B14E17406}"/>
              </a:ext>
            </a:extLst>
          </p:cNvPr>
          <p:cNvCxnSpPr>
            <a:cxnSpLocks/>
          </p:cNvCxnSpPr>
          <p:nvPr/>
        </p:nvCxnSpPr>
        <p:spPr>
          <a:xfrm>
            <a:off x="69350" y="354945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1" name="Retângulo: Cantos Arredondados 40">
            <a:extLst>
              <a:ext uri="{FF2B5EF4-FFF2-40B4-BE49-F238E27FC236}">
                <a16:creationId xmlns:a16="http://schemas.microsoft.com/office/drawing/2014/main" id="{ED7034D2-655F-EAB2-4538-4BAFE70E036E}"/>
              </a:ext>
            </a:extLst>
          </p:cNvPr>
          <p:cNvSpPr/>
          <p:nvPr/>
        </p:nvSpPr>
        <p:spPr>
          <a:xfrm>
            <a:off x="90159" y="5004412"/>
            <a:ext cx="5517485" cy="88694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POLICIES TO ENCOURAGE SCIENTIFIC AND TECHNOLOGICAL RESEARCH - </a:t>
            </a:r>
          </a:p>
          <a:p>
            <a:r>
              <a:rPr lang="en-US" b="1" dirty="0">
                <a:solidFill>
                  <a:schemeClr val="tx1"/>
                </a:solidFill>
                <a:latin typeface="Arial" panose="020B0604020202020204" pitchFamily="34" charset="0"/>
              </a:rPr>
              <a:t>SECITECE PROGRAMS</a:t>
            </a:r>
            <a:endPar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42" name="Retângulo: Cantos Arredondados 41">
            <a:extLst>
              <a:ext uri="{FF2B5EF4-FFF2-40B4-BE49-F238E27FC236}">
                <a16:creationId xmlns:a16="http://schemas.microsoft.com/office/drawing/2014/main" id="{E1BA241F-4B63-027D-48B5-79D94E2C5D10}"/>
              </a:ext>
            </a:extLst>
          </p:cNvPr>
          <p:cNvSpPr/>
          <p:nvPr/>
        </p:nvSpPr>
        <p:spPr>
          <a:xfrm>
            <a:off x="90159" y="3798175"/>
            <a:ext cx="5517485" cy="886940"/>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lang="en-US" b="1" dirty="0">
                <a:solidFill>
                  <a:schemeClr val="tx1"/>
                </a:solidFill>
                <a:latin typeface="Arial" panose="020B0604020202020204" pitchFamily="34" charset="0"/>
              </a:rPr>
              <a:t>TABLETS FOR EDUCATION</a:t>
            </a:r>
          </a:p>
          <a:p>
            <a:r>
              <a:rPr lang="en-US" b="1" dirty="0">
                <a:solidFill>
                  <a:schemeClr val="tx1"/>
                </a:solidFill>
                <a:latin typeface="Arial" panose="020B0604020202020204" pitchFamily="34" charset="0"/>
              </a:rPr>
              <a:t>“</a:t>
            </a:r>
            <a:r>
              <a:rPr lang="en-US" b="1" i="1" dirty="0">
                <a:solidFill>
                  <a:schemeClr val="tx1"/>
                </a:solidFill>
                <a:latin typeface="Arial" panose="020B0604020202020204" pitchFamily="34" charset="0"/>
              </a:rPr>
              <a:t>CEARÁ EDUCA MAIS: CONECTIVIDADE</a:t>
            </a:r>
            <a:r>
              <a:rPr lang="en-US" b="1" dirty="0">
                <a:solidFill>
                  <a:schemeClr val="tx1"/>
                </a:solidFill>
                <a:latin typeface="Arial" panose="020B0604020202020204" pitchFamily="34" charset="0"/>
              </a:rPr>
              <a:t>” </a:t>
            </a: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r>
              <a:rPr lang="en-US" b="1" dirty="0">
                <a:solidFill>
                  <a:schemeClr val="tx1"/>
                </a:solidFill>
                <a:latin typeface="Arial" panose="020B0604020202020204" pitchFamily="34" charset="0"/>
              </a:rPr>
              <a:t>SEDUC PROGRAMS</a:t>
            </a:r>
            <a:endPar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0527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E80E6839-D936-682E-F3F0-A98065C43181}"/>
              </a:ext>
            </a:extLst>
          </p:cNvPr>
          <p:cNvSpPr/>
          <p:nvPr/>
        </p:nvSpPr>
        <p:spPr>
          <a:xfrm>
            <a:off x="504670" y="246221"/>
            <a:ext cx="1910075"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DIGITAL BELT</a:t>
            </a:r>
          </a:p>
        </p:txBody>
      </p:sp>
      <p:sp>
        <p:nvSpPr>
          <p:cNvPr id="6" name="Triângulo isósceles 5">
            <a:extLst>
              <a:ext uri="{FF2B5EF4-FFF2-40B4-BE49-F238E27FC236}">
                <a16:creationId xmlns:a16="http://schemas.microsoft.com/office/drawing/2014/main" id="{3ED54BC5-56AA-43DA-C749-5B1C06EE7F27}"/>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7" name="Agrupar 6">
            <a:extLst>
              <a:ext uri="{FF2B5EF4-FFF2-40B4-BE49-F238E27FC236}">
                <a16:creationId xmlns:a16="http://schemas.microsoft.com/office/drawing/2014/main" id="{90269286-D8AC-A289-08E5-B3DC060BB915}"/>
              </a:ext>
            </a:extLst>
          </p:cNvPr>
          <p:cNvGrpSpPr/>
          <p:nvPr/>
        </p:nvGrpSpPr>
        <p:grpSpPr>
          <a:xfrm>
            <a:off x="83124" y="917142"/>
            <a:ext cx="7073870" cy="1122319"/>
            <a:chOff x="83124" y="1430104"/>
            <a:chExt cx="7073870" cy="1122319"/>
          </a:xfrm>
        </p:grpSpPr>
        <p:sp>
          <p:nvSpPr>
            <p:cNvPr id="8" name="CaixaDeTexto 7">
              <a:extLst>
                <a:ext uri="{FF2B5EF4-FFF2-40B4-BE49-F238E27FC236}">
                  <a16:creationId xmlns:a16="http://schemas.microsoft.com/office/drawing/2014/main" id="{FE0C9237-86D3-7434-C62D-E968F04D56A0}"/>
                </a:ext>
              </a:extLst>
            </p:cNvPr>
            <p:cNvSpPr txBox="1"/>
            <p:nvPr/>
          </p:nvSpPr>
          <p:spPr>
            <a:xfrm>
              <a:off x="83124" y="1430104"/>
              <a:ext cx="7073870" cy="923330"/>
            </a:xfrm>
            <a:prstGeom prst="rect">
              <a:avLst/>
            </a:prstGeom>
            <a:noFill/>
          </p:spPr>
          <p:txBody>
            <a:bodyPr wrap="square" rtlCol="0">
              <a:spAutoFit/>
            </a:bodyPr>
            <a:lstStyle/>
            <a:p>
              <a:r>
                <a:rPr lang="en-US" i="0" dirty="0">
                  <a:effectLst/>
                  <a:latin typeface="Arial" panose="020B0604020202020204" pitchFamily="34" charset="0"/>
                </a:rPr>
                <a:t>AROUND 140,000          OF BROADBAND INTERNET ACCESS COVERAGE, IN PARTNERSHIP WITH LOCAL PROVIDERS, TO CONNECT 100%      OF CEARÁ CITIES</a:t>
              </a:r>
            </a:p>
          </p:txBody>
        </p:sp>
        <p:cxnSp>
          <p:nvCxnSpPr>
            <p:cNvPr id="10" name="Conector reto 9">
              <a:extLst>
                <a:ext uri="{FF2B5EF4-FFF2-40B4-BE49-F238E27FC236}">
                  <a16:creationId xmlns:a16="http://schemas.microsoft.com/office/drawing/2014/main" id="{BF7B62E7-4F0D-D390-767B-1480E5C8823F}"/>
                </a:ext>
              </a:extLst>
            </p:cNvPr>
            <p:cNvCxnSpPr>
              <a:cxnSpLocks/>
            </p:cNvCxnSpPr>
            <p:nvPr/>
          </p:nvCxnSpPr>
          <p:spPr>
            <a:xfrm>
              <a:off x="83125" y="2552423"/>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 name="Retângulo: Cantos Arredondados 14">
              <a:extLst>
                <a:ext uri="{FF2B5EF4-FFF2-40B4-BE49-F238E27FC236}">
                  <a16:creationId xmlns:a16="http://schemas.microsoft.com/office/drawing/2014/main" id="{2961416F-F64D-C8B7-0AC9-913605C9410A}"/>
                </a:ext>
              </a:extLst>
            </p:cNvPr>
            <p:cNvSpPr/>
            <p:nvPr/>
          </p:nvSpPr>
          <p:spPr>
            <a:xfrm>
              <a:off x="1203908" y="1449774"/>
              <a:ext cx="1482612" cy="291873"/>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140,000 KM</a:t>
              </a:r>
              <a:endParaRPr lang="pt-BR" b="1" dirty="0">
                <a:solidFill>
                  <a:schemeClr val="tx1"/>
                </a:solidFill>
                <a:latin typeface="Arial" panose="020B0604020202020204" pitchFamily="34" charset="0"/>
              </a:endParaRPr>
            </a:p>
          </p:txBody>
        </p:sp>
        <p:sp>
          <p:nvSpPr>
            <p:cNvPr id="16" name="Retângulo: Cantos Arredondados 15">
              <a:extLst>
                <a:ext uri="{FF2B5EF4-FFF2-40B4-BE49-F238E27FC236}">
                  <a16:creationId xmlns:a16="http://schemas.microsoft.com/office/drawing/2014/main" id="{ADB32143-7DD9-D203-1F73-C13744B944DF}"/>
                </a:ext>
              </a:extLst>
            </p:cNvPr>
            <p:cNvSpPr/>
            <p:nvPr/>
          </p:nvSpPr>
          <p:spPr>
            <a:xfrm>
              <a:off x="1359066" y="2000449"/>
              <a:ext cx="908050" cy="34004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100%</a:t>
              </a:r>
              <a:endParaRPr lang="pt-BR" b="1" dirty="0">
                <a:solidFill>
                  <a:schemeClr val="tx1"/>
                </a:solidFill>
                <a:latin typeface="Arial" panose="020B0604020202020204" pitchFamily="34" charset="0"/>
              </a:endParaRPr>
            </a:p>
          </p:txBody>
        </p:sp>
      </p:grpSp>
      <p:grpSp>
        <p:nvGrpSpPr>
          <p:cNvPr id="17" name="Agrupar 16">
            <a:extLst>
              <a:ext uri="{FF2B5EF4-FFF2-40B4-BE49-F238E27FC236}">
                <a16:creationId xmlns:a16="http://schemas.microsoft.com/office/drawing/2014/main" id="{AA8DC46D-5CDD-4DFE-8396-987020AE54AD}"/>
              </a:ext>
            </a:extLst>
          </p:cNvPr>
          <p:cNvGrpSpPr/>
          <p:nvPr/>
        </p:nvGrpSpPr>
        <p:grpSpPr>
          <a:xfrm>
            <a:off x="83124" y="3748797"/>
            <a:ext cx="6566606" cy="646331"/>
            <a:chOff x="83124" y="4089269"/>
            <a:chExt cx="6566606" cy="646331"/>
          </a:xfrm>
        </p:grpSpPr>
        <p:sp>
          <p:nvSpPr>
            <p:cNvPr id="18" name="Retângulo: Cantos Arredondados 17">
              <a:extLst>
                <a:ext uri="{FF2B5EF4-FFF2-40B4-BE49-F238E27FC236}">
                  <a16:creationId xmlns:a16="http://schemas.microsoft.com/office/drawing/2014/main" id="{1D3118C5-C3B4-46B0-9634-756B791DB257}"/>
                </a:ext>
              </a:extLst>
            </p:cNvPr>
            <p:cNvSpPr/>
            <p:nvPr/>
          </p:nvSpPr>
          <p:spPr>
            <a:xfrm>
              <a:off x="140899" y="4120612"/>
              <a:ext cx="424909" cy="316329"/>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rial" panose="020B0604020202020204" pitchFamily="34" charset="0"/>
              </a:endParaRPr>
            </a:p>
          </p:txBody>
        </p:sp>
        <p:sp>
          <p:nvSpPr>
            <p:cNvPr id="19" name="CaixaDeTexto 18">
              <a:extLst>
                <a:ext uri="{FF2B5EF4-FFF2-40B4-BE49-F238E27FC236}">
                  <a16:creationId xmlns:a16="http://schemas.microsoft.com/office/drawing/2014/main" id="{D438ADCD-60A6-7064-8B18-B6B3BD95DB0C}"/>
                </a:ext>
              </a:extLst>
            </p:cNvPr>
            <p:cNvSpPr txBox="1"/>
            <p:nvPr/>
          </p:nvSpPr>
          <p:spPr>
            <a:xfrm>
              <a:off x="83124" y="4089269"/>
              <a:ext cx="6566606" cy="646331"/>
            </a:xfrm>
            <a:prstGeom prst="rect">
              <a:avLst/>
            </a:prstGeom>
            <a:noFill/>
          </p:spPr>
          <p:txBody>
            <a:bodyPr wrap="square" rtlCol="0">
              <a:spAutoFit/>
            </a:bodyPr>
            <a:lstStyle/>
            <a:p>
              <a:r>
                <a:rPr lang="en-US" b="1" i="0" dirty="0">
                  <a:effectLst/>
                  <a:latin typeface="Arial" panose="020B0604020202020204" pitchFamily="34" charset="0"/>
                </a:rPr>
                <a:t>18</a:t>
              </a:r>
              <a:r>
                <a:rPr lang="en-US" i="0" dirty="0">
                  <a:effectLst/>
                  <a:latin typeface="Arial" panose="020B0604020202020204" pitchFamily="34" charset="0"/>
                </a:rPr>
                <a:t>   UNDERSEA FIBER OPTIC CABLES CONNECT CEARÁ</a:t>
              </a:r>
            </a:p>
            <a:p>
              <a:r>
                <a:rPr lang="en-US" i="0" dirty="0">
                  <a:effectLst/>
                  <a:latin typeface="Arial" panose="020B0604020202020204" pitchFamily="34" charset="0"/>
                </a:rPr>
                <a:t>TO DIFFERENT PARTS OF THE WORLD</a:t>
              </a:r>
              <a:endParaRPr lang="pt-BR" i="0" dirty="0">
                <a:effectLst/>
                <a:latin typeface="Arial" panose="020B0604020202020204" pitchFamily="34" charset="0"/>
              </a:endParaRPr>
            </a:p>
          </p:txBody>
        </p:sp>
      </p:grpSp>
      <p:grpSp>
        <p:nvGrpSpPr>
          <p:cNvPr id="20" name="Agrupar 19">
            <a:extLst>
              <a:ext uri="{FF2B5EF4-FFF2-40B4-BE49-F238E27FC236}">
                <a16:creationId xmlns:a16="http://schemas.microsoft.com/office/drawing/2014/main" id="{39908C2E-8AF8-9150-C8D8-B21B5B0A0BFB}"/>
              </a:ext>
            </a:extLst>
          </p:cNvPr>
          <p:cNvGrpSpPr/>
          <p:nvPr/>
        </p:nvGrpSpPr>
        <p:grpSpPr>
          <a:xfrm>
            <a:off x="83125" y="2171931"/>
            <a:ext cx="7319161" cy="1407190"/>
            <a:chOff x="83125" y="2733930"/>
            <a:chExt cx="7319161" cy="1407190"/>
          </a:xfrm>
        </p:grpSpPr>
        <p:cxnSp>
          <p:nvCxnSpPr>
            <p:cNvPr id="21" name="Conector reto 20">
              <a:extLst>
                <a:ext uri="{FF2B5EF4-FFF2-40B4-BE49-F238E27FC236}">
                  <a16:creationId xmlns:a16="http://schemas.microsoft.com/office/drawing/2014/main" id="{E1AEF90C-62E9-EE09-6346-178733737444}"/>
                </a:ext>
              </a:extLst>
            </p:cNvPr>
            <p:cNvCxnSpPr>
              <a:cxnSpLocks/>
            </p:cNvCxnSpPr>
            <p:nvPr/>
          </p:nvCxnSpPr>
          <p:spPr>
            <a:xfrm>
              <a:off x="83125" y="4141120"/>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nvGrpSpPr>
            <p:cNvPr id="22" name="Agrupar 21">
              <a:extLst>
                <a:ext uri="{FF2B5EF4-FFF2-40B4-BE49-F238E27FC236}">
                  <a16:creationId xmlns:a16="http://schemas.microsoft.com/office/drawing/2014/main" id="{B1F99532-5E86-C5F9-0060-2D5F7CFF8C53}"/>
                </a:ext>
              </a:extLst>
            </p:cNvPr>
            <p:cNvGrpSpPr/>
            <p:nvPr/>
          </p:nvGrpSpPr>
          <p:grpSpPr>
            <a:xfrm>
              <a:off x="106170" y="2733930"/>
              <a:ext cx="7296116" cy="1200329"/>
              <a:chOff x="106170" y="2733930"/>
              <a:chExt cx="7296116" cy="1200329"/>
            </a:xfrm>
          </p:grpSpPr>
          <p:sp>
            <p:nvSpPr>
              <p:cNvPr id="23" name="CaixaDeTexto 22">
                <a:extLst>
                  <a:ext uri="{FF2B5EF4-FFF2-40B4-BE49-F238E27FC236}">
                    <a16:creationId xmlns:a16="http://schemas.microsoft.com/office/drawing/2014/main" id="{425760D5-FB7E-3822-E1EB-CF50A561F261}"/>
                  </a:ext>
                </a:extLst>
              </p:cNvPr>
              <p:cNvSpPr txBox="1"/>
              <p:nvPr/>
            </p:nvSpPr>
            <p:spPr>
              <a:xfrm>
                <a:off x="106170" y="2733930"/>
                <a:ext cx="7296116" cy="1200329"/>
              </a:xfrm>
              <a:prstGeom prst="rect">
                <a:avLst/>
              </a:prstGeom>
              <a:noFill/>
            </p:spPr>
            <p:txBody>
              <a:bodyPr wrap="square" rtlCol="0">
                <a:spAutoFit/>
              </a:bodyPr>
              <a:lstStyle/>
              <a:p>
                <a:r>
                  <a:rPr lang="en-US" dirty="0">
                    <a:latin typeface="Arial" panose="020B0604020202020204" pitchFamily="34" charset="0"/>
                  </a:rPr>
                  <a:t>CEARÁ IS THE STATE WITH THE HIGHEST PERCENTAGE OF MUNICIPALITIES THAT HAVE MORE THAN 75%    OF OPTICAL FIBER CONNECTIONS (103 MUNICIPALITIES – 56% OF THE POPULATION)</a:t>
                </a:r>
                <a:endParaRPr lang="en-US" i="0" dirty="0">
                  <a:effectLst/>
                  <a:latin typeface="Arial" panose="020B0604020202020204" pitchFamily="34" charset="0"/>
                </a:endParaRPr>
              </a:p>
            </p:txBody>
          </p:sp>
          <p:sp>
            <p:nvSpPr>
              <p:cNvPr id="24" name="Retângulo: Cantos Arredondados 23">
                <a:extLst>
                  <a:ext uri="{FF2B5EF4-FFF2-40B4-BE49-F238E27FC236}">
                    <a16:creationId xmlns:a16="http://schemas.microsoft.com/office/drawing/2014/main" id="{CA74E4A5-120D-057E-C459-91BA7ABDC53B}"/>
                  </a:ext>
                </a:extLst>
              </p:cNvPr>
              <p:cNvSpPr/>
              <p:nvPr/>
            </p:nvSpPr>
            <p:spPr>
              <a:xfrm>
                <a:off x="3353727" y="3078104"/>
                <a:ext cx="2129032" cy="22997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MORE THAN 75%</a:t>
                </a:r>
                <a:endParaRPr lang="pt-BR" b="1" dirty="0">
                  <a:solidFill>
                    <a:schemeClr val="tx1"/>
                  </a:solidFill>
                  <a:latin typeface="Arial" panose="020B0604020202020204" pitchFamily="34" charset="0"/>
                </a:endParaRPr>
              </a:p>
            </p:txBody>
          </p:sp>
        </p:grpSp>
      </p:grpSp>
      <p:sp>
        <p:nvSpPr>
          <p:cNvPr id="25" name="Retângulo: Cantos Arredondados 24">
            <a:extLst>
              <a:ext uri="{FF2B5EF4-FFF2-40B4-BE49-F238E27FC236}">
                <a16:creationId xmlns:a16="http://schemas.microsoft.com/office/drawing/2014/main" id="{5682C913-F629-C54C-EC84-A00474922495}"/>
              </a:ext>
            </a:extLst>
          </p:cNvPr>
          <p:cNvSpPr/>
          <p:nvPr/>
        </p:nvSpPr>
        <p:spPr>
          <a:xfrm>
            <a:off x="68205" y="5173600"/>
            <a:ext cx="2298379" cy="74403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DATACENTERS</a:t>
            </a:r>
          </a:p>
          <a:p>
            <a:pPr algn="ctr"/>
            <a:r>
              <a:rPr lang="en-US" sz="1600" dirty="0">
                <a:solidFill>
                  <a:schemeClr val="tx1"/>
                </a:solidFill>
                <a:latin typeface="Arial" panose="020B0604020202020204" pitchFamily="34" charset="0"/>
              </a:rPr>
              <a:t>(in operation)</a:t>
            </a:r>
            <a:endParaRPr lang="pt-BR" sz="3200" dirty="0">
              <a:solidFill>
                <a:schemeClr val="tx1"/>
              </a:solidFill>
              <a:latin typeface="Arial" panose="020B0604020202020204" pitchFamily="34" charset="0"/>
            </a:endParaRPr>
          </a:p>
        </p:txBody>
      </p:sp>
      <p:sp>
        <p:nvSpPr>
          <p:cNvPr id="26" name="Retângulo 25">
            <a:extLst>
              <a:ext uri="{FF2B5EF4-FFF2-40B4-BE49-F238E27FC236}">
                <a16:creationId xmlns:a16="http://schemas.microsoft.com/office/drawing/2014/main" id="{3330914D-DC2B-7176-8F12-233C20D4720A}"/>
              </a:ext>
            </a:extLst>
          </p:cNvPr>
          <p:cNvSpPr/>
          <p:nvPr/>
        </p:nvSpPr>
        <p:spPr>
          <a:xfrm>
            <a:off x="2606944" y="4549810"/>
            <a:ext cx="5088547" cy="1984340"/>
          </a:xfrm>
          <a:prstGeom prst="rect">
            <a:avLst/>
          </a:prstGeom>
          <a:solidFill>
            <a:schemeClr val="tx1">
              <a:alpha val="35000"/>
            </a:schemeClr>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27" name="CaixaDeTexto 26">
            <a:extLst>
              <a:ext uri="{FF2B5EF4-FFF2-40B4-BE49-F238E27FC236}">
                <a16:creationId xmlns:a16="http://schemas.microsoft.com/office/drawing/2014/main" id="{CA12F896-D0FA-C0A1-A8B1-D7F0B4567946}"/>
              </a:ext>
            </a:extLst>
          </p:cNvPr>
          <p:cNvSpPr txBox="1"/>
          <p:nvPr/>
        </p:nvSpPr>
        <p:spPr>
          <a:xfrm>
            <a:off x="2786218" y="4566343"/>
            <a:ext cx="2657247" cy="2031325"/>
          </a:xfrm>
          <a:prstGeom prst="rect">
            <a:avLst/>
          </a:prstGeom>
          <a:noFill/>
        </p:spPr>
        <p:txBody>
          <a:bodyPr wrap="square" rtlCol="0">
            <a:spAutoFit/>
          </a:bodyPr>
          <a:lstStyle/>
          <a:p>
            <a:r>
              <a:rPr lang="it-IT" dirty="0">
                <a:solidFill>
                  <a:schemeClr val="bg1"/>
                </a:solidFill>
                <a:latin typeface="Arial" panose="020B0604020202020204" pitchFamily="34" charset="0"/>
                <a:cs typeface="Arial" panose="020B0604020202020204" pitchFamily="34" charset="0"/>
              </a:rPr>
              <a:t>ANGOLA NAP</a:t>
            </a:r>
          </a:p>
          <a:p>
            <a:r>
              <a:rPr lang="it-IT" dirty="0">
                <a:solidFill>
                  <a:schemeClr val="bg1"/>
                </a:solidFill>
                <a:latin typeface="Arial" panose="020B0604020202020204" pitchFamily="34" charset="0"/>
                <a:cs typeface="Arial" panose="020B0604020202020204" pitchFamily="34" charset="0"/>
              </a:rPr>
              <a:t>ASCENTY</a:t>
            </a:r>
          </a:p>
          <a:p>
            <a:r>
              <a:rPr lang="it-IT" dirty="0">
                <a:solidFill>
                  <a:schemeClr val="bg1"/>
                </a:solidFill>
                <a:latin typeface="Arial" panose="020B0604020202020204" pitchFamily="34" charset="0"/>
                <a:cs typeface="Arial" panose="020B0604020202020204" pitchFamily="34" charset="0"/>
              </a:rPr>
              <a:t>COMMCORP</a:t>
            </a:r>
          </a:p>
          <a:p>
            <a:r>
              <a:rPr lang="it-IT" dirty="0">
                <a:solidFill>
                  <a:schemeClr val="bg1"/>
                </a:solidFill>
                <a:latin typeface="Arial" panose="020B0604020202020204" pitchFamily="34" charset="0"/>
                <a:cs typeface="Arial" panose="020B0604020202020204" pitchFamily="34" charset="0"/>
              </a:rPr>
              <a:t>ELETRONET (CHESF)</a:t>
            </a:r>
          </a:p>
          <a:p>
            <a:r>
              <a:rPr lang="it-IT" dirty="0">
                <a:solidFill>
                  <a:schemeClr val="bg1"/>
                </a:solidFill>
                <a:latin typeface="Arial" panose="020B0604020202020204" pitchFamily="34" charset="0"/>
                <a:cs typeface="Arial" panose="020B0604020202020204" pitchFamily="34" charset="0"/>
              </a:rPr>
              <a:t>ETICE (GOVERNO)</a:t>
            </a:r>
          </a:p>
          <a:p>
            <a:r>
              <a:rPr lang="it-IT" dirty="0">
                <a:solidFill>
                  <a:schemeClr val="bg1"/>
                </a:solidFill>
                <a:latin typeface="Arial" panose="020B0604020202020204" pitchFamily="34" charset="0"/>
                <a:cs typeface="Arial" panose="020B0604020202020204" pitchFamily="34" charset="0"/>
              </a:rPr>
              <a:t>GLOBENET</a:t>
            </a:r>
          </a:p>
          <a:p>
            <a:r>
              <a:rPr lang="it-IT" dirty="0">
                <a:solidFill>
                  <a:schemeClr val="bg1"/>
                </a:solidFill>
                <a:latin typeface="Arial" panose="020B0604020202020204" pitchFamily="34" charset="0"/>
                <a:cs typeface="Arial" panose="020B0604020202020204" pitchFamily="34" charset="0"/>
              </a:rPr>
              <a:t>HOSTWEB</a:t>
            </a:r>
          </a:p>
        </p:txBody>
      </p:sp>
      <p:sp>
        <p:nvSpPr>
          <p:cNvPr id="28" name="CaixaDeTexto 27">
            <a:extLst>
              <a:ext uri="{FF2B5EF4-FFF2-40B4-BE49-F238E27FC236}">
                <a16:creationId xmlns:a16="http://schemas.microsoft.com/office/drawing/2014/main" id="{8AF25F8B-4F1B-B9F2-0A54-FC4B4D24F76F}"/>
              </a:ext>
            </a:extLst>
          </p:cNvPr>
          <p:cNvSpPr txBox="1"/>
          <p:nvPr/>
        </p:nvSpPr>
        <p:spPr>
          <a:xfrm>
            <a:off x="5438733" y="4638161"/>
            <a:ext cx="1967205" cy="1754326"/>
          </a:xfrm>
          <a:prstGeom prst="rect">
            <a:avLst/>
          </a:prstGeom>
          <a:noFill/>
        </p:spPr>
        <p:txBody>
          <a:bodyPr wrap="none" rtlCol="0">
            <a:spAutoFit/>
          </a:bodyPr>
          <a:lstStyle/>
          <a:p>
            <a:r>
              <a:rPr lang="pt-BR" dirty="0">
                <a:solidFill>
                  <a:schemeClr val="bg1"/>
                </a:solidFill>
                <a:latin typeface="Arial" panose="020B0604020202020204" pitchFamily="34" charset="0"/>
                <a:cs typeface="Arial" panose="020B0604020202020204" pitchFamily="34" charset="0"/>
              </a:rPr>
              <a:t>MOB TELECOM</a:t>
            </a:r>
          </a:p>
          <a:p>
            <a:r>
              <a:rPr lang="pt-BR" dirty="0">
                <a:solidFill>
                  <a:schemeClr val="bg1"/>
                </a:solidFill>
                <a:latin typeface="Arial" panose="020B0604020202020204" pitchFamily="34" charset="0"/>
                <a:cs typeface="Arial" panose="020B0604020202020204" pitchFamily="34" charset="0"/>
              </a:rPr>
              <a:t>PROVENET</a:t>
            </a:r>
          </a:p>
          <a:p>
            <a:r>
              <a:rPr lang="pt-BR" dirty="0">
                <a:solidFill>
                  <a:schemeClr val="bg1"/>
                </a:solidFill>
                <a:latin typeface="Arial" panose="020B0604020202020204" pitchFamily="34" charset="0"/>
                <a:cs typeface="Arial" panose="020B0604020202020204" pitchFamily="34" charset="0"/>
              </a:rPr>
              <a:t>SECRELNET</a:t>
            </a:r>
          </a:p>
          <a:p>
            <a:r>
              <a:rPr lang="pt-BR" dirty="0">
                <a:solidFill>
                  <a:schemeClr val="bg1"/>
                </a:solidFill>
                <a:latin typeface="Arial" panose="020B0604020202020204" pitchFamily="34" charset="0"/>
                <a:cs typeface="Arial" panose="020B0604020202020204" pitchFamily="34" charset="0"/>
              </a:rPr>
              <a:t>TELXIUS CABLE</a:t>
            </a:r>
          </a:p>
          <a:p>
            <a:r>
              <a:rPr lang="pt-BR" dirty="0">
                <a:solidFill>
                  <a:schemeClr val="bg1"/>
                </a:solidFill>
                <a:latin typeface="Arial" panose="020B0604020202020204" pitchFamily="34" charset="0"/>
                <a:cs typeface="Arial" panose="020B0604020202020204" pitchFamily="34" charset="0"/>
              </a:rPr>
              <a:t>TIVIT</a:t>
            </a:r>
          </a:p>
          <a:p>
            <a:r>
              <a:rPr lang="pt-BR" dirty="0">
                <a:solidFill>
                  <a:schemeClr val="bg1"/>
                </a:solidFill>
                <a:latin typeface="Arial" panose="020B0604020202020204" pitchFamily="34" charset="0"/>
                <a:cs typeface="Arial" panose="020B0604020202020204" pitchFamily="34" charset="0"/>
              </a:rPr>
              <a:t>VITAL</a:t>
            </a:r>
          </a:p>
        </p:txBody>
      </p:sp>
      <p:cxnSp>
        <p:nvCxnSpPr>
          <p:cNvPr id="29" name="Conector de Seta Reta 28">
            <a:extLst>
              <a:ext uri="{FF2B5EF4-FFF2-40B4-BE49-F238E27FC236}">
                <a16:creationId xmlns:a16="http://schemas.microsoft.com/office/drawing/2014/main" id="{E96B8B7E-05BE-875E-9E51-55BC3FCF73CE}"/>
              </a:ext>
            </a:extLst>
          </p:cNvPr>
          <p:cNvCxnSpPr>
            <a:cxnSpLocks/>
            <a:stCxn id="25" idx="3"/>
            <a:endCxn id="26" idx="1"/>
          </p:cNvCxnSpPr>
          <p:nvPr/>
        </p:nvCxnSpPr>
        <p:spPr>
          <a:xfrm flipV="1">
            <a:off x="2366584" y="5541980"/>
            <a:ext cx="240360" cy="3638"/>
          </a:xfrm>
          <a:prstGeom prst="straightConnector1">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CaixaDeTexto 29">
            <a:extLst>
              <a:ext uri="{FF2B5EF4-FFF2-40B4-BE49-F238E27FC236}">
                <a16:creationId xmlns:a16="http://schemas.microsoft.com/office/drawing/2014/main" id="{4250D462-E0A4-52C5-BE8D-38330B6E79E7}"/>
              </a:ext>
            </a:extLst>
          </p:cNvPr>
          <p:cNvSpPr txBox="1"/>
          <p:nvPr/>
        </p:nvSpPr>
        <p:spPr>
          <a:xfrm>
            <a:off x="68205" y="5994578"/>
            <a:ext cx="2336344" cy="470898"/>
          </a:xfrm>
          <a:prstGeom prst="rect">
            <a:avLst/>
          </a:prstGeom>
          <a:noFill/>
        </p:spPr>
        <p:txBody>
          <a:bodyPr wrap="square" rtlCol="0">
            <a:spAutoFit/>
          </a:bodyPr>
          <a:lstStyle/>
          <a:p>
            <a:pPr algn="ctr"/>
            <a:r>
              <a:rPr lang="pt-BR" sz="820" dirty="0" err="1"/>
              <a:t>Source</a:t>
            </a:r>
            <a:r>
              <a:rPr lang="pt-BR" sz="820" dirty="0"/>
              <a:t>: </a:t>
            </a:r>
            <a:r>
              <a:rPr lang="pt-BR" sz="820" dirty="0" err="1"/>
              <a:t>bnamericas</a:t>
            </a:r>
            <a:r>
              <a:rPr lang="pt-BR" sz="820" dirty="0"/>
              <a:t>, </a:t>
            </a:r>
            <a:r>
              <a:rPr lang="pt-BR" sz="820" dirty="0" err="1"/>
              <a:t>feb</a:t>
            </a:r>
            <a:r>
              <a:rPr lang="pt-BR" sz="820" dirty="0"/>
              <a:t> 10th </a:t>
            </a:r>
            <a:r>
              <a:rPr lang="pt-BR" sz="820" dirty="0" err="1"/>
              <a:t>of</a:t>
            </a:r>
            <a:r>
              <a:rPr lang="pt-BR" sz="820" dirty="0"/>
              <a:t> 2023. </a:t>
            </a:r>
            <a:r>
              <a:rPr lang="pt-BR" sz="820" dirty="0" err="1"/>
              <a:t>Available</a:t>
            </a:r>
            <a:r>
              <a:rPr lang="pt-BR" sz="820" dirty="0"/>
              <a:t> in: </a:t>
            </a:r>
            <a:r>
              <a:rPr lang="pt-BR" sz="820" dirty="0">
                <a:hlinkClick r:id="rId6">
                  <a:extLst>
                    <a:ext uri="{A12FA001-AC4F-418D-AE19-62706E023703}">
                      <ahyp:hlinkClr xmlns:ahyp="http://schemas.microsoft.com/office/drawing/2018/hyperlinkcolor" val="tx"/>
                    </a:ext>
                  </a:extLst>
                </a:hlinkClick>
              </a:rPr>
              <a:t>https://www.bnamericas.com/pt/feature/destaque-os-datacenters-e-cabos-submarinos-de-fortaleza</a:t>
            </a:r>
            <a:r>
              <a:rPr lang="pt-BR" sz="820" dirty="0"/>
              <a:t> </a:t>
            </a:r>
          </a:p>
        </p:txBody>
      </p:sp>
      <p:sp>
        <p:nvSpPr>
          <p:cNvPr id="32" name="Espaço Reservado para Número de Slide 7">
            <a:extLst>
              <a:ext uri="{FF2B5EF4-FFF2-40B4-BE49-F238E27FC236}">
                <a16:creationId xmlns:a16="http://schemas.microsoft.com/office/drawing/2014/main" id="{6E63C6FC-5F14-23C4-3665-A73168449405}"/>
              </a:ext>
            </a:extLst>
          </p:cNvPr>
          <p:cNvSpPr txBox="1">
            <a:spLocks/>
          </p:cNvSpPr>
          <p:nvPr/>
        </p:nvSpPr>
        <p:spPr>
          <a:xfrm>
            <a:off x="9783979" y="5910827"/>
            <a:ext cx="2803963" cy="261290"/>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pt-BR" sz="1698" b="1" dirty="0">
              <a:solidFill>
                <a:schemeClr val="bg1"/>
              </a:solidFill>
              <a:latin typeface="Arial" panose="020B0604020202020204" pitchFamily="34" charset="0"/>
              <a:cs typeface="Arial" panose="020B0604020202020204" pitchFamily="34" charset="0"/>
            </a:endParaRPr>
          </a:p>
        </p:txBody>
      </p:sp>
      <p:pic>
        <p:nvPicPr>
          <p:cNvPr id="33" name="Imagem 32">
            <a:extLst>
              <a:ext uri="{FF2B5EF4-FFF2-40B4-BE49-F238E27FC236}">
                <a16:creationId xmlns:a16="http://schemas.microsoft.com/office/drawing/2014/main" id="{16867B5D-6ED5-09B6-4797-FA0E6EB1EDD1}"/>
              </a:ext>
            </a:extLst>
          </p:cNvPr>
          <p:cNvPicPr>
            <a:picLocks noChangeAspect="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352679" y="314220"/>
            <a:ext cx="4940020" cy="5913620"/>
          </a:xfrm>
          <a:prstGeom prst="rect">
            <a:avLst/>
          </a:prstGeom>
          <a:effectLst>
            <a:outerShdw blurRad="50800" dist="38100" dir="5400000" algn="t" rotWithShape="0">
              <a:prstClr val="black">
                <a:alpha val="40000"/>
              </a:prstClr>
            </a:outerShdw>
          </a:effectLst>
        </p:spPr>
      </p:pic>
      <p:pic>
        <p:nvPicPr>
          <p:cNvPr id="34" name="Imagem 33">
            <a:extLst>
              <a:ext uri="{FF2B5EF4-FFF2-40B4-BE49-F238E27FC236}">
                <a16:creationId xmlns:a16="http://schemas.microsoft.com/office/drawing/2014/main" id="{C6C378CD-D1F9-3F8D-14FF-875D80C263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1643" y="488654"/>
            <a:ext cx="4740554" cy="5758874"/>
          </a:xfrm>
          <a:prstGeom prst="rect">
            <a:avLst/>
          </a:prstGeom>
        </p:spPr>
      </p:pic>
      <p:sp>
        <p:nvSpPr>
          <p:cNvPr id="35" name="Elipse 34">
            <a:extLst>
              <a:ext uri="{FF2B5EF4-FFF2-40B4-BE49-F238E27FC236}">
                <a16:creationId xmlns:a16="http://schemas.microsoft.com/office/drawing/2014/main" id="{6C04FA3A-4CDC-41AD-D93A-A73B2541D1D0}"/>
              </a:ext>
            </a:extLst>
          </p:cNvPr>
          <p:cNvSpPr/>
          <p:nvPr/>
        </p:nvSpPr>
        <p:spPr>
          <a:xfrm>
            <a:off x="10850063" y="2072210"/>
            <a:ext cx="204172" cy="204172"/>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36" name="Elipse 35">
            <a:extLst>
              <a:ext uri="{FF2B5EF4-FFF2-40B4-BE49-F238E27FC236}">
                <a16:creationId xmlns:a16="http://schemas.microsoft.com/office/drawing/2014/main" id="{B9589661-3AD6-5843-43DF-CA1B15EC56A1}"/>
              </a:ext>
            </a:extLst>
          </p:cNvPr>
          <p:cNvSpPr/>
          <p:nvPr/>
        </p:nvSpPr>
        <p:spPr>
          <a:xfrm>
            <a:off x="10644420" y="2251583"/>
            <a:ext cx="179096" cy="179096"/>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37" name="Elipse 36">
            <a:extLst>
              <a:ext uri="{FF2B5EF4-FFF2-40B4-BE49-F238E27FC236}">
                <a16:creationId xmlns:a16="http://schemas.microsoft.com/office/drawing/2014/main" id="{1794A706-2013-B2DD-D4DA-74A71400BAED}"/>
              </a:ext>
            </a:extLst>
          </p:cNvPr>
          <p:cNvSpPr/>
          <p:nvPr/>
        </p:nvSpPr>
        <p:spPr>
          <a:xfrm>
            <a:off x="9770434" y="1618392"/>
            <a:ext cx="192550" cy="19255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38" name="Elipse 37">
            <a:extLst>
              <a:ext uri="{FF2B5EF4-FFF2-40B4-BE49-F238E27FC236}">
                <a16:creationId xmlns:a16="http://schemas.microsoft.com/office/drawing/2014/main" id="{073E98FB-5184-8DED-44BC-89FD0E2E4E3A}"/>
              </a:ext>
            </a:extLst>
          </p:cNvPr>
          <p:cNvSpPr/>
          <p:nvPr/>
        </p:nvSpPr>
        <p:spPr>
          <a:xfrm>
            <a:off x="8542390" y="1205097"/>
            <a:ext cx="178488" cy="17848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39" name="Elipse 38">
            <a:extLst>
              <a:ext uri="{FF2B5EF4-FFF2-40B4-BE49-F238E27FC236}">
                <a16:creationId xmlns:a16="http://schemas.microsoft.com/office/drawing/2014/main" id="{A538E94A-0BDA-890A-27B9-5220D34D5E48}"/>
              </a:ext>
            </a:extLst>
          </p:cNvPr>
          <p:cNvSpPr/>
          <p:nvPr/>
        </p:nvSpPr>
        <p:spPr>
          <a:xfrm>
            <a:off x="8541430" y="1326519"/>
            <a:ext cx="180408" cy="18040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0" name="Elipse 39">
            <a:extLst>
              <a:ext uri="{FF2B5EF4-FFF2-40B4-BE49-F238E27FC236}">
                <a16:creationId xmlns:a16="http://schemas.microsoft.com/office/drawing/2014/main" id="{F04A6E98-687D-5AD7-BC00-E31A75A9DB69}"/>
              </a:ext>
            </a:extLst>
          </p:cNvPr>
          <p:cNvSpPr/>
          <p:nvPr/>
        </p:nvSpPr>
        <p:spPr>
          <a:xfrm>
            <a:off x="8326030" y="1422412"/>
            <a:ext cx="195980" cy="19598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1" name="Elipse 40">
            <a:extLst>
              <a:ext uri="{FF2B5EF4-FFF2-40B4-BE49-F238E27FC236}">
                <a16:creationId xmlns:a16="http://schemas.microsoft.com/office/drawing/2014/main" id="{53984560-0A5A-39C4-C836-AB310F194CB0}"/>
              </a:ext>
            </a:extLst>
          </p:cNvPr>
          <p:cNvSpPr/>
          <p:nvPr/>
        </p:nvSpPr>
        <p:spPr>
          <a:xfrm>
            <a:off x="8666888" y="2038041"/>
            <a:ext cx="194318" cy="19431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2" name="Elipse 41">
            <a:extLst>
              <a:ext uri="{FF2B5EF4-FFF2-40B4-BE49-F238E27FC236}">
                <a16:creationId xmlns:a16="http://schemas.microsoft.com/office/drawing/2014/main" id="{A9785B1C-F626-45B3-2096-89E06928B0E9}"/>
              </a:ext>
            </a:extLst>
          </p:cNvPr>
          <p:cNvSpPr/>
          <p:nvPr/>
        </p:nvSpPr>
        <p:spPr>
          <a:xfrm>
            <a:off x="8342848" y="1505837"/>
            <a:ext cx="182724" cy="18272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3" name="Elipse 42">
            <a:extLst>
              <a:ext uri="{FF2B5EF4-FFF2-40B4-BE49-F238E27FC236}">
                <a16:creationId xmlns:a16="http://schemas.microsoft.com/office/drawing/2014/main" id="{35FDD5A1-BC72-5E2E-CCE2-72505CE3D261}"/>
              </a:ext>
            </a:extLst>
          </p:cNvPr>
          <p:cNvSpPr/>
          <p:nvPr/>
        </p:nvSpPr>
        <p:spPr>
          <a:xfrm>
            <a:off x="10163829" y="3712615"/>
            <a:ext cx="188310" cy="18831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4" name="Elipse 43">
            <a:extLst>
              <a:ext uri="{FF2B5EF4-FFF2-40B4-BE49-F238E27FC236}">
                <a16:creationId xmlns:a16="http://schemas.microsoft.com/office/drawing/2014/main" id="{1BD05CF8-48DE-6D19-638A-6157C41DB14E}"/>
              </a:ext>
            </a:extLst>
          </p:cNvPr>
          <p:cNvSpPr/>
          <p:nvPr/>
        </p:nvSpPr>
        <p:spPr>
          <a:xfrm>
            <a:off x="8634502" y="4093518"/>
            <a:ext cx="179022" cy="179022"/>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5" name="Elipse 44">
            <a:extLst>
              <a:ext uri="{FF2B5EF4-FFF2-40B4-BE49-F238E27FC236}">
                <a16:creationId xmlns:a16="http://schemas.microsoft.com/office/drawing/2014/main" id="{E3D63111-8157-1DA4-7B4B-7F16725E501D}"/>
              </a:ext>
            </a:extLst>
          </p:cNvPr>
          <p:cNvSpPr/>
          <p:nvPr/>
        </p:nvSpPr>
        <p:spPr>
          <a:xfrm>
            <a:off x="9722090" y="5437936"/>
            <a:ext cx="186944" cy="18694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6" name="Elipse 45">
            <a:extLst>
              <a:ext uri="{FF2B5EF4-FFF2-40B4-BE49-F238E27FC236}">
                <a16:creationId xmlns:a16="http://schemas.microsoft.com/office/drawing/2014/main" id="{CF518D42-C5B5-92B8-DBC5-EDA3015D439F}"/>
              </a:ext>
            </a:extLst>
          </p:cNvPr>
          <p:cNvSpPr/>
          <p:nvPr/>
        </p:nvSpPr>
        <p:spPr>
          <a:xfrm>
            <a:off x="10045361" y="6016899"/>
            <a:ext cx="182804" cy="18280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7" name="Elipse 46">
            <a:extLst>
              <a:ext uri="{FF2B5EF4-FFF2-40B4-BE49-F238E27FC236}">
                <a16:creationId xmlns:a16="http://schemas.microsoft.com/office/drawing/2014/main" id="{79FED147-EB31-FEAB-210F-1CC3859AD2C2}"/>
              </a:ext>
            </a:extLst>
          </p:cNvPr>
          <p:cNvSpPr/>
          <p:nvPr/>
        </p:nvSpPr>
        <p:spPr>
          <a:xfrm>
            <a:off x="10712565" y="4055580"/>
            <a:ext cx="194608" cy="19460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8" name="Elipse 47">
            <a:extLst>
              <a:ext uri="{FF2B5EF4-FFF2-40B4-BE49-F238E27FC236}">
                <a16:creationId xmlns:a16="http://schemas.microsoft.com/office/drawing/2014/main" id="{5E004633-3ACF-7B22-A6CD-D0B4A3D0BF93}"/>
              </a:ext>
            </a:extLst>
          </p:cNvPr>
          <p:cNvSpPr/>
          <p:nvPr/>
        </p:nvSpPr>
        <p:spPr>
          <a:xfrm>
            <a:off x="8396097" y="1026450"/>
            <a:ext cx="188136" cy="188136"/>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49" name="Elipse 48">
            <a:extLst>
              <a:ext uri="{FF2B5EF4-FFF2-40B4-BE49-F238E27FC236}">
                <a16:creationId xmlns:a16="http://schemas.microsoft.com/office/drawing/2014/main" id="{0CC56717-2E38-F020-7B1A-39107614EE3E}"/>
              </a:ext>
            </a:extLst>
          </p:cNvPr>
          <p:cNvSpPr/>
          <p:nvPr/>
        </p:nvSpPr>
        <p:spPr>
          <a:xfrm>
            <a:off x="10909254" y="1866525"/>
            <a:ext cx="171516" cy="171516"/>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50" name="Elipse 49">
            <a:extLst>
              <a:ext uri="{FF2B5EF4-FFF2-40B4-BE49-F238E27FC236}">
                <a16:creationId xmlns:a16="http://schemas.microsoft.com/office/drawing/2014/main" id="{A0E5076E-A7E1-D566-4690-BE670AE7E75F}"/>
              </a:ext>
            </a:extLst>
          </p:cNvPr>
          <p:cNvSpPr/>
          <p:nvPr/>
        </p:nvSpPr>
        <p:spPr>
          <a:xfrm>
            <a:off x="8666888" y="2038041"/>
            <a:ext cx="194318" cy="19431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1" name="Elipse 50">
            <a:extLst>
              <a:ext uri="{FF2B5EF4-FFF2-40B4-BE49-F238E27FC236}">
                <a16:creationId xmlns:a16="http://schemas.microsoft.com/office/drawing/2014/main" id="{F8D21778-78D7-223B-FBF1-1929941A8DEB}"/>
              </a:ext>
            </a:extLst>
          </p:cNvPr>
          <p:cNvSpPr/>
          <p:nvPr/>
        </p:nvSpPr>
        <p:spPr>
          <a:xfrm>
            <a:off x="8348882" y="1511017"/>
            <a:ext cx="182724" cy="18272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2" name="Elipse 51">
            <a:extLst>
              <a:ext uri="{FF2B5EF4-FFF2-40B4-BE49-F238E27FC236}">
                <a16:creationId xmlns:a16="http://schemas.microsoft.com/office/drawing/2014/main" id="{EAD53966-BC2F-5DF0-CE49-0FDDFCDC60EF}"/>
              </a:ext>
            </a:extLst>
          </p:cNvPr>
          <p:cNvSpPr/>
          <p:nvPr/>
        </p:nvSpPr>
        <p:spPr>
          <a:xfrm>
            <a:off x="10955390" y="1843052"/>
            <a:ext cx="182078" cy="18207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53" name="Elipse 52">
            <a:extLst>
              <a:ext uri="{FF2B5EF4-FFF2-40B4-BE49-F238E27FC236}">
                <a16:creationId xmlns:a16="http://schemas.microsoft.com/office/drawing/2014/main" id="{C6E81A9C-008C-CD14-31ED-05C69D52163A}"/>
              </a:ext>
            </a:extLst>
          </p:cNvPr>
          <p:cNvSpPr/>
          <p:nvPr/>
        </p:nvSpPr>
        <p:spPr>
          <a:xfrm>
            <a:off x="10073821" y="6007267"/>
            <a:ext cx="187360" cy="18736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4" name="Elipse 53">
            <a:extLst>
              <a:ext uri="{FF2B5EF4-FFF2-40B4-BE49-F238E27FC236}">
                <a16:creationId xmlns:a16="http://schemas.microsoft.com/office/drawing/2014/main" id="{E27CA979-7D65-F991-F203-5A655A9287C3}"/>
              </a:ext>
            </a:extLst>
          </p:cNvPr>
          <p:cNvSpPr/>
          <p:nvPr/>
        </p:nvSpPr>
        <p:spPr>
          <a:xfrm>
            <a:off x="9724870" y="5437936"/>
            <a:ext cx="186944" cy="18694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5" name="Elipse 54">
            <a:extLst>
              <a:ext uri="{FF2B5EF4-FFF2-40B4-BE49-F238E27FC236}">
                <a16:creationId xmlns:a16="http://schemas.microsoft.com/office/drawing/2014/main" id="{83B2BAAE-9082-8B58-F8AC-0CA48E075467}"/>
              </a:ext>
            </a:extLst>
          </p:cNvPr>
          <p:cNvSpPr/>
          <p:nvPr/>
        </p:nvSpPr>
        <p:spPr>
          <a:xfrm>
            <a:off x="10176662" y="3712615"/>
            <a:ext cx="188310" cy="18831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6" name="Elipse 55">
            <a:extLst>
              <a:ext uri="{FF2B5EF4-FFF2-40B4-BE49-F238E27FC236}">
                <a16:creationId xmlns:a16="http://schemas.microsoft.com/office/drawing/2014/main" id="{18B2109B-9588-37B9-EA44-41567995B7FA}"/>
              </a:ext>
            </a:extLst>
          </p:cNvPr>
          <p:cNvSpPr/>
          <p:nvPr/>
        </p:nvSpPr>
        <p:spPr>
          <a:xfrm>
            <a:off x="10632733" y="2212804"/>
            <a:ext cx="189956" cy="189954"/>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7" name="Elipse 56">
            <a:extLst>
              <a:ext uri="{FF2B5EF4-FFF2-40B4-BE49-F238E27FC236}">
                <a16:creationId xmlns:a16="http://schemas.microsoft.com/office/drawing/2014/main" id="{EE07B175-07C9-F651-00DB-0A21E7AFB885}"/>
              </a:ext>
            </a:extLst>
          </p:cNvPr>
          <p:cNvSpPr/>
          <p:nvPr/>
        </p:nvSpPr>
        <p:spPr>
          <a:xfrm>
            <a:off x="10735999" y="4052240"/>
            <a:ext cx="194608" cy="19460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58" name="Elipse 57">
            <a:extLst>
              <a:ext uri="{FF2B5EF4-FFF2-40B4-BE49-F238E27FC236}">
                <a16:creationId xmlns:a16="http://schemas.microsoft.com/office/drawing/2014/main" id="{945EF303-A2C7-0BD6-9709-99C1777307DD}"/>
              </a:ext>
            </a:extLst>
          </p:cNvPr>
          <p:cNvSpPr/>
          <p:nvPr/>
        </p:nvSpPr>
        <p:spPr>
          <a:xfrm>
            <a:off x="10882262" y="2076698"/>
            <a:ext cx="188516" cy="188516"/>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59" name="Elipse 58">
            <a:extLst>
              <a:ext uri="{FF2B5EF4-FFF2-40B4-BE49-F238E27FC236}">
                <a16:creationId xmlns:a16="http://schemas.microsoft.com/office/drawing/2014/main" id="{BD00101F-833E-DDC7-8713-4F50398C827B}"/>
              </a:ext>
            </a:extLst>
          </p:cNvPr>
          <p:cNvSpPr/>
          <p:nvPr/>
        </p:nvSpPr>
        <p:spPr>
          <a:xfrm>
            <a:off x="8623681" y="4048465"/>
            <a:ext cx="179022" cy="179022"/>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60" name="Elipse 59">
            <a:extLst>
              <a:ext uri="{FF2B5EF4-FFF2-40B4-BE49-F238E27FC236}">
                <a16:creationId xmlns:a16="http://schemas.microsoft.com/office/drawing/2014/main" id="{19DE3E67-FC49-A7C4-AB69-55109E82C2A1}"/>
              </a:ext>
            </a:extLst>
          </p:cNvPr>
          <p:cNvSpPr/>
          <p:nvPr/>
        </p:nvSpPr>
        <p:spPr>
          <a:xfrm>
            <a:off x="8326030" y="1422412"/>
            <a:ext cx="195980" cy="19598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61" name="Elipse 60">
            <a:extLst>
              <a:ext uri="{FF2B5EF4-FFF2-40B4-BE49-F238E27FC236}">
                <a16:creationId xmlns:a16="http://schemas.microsoft.com/office/drawing/2014/main" id="{25F34A7A-3F7F-E52D-0877-0519A8B45A81}"/>
              </a:ext>
            </a:extLst>
          </p:cNvPr>
          <p:cNvSpPr/>
          <p:nvPr/>
        </p:nvSpPr>
        <p:spPr>
          <a:xfrm>
            <a:off x="8415147" y="1030395"/>
            <a:ext cx="188136" cy="188136"/>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62" name="Elipse 61">
            <a:extLst>
              <a:ext uri="{FF2B5EF4-FFF2-40B4-BE49-F238E27FC236}">
                <a16:creationId xmlns:a16="http://schemas.microsoft.com/office/drawing/2014/main" id="{BC1566DE-352B-ECA7-9BB0-50D630E6F9AC}"/>
              </a:ext>
            </a:extLst>
          </p:cNvPr>
          <p:cNvSpPr/>
          <p:nvPr/>
        </p:nvSpPr>
        <p:spPr>
          <a:xfrm>
            <a:off x="8559268" y="1205097"/>
            <a:ext cx="178488" cy="17848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63" name="Elipse 62">
            <a:extLst>
              <a:ext uri="{FF2B5EF4-FFF2-40B4-BE49-F238E27FC236}">
                <a16:creationId xmlns:a16="http://schemas.microsoft.com/office/drawing/2014/main" id="{D13F8840-8453-9EA4-0AE9-7DCF283FF1C8}"/>
              </a:ext>
            </a:extLst>
          </p:cNvPr>
          <p:cNvSpPr/>
          <p:nvPr/>
        </p:nvSpPr>
        <p:spPr>
          <a:xfrm>
            <a:off x="9770434" y="1618392"/>
            <a:ext cx="192550" cy="192550"/>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
        <p:nvSpPr>
          <p:cNvPr id="64" name="Elipse 63">
            <a:extLst>
              <a:ext uri="{FF2B5EF4-FFF2-40B4-BE49-F238E27FC236}">
                <a16:creationId xmlns:a16="http://schemas.microsoft.com/office/drawing/2014/main" id="{07B9A9D2-AC34-9CD2-7F92-4B0452C60ED3}"/>
              </a:ext>
            </a:extLst>
          </p:cNvPr>
          <p:cNvSpPr/>
          <p:nvPr/>
        </p:nvSpPr>
        <p:spPr>
          <a:xfrm>
            <a:off x="8557328" y="1339994"/>
            <a:ext cx="180408" cy="180408"/>
          </a:xfrm>
          <a:prstGeom prst="ellipse">
            <a:avLst/>
          </a:prstGeom>
          <a:gradFill flip="none" rotWithShape="1">
            <a:gsLst>
              <a:gs pos="0">
                <a:srgbClr val="FF626A"/>
              </a:gs>
              <a:gs pos="100000">
                <a:srgbClr val="FFB262"/>
              </a:gs>
            </a:gsLst>
            <a:path path="circle">
              <a:fillToRect t="100000" r="100000"/>
            </a:path>
            <a:tileRect l="-100000" b="-100000"/>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endParaRPr>
          </a:p>
        </p:txBody>
      </p:sp>
    </p:spTree>
    <p:extLst>
      <p:ext uri="{BB962C8B-B14F-4D97-AF65-F5344CB8AC3E}">
        <p14:creationId xmlns:p14="http://schemas.microsoft.com/office/powerpoint/2010/main" val="35583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3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300"/>
                                        <p:tgtEl>
                                          <p:spTgt spid="35"/>
                                        </p:tgtEl>
                                      </p:cBhvr>
                                    </p:animEffect>
                                  </p:childTnLst>
                                </p:cTn>
                              </p:par>
                              <p:par>
                                <p:cTn id="8" presetID="10" presetClass="entr" presetSubtype="0" fill="hold" grpId="1" nodeType="withEffect">
                                  <p:stCondLst>
                                    <p:cond delay="3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300"/>
                                        <p:tgtEl>
                                          <p:spTgt spid="43"/>
                                        </p:tgtEl>
                                      </p:cBhvr>
                                    </p:animEffect>
                                  </p:childTnLst>
                                </p:cTn>
                              </p:par>
                              <p:par>
                                <p:cTn id="11" presetID="10" presetClass="entr" presetSubtype="0" fill="hold" grpId="1" nodeType="withEffect">
                                  <p:stCondLst>
                                    <p:cond delay="30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300"/>
                                        <p:tgtEl>
                                          <p:spTgt spid="46"/>
                                        </p:tgtEl>
                                      </p:cBhvr>
                                    </p:animEffect>
                                  </p:childTnLst>
                                </p:cTn>
                              </p:par>
                              <p:par>
                                <p:cTn id="14" presetID="10" presetClass="entr" presetSubtype="0" fill="hold" grpId="1" nodeType="withEffect">
                                  <p:stCondLst>
                                    <p:cond delay="3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300"/>
                                        <p:tgtEl>
                                          <p:spTgt spid="39"/>
                                        </p:tgtEl>
                                      </p:cBhvr>
                                    </p:animEffect>
                                  </p:childTnLst>
                                </p:cTn>
                              </p:par>
                              <p:par>
                                <p:cTn id="17" presetID="10" presetClass="entr" presetSubtype="0" fill="hold" grpId="1" nodeType="withEffect">
                                  <p:stCondLst>
                                    <p:cond delay="3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00"/>
                                        <p:tgtEl>
                                          <p:spTgt spid="36"/>
                                        </p:tgtEl>
                                      </p:cBhvr>
                                    </p:animEffect>
                                  </p:childTnLst>
                                </p:cTn>
                              </p:par>
                              <p:par>
                                <p:cTn id="20" presetID="10" presetClass="entr" presetSubtype="0" fill="hold" grpId="1" nodeType="withEffect">
                                  <p:stCondLst>
                                    <p:cond delay="3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300"/>
                                        <p:tgtEl>
                                          <p:spTgt spid="37"/>
                                        </p:tgtEl>
                                      </p:cBhvr>
                                    </p:animEffect>
                                  </p:childTnLst>
                                </p:cTn>
                              </p:par>
                              <p:par>
                                <p:cTn id="23" presetID="10" presetClass="entr" presetSubtype="0" fill="hold" grpId="1" nodeType="withEffect">
                                  <p:stCondLst>
                                    <p:cond delay="3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300"/>
                                        <p:tgtEl>
                                          <p:spTgt spid="41"/>
                                        </p:tgtEl>
                                      </p:cBhvr>
                                    </p:animEffect>
                                  </p:childTnLst>
                                </p:cTn>
                              </p:par>
                              <p:par>
                                <p:cTn id="26" presetID="10" presetClass="entr" presetSubtype="0" fill="hold" grpId="1" nodeType="withEffect">
                                  <p:stCondLst>
                                    <p:cond delay="30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300"/>
                                        <p:tgtEl>
                                          <p:spTgt spid="42"/>
                                        </p:tgtEl>
                                      </p:cBhvr>
                                    </p:animEffect>
                                  </p:childTnLst>
                                </p:cTn>
                              </p:par>
                              <p:par>
                                <p:cTn id="29" presetID="10" presetClass="entr" presetSubtype="0" fill="hold" grpId="1" nodeType="withEffect">
                                  <p:stCondLst>
                                    <p:cond delay="30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300"/>
                                        <p:tgtEl>
                                          <p:spTgt spid="44"/>
                                        </p:tgtEl>
                                      </p:cBhvr>
                                    </p:animEffect>
                                  </p:childTnLst>
                                </p:cTn>
                              </p:par>
                              <p:par>
                                <p:cTn id="32" presetID="10" presetClass="entr" presetSubtype="0" fill="hold" grpId="1" nodeType="withEffect">
                                  <p:stCondLst>
                                    <p:cond delay="30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300"/>
                                        <p:tgtEl>
                                          <p:spTgt spid="40"/>
                                        </p:tgtEl>
                                      </p:cBhvr>
                                    </p:animEffect>
                                  </p:childTnLst>
                                </p:cTn>
                              </p:par>
                              <p:par>
                                <p:cTn id="35" presetID="10" presetClass="entr" presetSubtype="0" fill="hold" grpId="1" nodeType="withEffect">
                                  <p:stCondLst>
                                    <p:cond delay="3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300"/>
                                        <p:tgtEl>
                                          <p:spTgt spid="38"/>
                                        </p:tgtEl>
                                      </p:cBhvr>
                                    </p:animEffect>
                                  </p:childTnLst>
                                </p:cTn>
                              </p:par>
                              <p:par>
                                <p:cTn id="38" presetID="10" presetClass="entr" presetSubtype="0" fill="hold" grpId="1" nodeType="withEffect">
                                  <p:stCondLst>
                                    <p:cond delay="30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300"/>
                                        <p:tgtEl>
                                          <p:spTgt spid="48"/>
                                        </p:tgtEl>
                                      </p:cBhvr>
                                    </p:animEffect>
                                  </p:childTnLst>
                                </p:cTn>
                              </p:par>
                              <p:par>
                                <p:cTn id="41" presetID="10" presetClass="entr" presetSubtype="0" fill="hold" grpId="1" nodeType="withEffect">
                                  <p:stCondLst>
                                    <p:cond delay="30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300"/>
                                        <p:tgtEl>
                                          <p:spTgt spid="45"/>
                                        </p:tgtEl>
                                      </p:cBhvr>
                                    </p:animEffect>
                                  </p:childTnLst>
                                </p:cTn>
                              </p:par>
                              <p:par>
                                <p:cTn id="44" presetID="10" presetClass="entr" presetSubtype="0" fill="hold" grpId="1" nodeType="withEffect">
                                  <p:stCondLst>
                                    <p:cond delay="3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
                                        <p:tgtEl>
                                          <p:spTgt spid="47"/>
                                        </p:tgtEl>
                                      </p:cBhvr>
                                    </p:animEffect>
                                  </p:childTnLst>
                                </p:cTn>
                              </p:par>
                              <p:par>
                                <p:cTn id="47" presetID="10" presetClass="entr" presetSubtype="0" fill="hold" grpId="1" nodeType="withEffect">
                                  <p:stCondLst>
                                    <p:cond delay="3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300"/>
                                        <p:tgtEl>
                                          <p:spTgt spid="49"/>
                                        </p:tgtEl>
                                      </p:cBhvr>
                                    </p:animEffect>
                                  </p:childTnLst>
                                </p:cTn>
                              </p:par>
                              <p:par>
                                <p:cTn id="50" presetID="37" presetClass="path" presetSubtype="0" repeatCount="indefinite" autoRev="1" fill="hold" grpId="0" nodeType="withEffect">
                                  <p:stCondLst>
                                    <p:cond delay="600"/>
                                  </p:stCondLst>
                                  <p:childTnLst>
                                    <p:animMotion origin="layout" path="M -0.00052 -4.07407E-6 C 0.00247 0.02246 -0.0073 0.03635 -0.00052 0.04445 C 0.00533 0.04792 0.00755 0.05811 0.00885 0.0713 C 0.01015 0.08426 0.01302 0.10209 0.00729 0.12362 C -0.00391 0.13774 -0.02513 0.18264 -0.02969 0.19862 " pathEditMode="relative" rAng="0" ptsTypes="AAAAA">
                                      <p:cBhvr>
                                        <p:cTn id="51" dur="500" fill="hold"/>
                                        <p:tgtEl>
                                          <p:spTgt spid="35"/>
                                        </p:tgtEl>
                                        <p:attrNameLst>
                                          <p:attrName>ppt_x</p:attrName>
                                          <p:attrName>ppt_y</p:attrName>
                                        </p:attrNameLst>
                                      </p:cBhvr>
                                      <p:rCtr x="-898" y="9931"/>
                                    </p:animMotion>
                                  </p:childTnLst>
                                </p:cTn>
                              </p:par>
                              <p:par>
                                <p:cTn id="52" presetID="37" presetClass="path" presetSubtype="0" repeatCount="indefinite" autoRev="1" fill="hold" grpId="0" nodeType="withEffect">
                                  <p:stCondLst>
                                    <p:cond delay="700"/>
                                  </p:stCondLst>
                                  <p:childTnLst>
                                    <p:animMotion origin="layout" path="M -0.00052 2.96296E-6 C -0.00195 0.00578 -0.01041 0.02546 -0.01328 0.03727 C -0.01615 0.0493 -0.01342 0.0618 -0.01758 0.07176 C -0.02317 0.08796 -0.03191 0.08773 -0.03373 0.09583 C -0.03932 0.11365 -0.0302 0.1 -0.03242 0.10602 C -0.03515 0.11203 -0.03723 0.12222 -0.04857 0.13171 C -0.06067 0.13449 -0.08763 0.14305 -0.09231 0.13611 " pathEditMode="relative" rAng="0" ptsTypes="AAAAAAA">
                                      <p:cBhvr>
                                        <p:cTn id="53" dur="500" fill="hold"/>
                                        <p:tgtEl>
                                          <p:spTgt spid="43"/>
                                        </p:tgtEl>
                                        <p:attrNameLst>
                                          <p:attrName>ppt_x</p:attrName>
                                          <p:attrName>ppt_y</p:attrName>
                                        </p:attrNameLst>
                                      </p:cBhvr>
                                      <p:rCtr x="-4596" y="6921"/>
                                    </p:animMotion>
                                  </p:childTnLst>
                                </p:cTn>
                              </p:par>
                              <p:par>
                                <p:cTn id="54" presetID="37" presetClass="path" presetSubtype="0" repeatCount="indefinite" autoRev="1" fill="hold" grpId="0" nodeType="withEffect">
                                  <p:stCondLst>
                                    <p:cond delay="700"/>
                                  </p:stCondLst>
                                  <p:childTnLst>
                                    <p:animMotion origin="layout" path="M -0.00052 4.81481E-6 C -0.00182 -0.02061 0.00872 -0.01875 0.00755 -0.03843 C 0.00781 -0.05394 0.01601 -0.05093 0.01224 -0.0838 C 0.01133 -0.10047 0.03164 -0.1213 0.03099 -0.14538 C 0.0237 -0.17223 -0.00195 -0.21968 -0.01471 -0.23542 " pathEditMode="relative" rAng="0" ptsTypes="AAAAA">
                                      <p:cBhvr>
                                        <p:cTn id="55" dur="500" fill="hold"/>
                                        <p:tgtEl>
                                          <p:spTgt spid="46"/>
                                        </p:tgtEl>
                                        <p:attrNameLst>
                                          <p:attrName>ppt_x</p:attrName>
                                          <p:attrName>ppt_y</p:attrName>
                                        </p:attrNameLst>
                                      </p:cBhvr>
                                      <p:rCtr x="859" y="-11782"/>
                                    </p:animMotion>
                                  </p:childTnLst>
                                </p:cTn>
                              </p:par>
                              <p:par>
                                <p:cTn id="56" presetID="37" presetClass="path" presetSubtype="0" repeatCount="indefinite" autoRev="1" fill="hold" grpId="0" nodeType="withEffect">
                                  <p:stCondLst>
                                    <p:cond delay="700"/>
                                  </p:stCondLst>
                                  <p:childTnLst>
                                    <p:animMotion origin="layout" path="M -1.66667E-6 -0.00023 C 0.01276 -0.00556 0.02604 -0.00834 0.03268 2.59259E-6 C 0.0474 0.00162 0.06302 0.01296 0.07357 -0.00278 C 0.07813 -0.00371 0.075 0.00949 0.0806 0.00903 C 0.08607 0.00879 0.09245 -0.00764 0.10677 -0.00463 C 0.11758 -0.00486 0.12709 -0.00579 0.13763 -0.00255 C 0.14831 0.00092 0.16654 0.01412 0.1707 0.01574 " pathEditMode="relative" rAng="0" ptsTypes="AAAAAAA">
                                      <p:cBhvr>
                                        <p:cTn id="57" dur="500" fill="hold"/>
                                        <p:tgtEl>
                                          <p:spTgt spid="39"/>
                                        </p:tgtEl>
                                        <p:attrNameLst>
                                          <p:attrName>ppt_x</p:attrName>
                                          <p:attrName>ppt_y</p:attrName>
                                        </p:attrNameLst>
                                      </p:cBhvr>
                                      <p:rCtr x="8529" y="532"/>
                                    </p:animMotion>
                                  </p:childTnLst>
                                </p:cTn>
                              </p:par>
                              <p:par>
                                <p:cTn id="58" presetID="37" presetClass="path" presetSubtype="0" repeatCount="indefinite" autoRev="1" fill="hold" grpId="0" nodeType="withEffect">
                                  <p:stCondLst>
                                    <p:cond delay="700"/>
                                  </p:stCondLst>
                                  <p:childTnLst>
                                    <p:animMotion origin="layout" path="M -0.00026 3.7037E-7 C 0.00286 0.02245 -0.02097 0.02963 -0.01433 0.03773 C -0.00834 0.04097 -0.03164 0.05926 -0.03867 0.07315 C -0.04571 0.07778 -0.04375 0.07731 -0.04935 0.09838 C -0.06055 0.11296 -0.06823 0.10579 -0.07227 0.12199 " pathEditMode="relative" rAng="0" ptsTypes="AAAAA">
                                      <p:cBhvr>
                                        <p:cTn id="59" dur="500" fill="hold"/>
                                        <p:tgtEl>
                                          <p:spTgt spid="36"/>
                                        </p:tgtEl>
                                        <p:attrNameLst>
                                          <p:attrName>ppt_x</p:attrName>
                                          <p:attrName>ppt_y</p:attrName>
                                        </p:attrNameLst>
                                      </p:cBhvr>
                                      <p:rCtr x="-3594" y="6088"/>
                                    </p:animMotion>
                                  </p:childTnLst>
                                </p:cTn>
                              </p:par>
                              <p:par>
                                <p:cTn id="60" presetID="37" presetClass="path" presetSubtype="0" repeatCount="indefinite" autoRev="1" fill="hold" grpId="0" nodeType="withEffect">
                                  <p:stCondLst>
                                    <p:cond delay="600"/>
                                  </p:stCondLst>
                                  <p:childTnLst>
                                    <p:animMotion origin="layout" path="M -0.00026 -4.44444E-6 C 0.00287 0.02223 -0.00963 0.0632 -0.00299 0.0713 C 0.00026 0.07801 0.00743 0.04422 0.01563 0.03658 C 0.02162 0.02755 0.03125 0.02061 0.0336 0.01644 " pathEditMode="relative" rAng="0" ptsTypes="AAAA">
                                      <p:cBhvr>
                                        <p:cTn id="61" dur="500" fill="hold"/>
                                        <p:tgtEl>
                                          <p:spTgt spid="37"/>
                                        </p:tgtEl>
                                        <p:attrNameLst>
                                          <p:attrName>ppt_x</p:attrName>
                                          <p:attrName>ppt_y</p:attrName>
                                        </p:attrNameLst>
                                      </p:cBhvr>
                                      <p:rCtr x="1445" y="3588"/>
                                    </p:animMotion>
                                  </p:childTnLst>
                                </p:cTn>
                              </p:par>
                              <p:par>
                                <p:cTn id="62" presetID="37" presetClass="path" presetSubtype="0" repeatCount="indefinite" autoRev="1" fill="hold" grpId="0" nodeType="withEffect">
                                  <p:stCondLst>
                                    <p:cond delay="600"/>
                                  </p:stCondLst>
                                  <p:childTnLst>
                                    <p:animMotion origin="layout" path="M -0.00104 2.96296E-6 C -0.00104 0.00023 0.00456 -0.00047 0.00456 0.00717 C 0.00456 0.01759 0.00065 0.04421 -0.00065 0.05324 C -0.00169 0.06666 -0.01224 0.07268 -0.00859 0.07176 C -0.00274 0.07407 0.00937 0.0699 0.01706 0.08657 C 0.02226 0.09537 0.01484 0.10277 0.01966 0.11065 C 0.02239 0.11805 0.02864 0.12245 0.03346 0.12963 C 0.03815 0.13703 0.04557 0.14259 0.04831 0.15416 C 0.05325 0.16898 0.04531 0.18981 0.04935 0.19977 C 0.05586 0.21643 0.05716 0.20671 0.05872 0.21365 C 0.06484 0.2331 0.05404 0.2162 0.05625 0.22754 C 0.06276 0.25162 0.05729 0.25162 0.05885 0.25694 " pathEditMode="relative" rAng="0" ptsTypes="AAAAAAAAAAAA">
                                      <p:cBhvr>
                                        <p:cTn id="63" dur="500" fill="hold"/>
                                        <p:tgtEl>
                                          <p:spTgt spid="41"/>
                                        </p:tgtEl>
                                        <p:attrNameLst>
                                          <p:attrName>ppt_x</p:attrName>
                                          <p:attrName>ppt_y</p:attrName>
                                        </p:attrNameLst>
                                      </p:cBhvr>
                                      <p:rCtr x="2656" y="12847"/>
                                    </p:animMotion>
                                  </p:childTnLst>
                                </p:cTn>
                              </p:par>
                              <p:par>
                                <p:cTn id="64" presetID="37" presetClass="path" presetSubtype="0" repeatCount="indefinite" autoRev="1" fill="hold" grpId="0" nodeType="withEffect">
                                  <p:stCondLst>
                                    <p:cond delay="700"/>
                                  </p:stCondLst>
                                  <p:childTnLst>
                                    <p:animMotion origin="layout" path="M 4.375E-6 -4.81481E-6 C 0.00599 0.00996 -0.00222 0.05024 0.00468 0.05834 C 0.00638 0.06852 0.01458 0.04514 0.01041 0.06042 C 0.00911 0.07477 0.01171 0.07061 0.00807 0.09213 C 0.00442 0.11366 -0.00899 0.16806 -0.01172 0.18866 C -0.01576 0.21413 -0.01381 0.2051 -0.01407 0.21112 C -0.0142 0.21737 -0.01928 0.21667 -0.01289 0.225 C -0.00131 0.24538 0.01367 0.25371 0.01849 0.26505 C 0.02343 0.2757 0.01171 0.27987 0.01575 0.2926 C 0.01992 0.31065 0.00703 0.32292 0.01093 0.33264 C 0.01588 0.35672 0.01783 0.35301 0.01705 0.35834 " pathEditMode="relative" rAng="0" ptsTypes="AAAAAAAAAAA">
                                      <p:cBhvr>
                                        <p:cTn id="65" dur="500" fill="hold"/>
                                        <p:tgtEl>
                                          <p:spTgt spid="42"/>
                                        </p:tgtEl>
                                        <p:attrNameLst>
                                          <p:attrName>ppt_x</p:attrName>
                                          <p:attrName>ppt_y</p:attrName>
                                        </p:attrNameLst>
                                      </p:cBhvr>
                                      <p:rCtr x="169" y="17917"/>
                                    </p:animMotion>
                                  </p:childTnLst>
                                </p:cTn>
                              </p:par>
                              <p:par>
                                <p:cTn id="66" presetID="37" presetClass="path" presetSubtype="0" repeatCount="indefinite" autoRev="1" fill="hold" grpId="0" nodeType="withEffect">
                                  <p:stCondLst>
                                    <p:cond delay="700"/>
                                  </p:stCondLst>
                                  <p:childTnLst>
                                    <p:animMotion origin="layout" path="M -3.75E-6 1.85185E-6 C -0.00208 0.00393 -0.00586 -0.01088 -0.02369 0.02916 C -0.02903 0.03611 -0.03385 0.05208 -0.03854 0.06088 C -0.04336 0.06921 -0.04791 0.07708 -0.05117 0.0831 " pathEditMode="relative" rAng="0" ptsTypes="AAAA">
                                      <p:cBhvr>
                                        <p:cTn id="67" dur="500" fill="hold"/>
                                        <p:tgtEl>
                                          <p:spTgt spid="44"/>
                                        </p:tgtEl>
                                        <p:attrNameLst>
                                          <p:attrName>ppt_x</p:attrName>
                                          <p:attrName>ppt_y</p:attrName>
                                        </p:attrNameLst>
                                      </p:cBhvr>
                                      <p:rCtr x="-2565" y="4144"/>
                                    </p:animMotion>
                                  </p:childTnLst>
                                </p:cTn>
                              </p:par>
                              <p:par>
                                <p:cTn id="68" presetID="37" presetClass="path" presetSubtype="0" repeatCount="indefinite" autoRev="1" fill="hold" grpId="0" nodeType="withEffect">
                                  <p:stCondLst>
                                    <p:cond delay="700"/>
                                  </p:stCondLst>
                                  <p:childTnLst>
                                    <p:animMotion origin="layout" path="M -0.00039 -0.00115 C -0.00481 -0.00439 -0.02083 0.00139 -0.02812 -0.00162 C -0.0358 -0.00486 -0.03893 -0.02523 -0.04557 -0.0199 C -0.05065 0.00973 -0.05481 0.00093 -0.06562 0.01227 " pathEditMode="relative" rAng="0" ptsTypes="AAAA">
                                      <p:cBhvr>
                                        <p:cTn id="69" dur="500" fill="hold"/>
                                        <p:tgtEl>
                                          <p:spTgt spid="40"/>
                                        </p:tgtEl>
                                        <p:attrNameLst>
                                          <p:attrName>ppt_x</p:attrName>
                                          <p:attrName>ppt_y</p:attrName>
                                        </p:attrNameLst>
                                      </p:cBhvr>
                                      <p:rCtr x="-3268" y="-324"/>
                                    </p:animMotion>
                                  </p:childTnLst>
                                </p:cTn>
                              </p:par>
                              <p:par>
                                <p:cTn id="70" presetID="37" presetClass="path" presetSubtype="0" repeatCount="indefinite" autoRev="1" fill="hold" grpId="0" nodeType="withEffect">
                                  <p:stCondLst>
                                    <p:cond delay="700"/>
                                  </p:stCondLst>
                                  <p:childTnLst>
                                    <p:animMotion origin="layout" path="M -0.00026 -3.33333E-6 C -0.00469 -0.0037 0.01224 -0.02546 0.01563 -0.04583 C 0.0194 -0.0618 0.02201 -0.06412 0.02279 -0.07708 C 0.02344 -0.08981 0.02044 -0.11782 0.02031 -0.12199 " pathEditMode="relative" rAng="0" ptsTypes="AAAA">
                                      <p:cBhvr>
                                        <p:cTn id="71" dur="500" fill="hold"/>
                                        <p:tgtEl>
                                          <p:spTgt spid="38"/>
                                        </p:tgtEl>
                                        <p:attrNameLst>
                                          <p:attrName>ppt_x</p:attrName>
                                          <p:attrName>ppt_y</p:attrName>
                                        </p:attrNameLst>
                                      </p:cBhvr>
                                      <p:rCtr x="1107" y="-6111"/>
                                    </p:animMotion>
                                  </p:childTnLst>
                                </p:cTn>
                              </p:par>
                              <p:par>
                                <p:cTn id="72" presetID="37" presetClass="path" presetSubtype="0" repeatCount="indefinite" autoRev="1" fill="hold" grpId="0" nodeType="withEffect">
                                  <p:stCondLst>
                                    <p:cond delay="600"/>
                                  </p:stCondLst>
                                  <p:childTnLst>
                                    <p:animMotion origin="layout" path="M -0.00039 -3.7037E-7 C -0.00494 -0.00463 -0.01445 -0.02268 -0.02591 -0.03241 C -0.03268 -0.04236 -0.03867 -0.04606 -0.04179 -0.05393 C -0.04505 -0.06181 -0.03685 -0.07893 -0.04518 -0.07986 C -0.04466 -0.09259 -0.09114 -0.06042 -0.09114 -0.06458 " pathEditMode="relative" rAng="0" ptsTypes="AAAAA">
                                      <p:cBhvr>
                                        <p:cTn id="73" dur="500" fill="hold"/>
                                        <p:tgtEl>
                                          <p:spTgt spid="48"/>
                                        </p:tgtEl>
                                        <p:attrNameLst>
                                          <p:attrName>ppt_x</p:attrName>
                                          <p:attrName>ppt_y</p:attrName>
                                        </p:attrNameLst>
                                      </p:cBhvr>
                                      <p:rCtr x="-4544" y="-4144"/>
                                    </p:animMotion>
                                  </p:childTnLst>
                                </p:cTn>
                              </p:par>
                              <p:par>
                                <p:cTn id="74" presetID="37" presetClass="path" presetSubtype="0" repeatCount="indefinite" autoRev="1" fill="hold" grpId="0" nodeType="withEffect">
                                  <p:stCondLst>
                                    <p:cond delay="700"/>
                                  </p:stCondLst>
                                  <p:childTnLst>
                                    <p:animMotion origin="layout" path="M -0.00052 -0.00047 C -0.00599 -0.00047 -0.01797 -0.01852 -0.03464 -0.02153 C -0.05144 -0.02431 -0.06367 0.00185 -0.07526 -0.00255 C -0.08177 0.00278 -0.09948 -0.03287 -0.1013 -0.02454 " pathEditMode="relative" rAng="0" ptsTypes="AAAA">
                                      <p:cBhvr>
                                        <p:cTn id="75" dur="500" fill="hold"/>
                                        <p:tgtEl>
                                          <p:spTgt spid="45"/>
                                        </p:tgtEl>
                                        <p:attrNameLst>
                                          <p:attrName>ppt_x</p:attrName>
                                          <p:attrName>ppt_y</p:attrName>
                                        </p:attrNameLst>
                                      </p:cBhvr>
                                      <p:rCtr x="-5039" y="-1273"/>
                                    </p:animMotion>
                                  </p:childTnLst>
                                </p:cTn>
                              </p:par>
                              <p:par>
                                <p:cTn id="76" presetID="37" presetClass="path" presetSubtype="0" repeatCount="indefinite" autoRev="1" fill="hold" grpId="0" nodeType="withEffect">
                                  <p:stCondLst>
                                    <p:cond delay="700"/>
                                  </p:stCondLst>
                                  <p:childTnLst>
                                    <p:animMotion origin="layout" path="M -0.00091 -0.00023 C -0.00326 -0.01181 -0.02227 -0.02639 -0.025 -0.04352 C -0.02839 -0.05532 -0.02852 -0.06481 -0.02696 -0.075 C -0.02578 -0.08426 -0.01211 -0.09259 -0.01615 -0.10116 C -0.02526 -0.10278 -0.03321 -0.11968 -0.04193 -0.12708 " pathEditMode="relative" rAng="0" ptsTypes="AAAAA">
                                      <p:cBhvr>
                                        <p:cTn id="77" dur="500" fill="hold"/>
                                        <p:tgtEl>
                                          <p:spTgt spid="47"/>
                                        </p:tgtEl>
                                        <p:attrNameLst>
                                          <p:attrName>ppt_x</p:attrName>
                                          <p:attrName>ppt_y</p:attrName>
                                        </p:attrNameLst>
                                      </p:cBhvr>
                                      <p:rCtr x="-2057" y="-6343"/>
                                    </p:animMotion>
                                  </p:childTnLst>
                                </p:cTn>
                              </p:par>
                              <p:par>
                                <p:cTn id="78" presetID="37" presetClass="path" presetSubtype="0" repeatCount="indefinite" autoRev="1" fill="hold" grpId="0" nodeType="withEffect">
                                  <p:stCondLst>
                                    <p:cond delay="600"/>
                                  </p:stCondLst>
                                  <p:childTnLst>
                                    <p:animMotion origin="layout" path="M -0.00013 3.33333E-6 C 0.00143 0.00301 0.0112 0.00625 0.01602 0.01504 C 0.02136 0.02106 0.02513 0.02847 0.03099 0.03657 C 0.04935 0.04259 0.04492 0.05509 0.04623 0.06828 C 0.05612 0.07569 0.06797 0.08981 0.07201 0.10185 C 0.07214 0.12245 0.08815 0.1331 0.0836 0.1493 " pathEditMode="relative" rAng="0" ptsTypes="AAAAAA">
                                      <p:cBhvr>
                                        <p:cTn id="79" dur="500" fill="hold"/>
                                        <p:tgtEl>
                                          <p:spTgt spid="49"/>
                                        </p:tgtEl>
                                        <p:attrNameLst>
                                          <p:attrName>ppt_x</p:attrName>
                                          <p:attrName>ppt_y</p:attrName>
                                        </p:attrNameLst>
                                      </p:cBhvr>
                                      <p:rCtr x="4219" y="7454"/>
                                    </p:animMotion>
                                  </p:childTnLst>
                                </p:cTn>
                              </p:par>
                              <p:par>
                                <p:cTn id="80" presetID="10" presetClass="entr" presetSubtype="0" fill="hold" grpId="1" nodeType="withEffect">
                                  <p:stCondLst>
                                    <p:cond delay="30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300"/>
                                        <p:tgtEl>
                                          <p:spTgt spid="50"/>
                                        </p:tgtEl>
                                      </p:cBhvr>
                                    </p:animEffect>
                                  </p:childTnLst>
                                </p:cTn>
                              </p:par>
                              <p:par>
                                <p:cTn id="83" presetID="37" presetClass="path" presetSubtype="0" repeatCount="indefinite" autoRev="1" fill="hold" grpId="0" nodeType="withEffect">
                                  <p:stCondLst>
                                    <p:cond delay="700"/>
                                  </p:stCondLst>
                                  <p:childTnLst>
                                    <p:animMotion origin="layout" path="M -0.00104 2.96296E-6 C -0.00104 0.00023 0.00456 -0.00047 0.00456 0.00717 C 0.00456 0.01759 0.00065 0.04421 -0.00065 0.05324 C -0.00169 0.06666 -0.01224 0.07268 -0.00859 0.07176 C -0.00274 0.07407 0.00937 0.0699 0.01706 0.08657 C 0.02226 0.09537 0.01484 0.10277 0.01966 0.11065 C 0.02239 0.11805 0.02864 0.12245 0.03346 0.12963 C 0.03815 0.13703 0.04557 0.14259 0.04831 0.15416 C 0.05325 0.16898 0.04531 0.18981 0.04935 0.19977 C 0.05586 0.21643 0.05716 0.20671 0.05872 0.21365 C 0.06484 0.2331 0.05404 0.2162 0.05625 0.22754 C 0.06276 0.25162 0.05729 0.25162 0.05885 0.25694 " pathEditMode="relative" rAng="0" ptsTypes="AAAAAAAAAAAA">
                                      <p:cBhvr>
                                        <p:cTn id="84" dur="500" fill="hold"/>
                                        <p:tgtEl>
                                          <p:spTgt spid="50"/>
                                        </p:tgtEl>
                                        <p:attrNameLst>
                                          <p:attrName>ppt_x</p:attrName>
                                          <p:attrName>ppt_y</p:attrName>
                                        </p:attrNameLst>
                                      </p:cBhvr>
                                      <p:rCtr x="2656" y="12847"/>
                                    </p:animMotion>
                                  </p:childTnLst>
                                </p:cTn>
                              </p:par>
                              <p:par>
                                <p:cTn id="85" presetID="10" presetClass="entr" presetSubtype="0" fill="hold" grpId="1" nodeType="withEffect">
                                  <p:stCondLst>
                                    <p:cond delay="3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300"/>
                                        <p:tgtEl>
                                          <p:spTgt spid="51"/>
                                        </p:tgtEl>
                                      </p:cBhvr>
                                    </p:animEffect>
                                  </p:childTnLst>
                                </p:cTn>
                              </p:par>
                              <p:par>
                                <p:cTn id="88" presetID="37" presetClass="path" presetSubtype="0" repeatCount="indefinite" autoRev="1" fill="hold" grpId="0" nodeType="withEffect">
                                  <p:stCondLst>
                                    <p:cond delay="800"/>
                                  </p:stCondLst>
                                  <p:childTnLst>
                                    <p:animMotion origin="layout" path="M 3.54167E-6 7.40741E-7 C 0.00599 0.00995 -0.00222 0.05023 0.00468 0.05833 C 0.00638 0.06852 0.01458 0.04514 0.01041 0.06042 C 0.00911 0.07477 0.01172 0.0706 0.00807 0.09213 C 0.00442 0.11366 -0.00899 0.16805 -0.01172 0.18866 C -0.01576 0.21412 -0.01381 0.20509 -0.01407 0.21111 C -0.0142 0.21736 -0.01927 0.21667 -0.01289 0.225 C -0.00131 0.24537 0.01367 0.2537 0.01849 0.26505 C 0.02343 0.27569 0.01172 0.27986 0.01575 0.29259 C 0.01992 0.31065 0.00703 0.32292 0.01093 0.33264 C 0.01588 0.35671 0.01784 0.35301 0.01705 0.35833 " pathEditMode="relative" rAng="0" ptsTypes="AAAAAAAAAAA">
                                      <p:cBhvr>
                                        <p:cTn id="89" dur="500" fill="hold"/>
                                        <p:tgtEl>
                                          <p:spTgt spid="51"/>
                                        </p:tgtEl>
                                        <p:attrNameLst>
                                          <p:attrName>ppt_x</p:attrName>
                                          <p:attrName>ppt_y</p:attrName>
                                        </p:attrNameLst>
                                      </p:cBhvr>
                                      <p:rCtr x="169" y="17917"/>
                                    </p:animMotion>
                                  </p:childTnLst>
                                </p:cTn>
                              </p:par>
                              <p:par>
                                <p:cTn id="90" presetID="10" presetClass="entr" presetSubtype="0" fill="hold" grpId="1" nodeType="withEffect">
                                  <p:stCondLst>
                                    <p:cond delay="30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300"/>
                                        <p:tgtEl>
                                          <p:spTgt spid="52"/>
                                        </p:tgtEl>
                                      </p:cBhvr>
                                    </p:animEffect>
                                  </p:childTnLst>
                                </p:cTn>
                              </p:par>
                              <p:par>
                                <p:cTn id="93" presetID="37" presetClass="path" presetSubtype="0" repeatCount="indefinite" autoRev="1" fill="hold" grpId="0" nodeType="withEffect">
                                  <p:stCondLst>
                                    <p:cond delay="700"/>
                                  </p:stCondLst>
                                  <p:childTnLst>
                                    <p:animMotion origin="layout" path="M -0.00013 1.11111E-6 C 0.00117 0.00301 0.00755 0.01227 0.0125 0.02106 C 0.01771 0.02708 0.02148 0.03102 0.02734 0.03935 C 0.0332 0.04259 0.04557 0.0463 0.04101 0.07801 C 0.05091 0.08542 0.06354 0.09259 0.06758 0.10463 C 0.06771 0.12523 0.08763 0.1331 0.08307 0.1493 " pathEditMode="relative" rAng="0" ptsTypes="AAAAAA">
                                      <p:cBhvr>
                                        <p:cTn id="94" dur="500" fill="hold"/>
                                        <p:tgtEl>
                                          <p:spTgt spid="52"/>
                                        </p:tgtEl>
                                        <p:attrNameLst>
                                          <p:attrName>ppt_x</p:attrName>
                                          <p:attrName>ppt_y</p:attrName>
                                        </p:attrNameLst>
                                      </p:cBhvr>
                                      <p:rCtr x="4193" y="7454"/>
                                    </p:animMotion>
                                  </p:childTnLst>
                                </p:cTn>
                              </p:par>
                              <p:par>
                                <p:cTn id="95" presetID="10" presetClass="entr" presetSubtype="0" fill="hold" grpId="1" nodeType="withEffect">
                                  <p:stCondLst>
                                    <p:cond delay="30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300"/>
                                        <p:tgtEl>
                                          <p:spTgt spid="53"/>
                                        </p:tgtEl>
                                      </p:cBhvr>
                                    </p:animEffect>
                                  </p:childTnLst>
                                </p:cTn>
                              </p:par>
                              <p:par>
                                <p:cTn id="98" presetID="37" presetClass="path" presetSubtype="0" repeatCount="indefinite" autoRev="1" fill="hold" grpId="0" nodeType="withEffect">
                                  <p:stCondLst>
                                    <p:cond delay="800"/>
                                  </p:stCondLst>
                                  <p:childTnLst>
                                    <p:animMotion origin="layout" path="M -0.00052 2.22222E-6 C -0.00182 -0.0206 0.00873 -0.01875 0.00756 -0.03843 C 0.00782 -0.05394 0.01602 -0.05093 0.01224 -0.0838 C 0.01133 -0.10047 0.03164 -0.1213 0.03099 -0.14537 C 0.0237 -0.17222 -0.00195 -0.21968 -0.01471 -0.23542 " pathEditMode="relative" rAng="0" ptsTypes="AAAAA">
                                      <p:cBhvr>
                                        <p:cTn id="99" dur="500" fill="hold"/>
                                        <p:tgtEl>
                                          <p:spTgt spid="53"/>
                                        </p:tgtEl>
                                        <p:attrNameLst>
                                          <p:attrName>ppt_x</p:attrName>
                                          <p:attrName>ppt_y</p:attrName>
                                        </p:attrNameLst>
                                      </p:cBhvr>
                                      <p:rCtr x="859" y="-11782"/>
                                    </p:animMotion>
                                  </p:childTnLst>
                                </p:cTn>
                              </p:par>
                              <p:par>
                                <p:cTn id="100" presetID="10" presetClass="entr" presetSubtype="0" fill="hold" grpId="1" nodeType="withEffect">
                                  <p:stCondLst>
                                    <p:cond delay="30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300"/>
                                        <p:tgtEl>
                                          <p:spTgt spid="54"/>
                                        </p:tgtEl>
                                      </p:cBhvr>
                                    </p:animEffect>
                                  </p:childTnLst>
                                </p:cTn>
                              </p:par>
                              <p:par>
                                <p:cTn id="103" presetID="37" presetClass="path" presetSubtype="0" repeatCount="indefinite" autoRev="1" fill="hold" grpId="0" nodeType="withEffect">
                                  <p:stCondLst>
                                    <p:cond delay="800"/>
                                  </p:stCondLst>
                                  <p:childTnLst>
                                    <p:animMotion origin="layout" path="M -0.00052 -0.00047 C -0.00599 -0.00047 -0.01797 -0.01852 -0.03464 -0.02153 C -0.05143 -0.02431 -0.06367 0.00185 -0.07526 -0.00255 C -0.08177 0.00278 -0.09948 -0.03287 -0.1013 -0.02454 " pathEditMode="relative" rAng="0" ptsTypes="AAAA">
                                      <p:cBhvr>
                                        <p:cTn id="104" dur="500" fill="hold"/>
                                        <p:tgtEl>
                                          <p:spTgt spid="54"/>
                                        </p:tgtEl>
                                        <p:attrNameLst>
                                          <p:attrName>ppt_x</p:attrName>
                                          <p:attrName>ppt_y</p:attrName>
                                        </p:attrNameLst>
                                      </p:cBhvr>
                                      <p:rCtr x="-5039" y="-1273"/>
                                    </p:animMotion>
                                  </p:childTnLst>
                                </p:cTn>
                              </p:par>
                              <p:par>
                                <p:cTn id="105" presetID="10" presetClass="entr" presetSubtype="0" fill="hold" grpId="1" nodeType="withEffect">
                                  <p:stCondLst>
                                    <p:cond delay="30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300"/>
                                        <p:tgtEl>
                                          <p:spTgt spid="55"/>
                                        </p:tgtEl>
                                      </p:cBhvr>
                                    </p:animEffect>
                                  </p:childTnLst>
                                </p:cTn>
                              </p:par>
                              <p:par>
                                <p:cTn id="108" presetID="37" presetClass="path" presetSubtype="0" repeatCount="indefinite" autoRev="1" fill="hold" grpId="0" nodeType="withEffect">
                                  <p:stCondLst>
                                    <p:cond delay="800"/>
                                  </p:stCondLst>
                                  <p:childTnLst>
                                    <p:animMotion origin="layout" path="M -0.00052 2.96296E-6 C -0.00196 0.00578 -0.01042 0.02546 -0.01328 0.03727 C -0.01615 0.0493 -0.01341 0.0618 -0.01758 0.07176 C -0.02318 0.08796 -0.0319 0.08773 -0.03373 0.09583 C -0.03933 0.11365 -0.03021 0.1 -0.03243 0.10602 C -0.03516 0.11203 -0.03724 0.12222 -0.04857 0.13171 C -0.06068 0.13449 -0.08763 0.14305 -0.09232 0.13611 " pathEditMode="relative" rAng="0" ptsTypes="AAAAAAA">
                                      <p:cBhvr>
                                        <p:cTn id="109" dur="500" fill="hold"/>
                                        <p:tgtEl>
                                          <p:spTgt spid="55"/>
                                        </p:tgtEl>
                                        <p:attrNameLst>
                                          <p:attrName>ppt_x</p:attrName>
                                          <p:attrName>ppt_y</p:attrName>
                                        </p:attrNameLst>
                                      </p:cBhvr>
                                      <p:rCtr x="-4596" y="6921"/>
                                    </p:animMotion>
                                  </p:childTnLst>
                                </p:cTn>
                              </p:par>
                              <p:par>
                                <p:cTn id="110" presetID="10" presetClass="entr" presetSubtype="0" fill="hold" grpId="1" nodeType="withEffect">
                                  <p:stCondLst>
                                    <p:cond delay="300"/>
                                  </p:stCondLst>
                                  <p:childTnLst>
                                    <p:set>
                                      <p:cBhvr>
                                        <p:cTn id="111" dur="1" fill="hold">
                                          <p:stCondLst>
                                            <p:cond delay="0"/>
                                          </p:stCondLst>
                                        </p:cTn>
                                        <p:tgtEl>
                                          <p:spTgt spid="56"/>
                                        </p:tgtEl>
                                        <p:attrNameLst>
                                          <p:attrName>style.visibility</p:attrName>
                                        </p:attrNameLst>
                                      </p:cBhvr>
                                      <p:to>
                                        <p:strVal val="visible"/>
                                      </p:to>
                                    </p:set>
                                    <p:animEffect transition="in" filter="fade">
                                      <p:cBhvr>
                                        <p:cTn id="112" dur="300"/>
                                        <p:tgtEl>
                                          <p:spTgt spid="56"/>
                                        </p:tgtEl>
                                      </p:cBhvr>
                                    </p:animEffect>
                                  </p:childTnLst>
                                </p:cTn>
                              </p:par>
                              <p:par>
                                <p:cTn id="113" presetID="37" presetClass="path" presetSubtype="0" repeatCount="indefinite" autoRev="1" fill="hold" grpId="0" nodeType="withEffect">
                                  <p:stCondLst>
                                    <p:cond delay="800"/>
                                  </p:stCondLst>
                                  <p:childTnLst>
                                    <p:animMotion origin="layout" path="M -0.00026 1.48148E-6 C 0.00286 0.02245 -0.02097 0.02963 -0.01433 0.03773 C -0.00834 0.04097 -0.03164 0.05926 -0.03868 0.07315 C -0.04571 0.07778 -0.04375 0.07731 -0.04935 0.09838 C -0.06055 0.11296 -0.06823 0.10579 -0.07227 0.12199 " pathEditMode="relative" rAng="0" ptsTypes="AAAAA">
                                      <p:cBhvr>
                                        <p:cTn id="114" dur="500" fill="hold"/>
                                        <p:tgtEl>
                                          <p:spTgt spid="56"/>
                                        </p:tgtEl>
                                        <p:attrNameLst>
                                          <p:attrName>ppt_x</p:attrName>
                                          <p:attrName>ppt_y</p:attrName>
                                        </p:attrNameLst>
                                      </p:cBhvr>
                                      <p:rCtr x="-3594" y="6088"/>
                                    </p:animMotion>
                                  </p:childTnLst>
                                </p:cTn>
                              </p:par>
                              <p:par>
                                <p:cTn id="115" presetID="10" presetClass="entr" presetSubtype="0" fill="hold" grpId="1" nodeType="withEffect">
                                  <p:stCondLst>
                                    <p:cond delay="30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300"/>
                                        <p:tgtEl>
                                          <p:spTgt spid="57"/>
                                        </p:tgtEl>
                                      </p:cBhvr>
                                    </p:animEffect>
                                  </p:childTnLst>
                                </p:cTn>
                              </p:par>
                              <p:par>
                                <p:cTn id="118" presetID="37" presetClass="path" presetSubtype="0" repeatCount="indefinite" autoRev="1" fill="hold" grpId="0" nodeType="withEffect">
                                  <p:stCondLst>
                                    <p:cond delay="800"/>
                                  </p:stCondLst>
                                  <p:childTnLst>
                                    <p:animMotion origin="layout" path="M -0.00091 -0.00023 C -0.00325 -0.01181 -0.02227 -0.02639 -0.025 -0.04352 C -0.02838 -0.05533 -0.02852 -0.06482 -0.02695 -0.075 C -0.02578 -0.08426 -0.01211 -0.0926 -0.01615 -0.10116 C -0.02526 -0.10278 -0.0332 -0.11968 -0.04193 -0.12709 " pathEditMode="relative" rAng="0" ptsTypes="AAAAA">
                                      <p:cBhvr>
                                        <p:cTn id="119" dur="500" fill="hold"/>
                                        <p:tgtEl>
                                          <p:spTgt spid="57"/>
                                        </p:tgtEl>
                                        <p:attrNameLst>
                                          <p:attrName>ppt_x</p:attrName>
                                          <p:attrName>ppt_y</p:attrName>
                                        </p:attrNameLst>
                                      </p:cBhvr>
                                      <p:rCtr x="-2057" y="-6343"/>
                                    </p:animMotion>
                                  </p:childTnLst>
                                </p:cTn>
                              </p:par>
                              <p:par>
                                <p:cTn id="120" presetID="10" presetClass="entr" presetSubtype="0" fill="hold" grpId="1" nodeType="withEffect">
                                  <p:stCondLst>
                                    <p:cond delay="30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300"/>
                                        <p:tgtEl>
                                          <p:spTgt spid="58"/>
                                        </p:tgtEl>
                                      </p:cBhvr>
                                    </p:animEffect>
                                  </p:childTnLst>
                                </p:cTn>
                              </p:par>
                              <p:par>
                                <p:cTn id="123" presetID="37" presetClass="path" presetSubtype="0" repeatCount="indefinite" autoRev="1" fill="hold" grpId="0" nodeType="withEffect">
                                  <p:stCondLst>
                                    <p:cond delay="700"/>
                                  </p:stCondLst>
                                  <p:childTnLst>
                                    <p:animMotion origin="layout" path="M -0.00052 -1.11111E-6 C 0.00247 0.02245 -0.00729 0.03634 -0.00052 0.04445 C 0.00534 0.04792 0.00755 0.0581 0.00885 0.0713 C 0.01016 0.08426 0.01302 0.10208 0.00729 0.12361 C -0.00391 0.13773 -0.02513 0.18264 -0.02969 0.19861 " pathEditMode="relative" rAng="0" ptsTypes="AAAAA">
                                      <p:cBhvr>
                                        <p:cTn id="124" dur="500" fill="hold"/>
                                        <p:tgtEl>
                                          <p:spTgt spid="58"/>
                                        </p:tgtEl>
                                        <p:attrNameLst>
                                          <p:attrName>ppt_x</p:attrName>
                                          <p:attrName>ppt_y</p:attrName>
                                        </p:attrNameLst>
                                      </p:cBhvr>
                                      <p:rCtr x="-898" y="9931"/>
                                    </p:animMotion>
                                  </p:childTnLst>
                                </p:cTn>
                              </p:par>
                              <p:par>
                                <p:cTn id="125" presetID="10" presetClass="entr" presetSubtype="0" fill="hold" grpId="1" nodeType="withEffect">
                                  <p:stCondLst>
                                    <p:cond delay="300"/>
                                  </p:stCondLst>
                                  <p:childTnLst>
                                    <p:set>
                                      <p:cBhvr>
                                        <p:cTn id="126" dur="1" fill="hold">
                                          <p:stCondLst>
                                            <p:cond delay="0"/>
                                          </p:stCondLst>
                                        </p:cTn>
                                        <p:tgtEl>
                                          <p:spTgt spid="59"/>
                                        </p:tgtEl>
                                        <p:attrNameLst>
                                          <p:attrName>style.visibility</p:attrName>
                                        </p:attrNameLst>
                                      </p:cBhvr>
                                      <p:to>
                                        <p:strVal val="visible"/>
                                      </p:to>
                                    </p:set>
                                    <p:animEffect transition="in" filter="fade">
                                      <p:cBhvr>
                                        <p:cTn id="127" dur="300"/>
                                        <p:tgtEl>
                                          <p:spTgt spid="59"/>
                                        </p:tgtEl>
                                      </p:cBhvr>
                                    </p:animEffect>
                                  </p:childTnLst>
                                </p:cTn>
                              </p:par>
                              <p:par>
                                <p:cTn id="128" presetID="37" presetClass="path" presetSubtype="0" repeatCount="indefinite" autoRev="1" fill="hold" grpId="0" nodeType="withEffect">
                                  <p:stCondLst>
                                    <p:cond delay="800"/>
                                  </p:stCondLst>
                                  <p:childTnLst>
                                    <p:animMotion origin="layout" path="M -2.29167E-6 3.33333E-6 C -0.00195 0.0037 -0.01028 0.01342 -0.02265 0.03333 C -0.02838 0.04074 -0.03047 0.05 -0.03502 0.05879 C -0.03984 0.06689 -0.05455 0.09768 -0.05768 0.10393 " pathEditMode="relative" rAng="0" ptsTypes="AAAA">
                                      <p:cBhvr>
                                        <p:cTn id="129" dur="500" fill="hold"/>
                                        <p:tgtEl>
                                          <p:spTgt spid="59"/>
                                        </p:tgtEl>
                                        <p:attrNameLst>
                                          <p:attrName>ppt_x</p:attrName>
                                          <p:attrName>ppt_y</p:attrName>
                                        </p:attrNameLst>
                                      </p:cBhvr>
                                      <p:rCtr x="-2891" y="5185"/>
                                    </p:animMotion>
                                  </p:childTnLst>
                                </p:cTn>
                              </p:par>
                              <p:par>
                                <p:cTn id="130" presetID="10" presetClass="entr" presetSubtype="0" fill="hold" grpId="1" nodeType="withEffect">
                                  <p:stCondLst>
                                    <p:cond delay="300"/>
                                  </p:stCondLst>
                                  <p:childTnLst>
                                    <p:set>
                                      <p:cBhvr>
                                        <p:cTn id="131" dur="1" fill="hold">
                                          <p:stCondLst>
                                            <p:cond delay="0"/>
                                          </p:stCondLst>
                                        </p:cTn>
                                        <p:tgtEl>
                                          <p:spTgt spid="60"/>
                                        </p:tgtEl>
                                        <p:attrNameLst>
                                          <p:attrName>style.visibility</p:attrName>
                                        </p:attrNameLst>
                                      </p:cBhvr>
                                      <p:to>
                                        <p:strVal val="visible"/>
                                      </p:to>
                                    </p:set>
                                    <p:animEffect transition="in" filter="fade">
                                      <p:cBhvr>
                                        <p:cTn id="132" dur="300"/>
                                        <p:tgtEl>
                                          <p:spTgt spid="60"/>
                                        </p:tgtEl>
                                      </p:cBhvr>
                                    </p:animEffect>
                                  </p:childTnLst>
                                </p:cTn>
                              </p:par>
                              <p:par>
                                <p:cTn id="133" presetID="37" presetClass="path" presetSubtype="0" repeatCount="indefinite" autoRev="1" fill="hold" grpId="0" nodeType="withEffect">
                                  <p:stCondLst>
                                    <p:cond delay="800"/>
                                  </p:stCondLst>
                                  <p:childTnLst>
                                    <p:animMotion origin="layout" path="M -0.00039 -0.00115 C -0.00481 -0.00439 -0.02083 0.00139 -0.02812 -0.00162 C -0.0358 -0.00486 -0.03893 -0.02523 -0.04557 -0.0199 C -0.05065 0.00973 -0.05481 0.00093 -0.06562 0.01227 " pathEditMode="relative" rAng="0" ptsTypes="AAAA">
                                      <p:cBhvr>
                                        <p:cTn id="134" dur="500" fill="hold"/>
                                        <p:tgtEl>
                                          <p:spTgt spid="60"/>
                                        </p:tgtEl>
                                        <p:attrNameLst>
                                          <p:attrName>ppt_x</p:attrName>
                                          <p:attrName>ppt_y</p:attrName>
                                        </p:attrNameLst>
                                      </p:cBhvr>
                                      <p:rCtr x="-3268" y="-324"/>
                                    </p:animMotion>
                                  </p:childTnLst>
                                </p:cTn>
                              </p:par>
                              <p:par>
                                <p:cTn id="135" presetID="10" presetClass="entr" presetSubtype="0" fill="hold" grpId="1" nodeType="withEffect">
                                  <p:stCondLst>
                                    <p:cond delay="30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300"/>
                                        <p:tgtEl>
                                          <p:spTgt spid="61"/>
                                        </p:tgtEl>
                                      </p:cBhvr>
                                    </p:animEffect>
                                  </p:childTnLst>
                                </p:cTn>
                              </p:par>
                              <p:par>
                                <p:cTn id="138" presetID="37" presetClass="path" presetSubtype="0" repeatCount="indefinite" autoRev="1" fill="hold" grpId="0" nodeType="withEffect">
                                  <p:stCondLst>
                                    <p:cond delay="700"/>
                                  </p:stCondLst>
                                  <p:childTnLst>
                                    <p:animMotion origin="layout" path="M -0.0004 -3.33333E-6 C -0.00495 -0.00463 -0.01446 -0.02268 -0.02592 -0.0324 C -0.03269 -0.04236 -0.03868 -0.04606 -0.0418 -0.05393 C -0.04506 -0.0618 -0.03685 -0.07893 -0.04519 -0.07986 C -0.04467 -0.09259 -0.09115 -0.06041 -0.09115 -0.06458 " pathEditMode="relative" rAng="0" ptsTypes="AAAAA">
                                      <p:cBhvr>
                                        <p:cTn id="139" dur="500" fill="hold"/>
                                        <p:tgtEl>
                                          <p:spTgt spid="61"/>
                                        </p:tgtEl>
                                        <p:attrNameLst>
                                          <p:attrName>ppt_x</p:attrName>
                                          <p:attrName>ppt_y</p:attrName>
                                        </p:attrNameLst>
                                      </p:cBhvr>
                                      <p:rCtr x="-4544" y="-4144"/>
                                    </p:animMotion>
                                  </p:childTnLst>
                                </p:cTn>
                              </p:par>
                              <p:par>
                                <p:cTn id="140" presetID="10" presetClass="entr" presetSubtype="0" fill="hold" grpId="1" nodeType="withEffect">
                                  <p:stCondLst>
                                    <p:cond delay="300"/>
                                  </p:stCondLst>
                                  <p:childTnLst>
                                    <p:set>
                                      <p:cBhvr>
                                        <p:cTn id="141" dur="1" fill="hold">
                                          <p:stCondLst>
                                            <p:cond delay="0"/>
                                          </p:stCondLst>
                                        </p:cTn>
                                        <p:tgtEl>
                                          <p:spTgt spid="62"/>
                                        </p:tgtEl>
                                        <p:attrNameLst>
                                          <p:attrName>style.visibility</p:attrName>
                                        </p:attrNameLst>
                                      </p:cBhvr>
                                      <p:to>
                                        <p:strVal val="visible"/>
                                      </p:to>
                                    </p:set>
                                    <p:animEffect transition="in" filter="fade">
                                      <p:cBhvr>
                                        <p:cTn id="142" dur="300"/>
                                        <p:tgtEl>
                                          <p:spTgt spid="62"/>
                                        </p:tgtEl>
                                      </p:cBhvr>
                                    </p:animEffect>
                                  </p:childTnLst>
                                </p:cTn>
                              </p:par>
                              <p:par>
                                <p:cTn id="143" presetID="37" presetClass="path" presetSubtype="0" repeatCount="indefinite" autoRev="1" fill="hold" grpId="0" nodeType="withEffect">
                                  <p:stCondLst>
                                    <p:cond delay="800"/>
                                  </p:stCondLst>
                                  <p:childTnLst>
                                    <p:animMotion origin="layout" path="M -0.00026 -3.33333E-6 C -0.00468 -0.0037 0.01224 -0.02546 0.01563 -0.04583 C 0.0194 -0.0618 0.02201 -0.06412 0.02279 -0.07708 C 0.02344 -0.08981 0.02045 -0.11782 0.02032 -0.12199 " pathEditMode="relative" rAng="0" ptsTypes="AAAA">
                                      <p:cBhvr>
                                        <p:cTn id="144" dur="500" fill="hold"/>
                                        <p:tgtEl>
                                          <p:spTgt spid="62"/>
                                        </p:tgtEl>
                                        <p:attrNameLst>
                                          <p:attrName>ppt_x</p:attrName>
                                          <p:attrName>ppt_y</p:attrName>
                                        </p:attrNameLst>
                                      </p:cBhvr>
                                      <p:rCtr x="1107" y="-6111"/>
                                    </p:animMotion>
                                  </p:childTnLst>
                                </p:cTn>
                              </p:par>
                              <p:par>
                                <p:cTn id="145" presetID="10" presetClass="entr" presetSubtype="0" fill="hold" grpId="1" nodeType="withEffect">
                                  <p:stCondLst>
                                    <p:cond delay="30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300"/>
                                        <p:tgtEl>
                                          <p:spTgt spid="63"/>
                                        </p:tgtEl>
                                      </p:cBhvr>
                                    </p:animEffect>
                                  </p:childTnLst>
                                </p:cTn>
                              </p:par>
                              <p:par>
                                <p:cTn id="148" presetID="37" presetClass="path" presetSubtype="0" repeatCount="indefinite" autoRev="1" fill="hold" grpId="0" nodeType="withEffect">
                                  <p:stCondLst>
                                    <p:cond delay="700"/>
                                  </p:stCondLst>
                                  <p:childTnLst>
                                    <p:animMotion origin="layout" path="M -0.00026 -4.44444E-6 C 0.00287 0.02223 -0.00963 0.0632 -0.00299 0.0713 C 0.00026 0.07801 0.00743 0.04422 0.01563 0.03658 C 0.02162 0.02755 0.03125 0.02061 0.0336 0.01644 " pathEditMode="relative" rAng="0" ptsTypes="AAAA">
                                      <p:cBhvr>
                                        <p:cTn id="149" dur="500" fill="hold"/>
                                        <p:tgtEl>
                                          <p:spTgt spid="63"/>
                                        </p:tgtEl>
                                        <p:attrNameLst>
                                          <p:attrName>ppt_x</p:attrName>
                                          <p:attrName>ppt_y</p:attrName>
                                        </p:attrNameLst>
                                      </p:cBhvr>
                                      <p:rCtr x="1445" y="3588"/>
                                    </p:animMotion>
                                  </p:childTnLst>
                                </p:cTn>
                              </p:par>
                              <p:par>
                                <p:cTn id="150" presetID="10" presetClass="entr" presetSubtype="0" fill="hold" grpId="1" nodeType="withEffect">
                                  <p:stCondLst>
                                    <p:cond delay="300"/>
                                  </p:stCondLst>
                                  <p:childTnLst>
                                    <p:set>
                                      <p:cBhvr>
                                        <p:cTn id="151" dur="1" fill="hold">
                                          <p:stCondLst>
                                            <p:cond delay="0"/>
                                          </p:stCondLst>
                                        </p:cTn>
                                        <p:tgtEl>
                                          <p:spTgt spid="64"/>
                                        </p:tgtEl>
                                        <p:attrNameLst>
                                          <p:attrName>style.visibility</p:attrName>
                                        </p:attrNameLst>
                                      </p:cBhvr>
                                      <p:to>
                                        <p:strVal val="visible"/>
                                      </p:to>
                                    </p:set>
                                    <p:animEffect transition="in" filter="fade">
                                      <p:cBhvr>
                                        <p:cTn id="152" dur="300"/>
                                        <p:tgtEl>
                                          <p:spTgt spid="64"/>
                                        </p:tgtEl>
                                      </p:cBhvr>
                                    </p:animEffect>
                                  </p:childTnLst>
                                </p:cTn>
                              </p:par>
                              <p:par>
                                <p:cTn id="153" presetID="37" presetClass="path" presetSubtype="0" repeatCount="indefinite" autoRev="1" fill="hold" grpId="0" nodeType="withEffect">
                                  <p:stCondLst>
                                    <p:cond delay="800"/>
                                  </p:stCondLst>
                                  <p:childTnLst>
                                    <p:animMotion origin="layout" path="M -3.75E-6 -0.00023 C 0.01276 -0.00556 0.02605 -0.00833 0.03269 7.40741E-7 C 0.0474 0.00162 0.06302 0.01296 0.07357 -0.00278 C 0.07813 -0.0037 0.075 0.00949 0.0806 0.00903 C 0.08607 0.0088 0.09245 -0.00764 0.10677 -0.00463 C 0.11758 -0.00486 0.12709 -0.00579 0.13763 -0.00255 C 0.14831 0.00093 0.16654 0.01412 0.17071 0.01574 " pathEditMode="relative" rAng="0" ptsTypes="AAAAAAA">
                                      <p:cBhvr>
                                        <p:cTn id="154" dur="500" fill="hold"/>
                                        <p:tgtEl>
                                          <p:spTgt spid="64"/>
                                        </p:tgtEl>
                                        <p:attrNameLst>
                                          <p:attrName>ppt_x</p:attrName>
                                          <p:attrName>ppt_y</p:attrName>
                                        </p:attrNameLst>
                                      </p:cBhvr>
                                      <p:rCtr x="8529"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Conector reto 77">
            <a:extLst>
              <a:ext uri="{FF2B5EF4-FFF2-40B4-BE49-F238E27FC236}">
                <a16:creationId xmlns:a16="http://schemas.microsoft.com/office/drawing/2014/main" id="{56B39E82-8579-B0F0-C6C9-1F453DF6AC27}"/>
              </a:ext>
            </a:extLst>
          </p:cNvPr>
          <p:cNvCxnSpPr>
            <a:cxnSpLocks/>
            <a:stCxn id="79"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2">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3">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4">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Cantos Arredondados 4">
            <a:extLst>
              <a:ext uri="{FF2B5EF4-FFF2-40B4-BE49-F238E27FC236}">
                <a16:creationId xmlns:a16="http://schemas.microsoft.com/office/drawing/2014/main" id="{55F35AD3-D23F-C05E-CAC9-6C9927CE69B8}"/>
              </a:ext>
            </a:extLst>
          </p:cNvPr>
          <p:cNvSpPr/>
          <p:nvPr/>
        </p:nvSpPr>
        <p:spPr>
          <a:xfrm>
            <a:off x="151847" y="1030514"/>
            <a:ext cx="11888308" cy="5009069"/>
          </a:xfrm>
          <a:prstGeom prst="roundRect">
            <a:avLst/>
          </a:prstGeom>
          <a:solidFill>
            <a:schemeClr val="tx1">
              <a:alpha val="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 name="Agrupar 5">
            <a:extLst>
              <a:ext uri="{FF2B5EF4-FFF2-40B4-BE49-F238E27FC236}">
                <a16:creationId xmlns:a16="http://schemas.microsoft.com/office/drawing/2014/main" id="{7487451E-25BF-15CB-EE14-0F8FA29B2F78}"/>
              </a:ext>
            </a:extLst>
          </p:cNvPr>
          <p:cNvGrpSpPr/>
          <p:nvPr/>
        </p:nvGrpSpPr>
        <p:grpSpPr>
          <a:xfrm>
            <a:off x="234224" y="1392636"/>
            <a:ext cx="11772661" cy="4171975"/>
            <a:chOff x="234224" y="1392636"/>
            <a:chExt cx="11772661" cy="4171975"/>
          </a:xfrm>
        </p:grpSpPr>
        <p:pic>
          <p:nvPicPr>
            <p:cNvPr id="7" name="Picture 52">
              <a:extLst>
                <a:ext uri="{FF2B5EF4-FFF2-40B4-BE49-F238E27FC236}">
                  <a16:creationId xmlns:a16="http://schemas.microsoft.com/office/drawing/2014/main" id="{FF6D8DDF-108E-9A00-9A54-16A3D719A26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6716" y="3294193"/>
              <a:ext cx="1003833" cy="7013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descr="Logotipo, nome da empresa&#10;&#10;Descrição gerada automaticamente">
              <a:extLst>
                <a:ext uri="{FF2B5EF4-FFF2-40B4-BE49-F238E27FC236}">
                  <a16:creationId xmlns:a16="http://schemas.microsoft.com/office/drawing/2014/main" id="{AF945BD5-4F1A-964B-595E-860430213D9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277" y="3273601"/>
              <a:ext cx="762603" cy="6687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nscrições para Incubadora do Centec são prorrogadas - Secretaria da  Ciência, Tecnologia e Educação Superior">
              <a:extLst>
                <a:ext uri="{FF2B5EF4-FFF2-40B4-BE49-F238E27FC236}">
                  <a16:creationId xmlns:a16="http://schemas.microsoft.com/office/drawing/2014/main" id="{B833CE6B-659F-5B8C-2F1C-62713DB0B9F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7089" y="2540139"/>
              <a:ext cx="1625992" cy="575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eará - Centelha">
              <a:extLst>
                <a:ext uri="{FF2B5EF4-FFF2-40B4-BE49-F238E27FC236}">
                  <a16:creationId xmlns:a16="http://schemas.microsoft.com/office/drawing/2014/main" id="{02018D9B-2678-E1C3-C4C2-2B17D8FDAA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278798" y="2407105"/>
              <a:ext cx="1131922" cy="6748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6" descr="Texto&#10;&#10;Descrição gerada automaticamente">
              <a:extLst>
                <a:ext uri="{FF2B5EF4-FFF2-40B4-BE49-F238E27FC236}">
                  <a16:creationId xmlns:a16="http://schemas.microsoft.com/office/drawing/2014/main" id="{F82EBDC0-2CD1-A1DA-EDBD-6C8C7AD24BA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1898" y="5085495"/>
              <a:ext cx="1353653" cy="4676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a:extLst>
                <a:ext uri="{FF2B5EF4-FFF2-40B4-BE49-F238E27FC236}">
                  <a16:creationId xmlns:a16="http://schemas.microsoft.com/office/drawing/2014/main" id="{464E78F7-4EBA-3737-F31D-E4E6941EC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224" y="4964126"/>
              <a:ext cx="588994" cy="5889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Identidade Visual | Faculdade Luciano Feijão">
              <a:extLst>
                <a:ext uri="{FF2B5EF4-FFF2-40B4-BE49-F238E27FC236}">
                  <a16:creationId xmlns:a16="http://schemas.microsoft.com/office/drawing/2014/main" id="{F8457089-1BE6-5943-D7FA-EECEB2DF579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049" y="5130996"/>
              <a:ext cx="835018" cy="3440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MBRAPII - Empresa Brasileira de Pesquisa e Inovação Industrial">
              <a:extLst>
                <a:ext uri="{FF2B5EF4-FFF2-40B4-BE49-F238E27FC236}">
                  <a16:creationId xmlns:a16="http://schemas.microsoft.com/office/drawing/2014/main" id="{AADC557B-33A1-D350-F748-6137E437E6A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936249" y="2616292"/>
              <a:ext cx="1128757" cy="46231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m 19">
              <a:extLst>
                <a:ext uri="{FF2B5EF4-FFF2-40B4-BE49-F238E27FC236}">
                  <a16:creationId xmlns:a16="http://schemas.microsoft.com/office/drawing/2014/main" id="{458BC6BD-113F-948C-80B2-C5E7114C098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465590" y="1753506"/>
              <a:ext cx="872250" cy="239970"/>
            </a:xfrm>
            <a:prstGeom prst="rect">
              <a:avLst/>
            </a:prstGeom>
          </p:spPr>
        </p:pic>
        <p:grpSp>
          <p:nvGrpSpPr>
            <p:cNvPr id="21" name="Agrupar 20">
              <a:extLst>
                <a:ext uri="{FF2B5EF4-FFF2-40B4-BE49-F238E27FC236}">
                  <a16:creationId xmlns:a16="http://schemas.microsoft.com/office/drawing/2014/main" id="{9A336505-38D6-67BD-FED3-57A803B1A162}"/>
                </a:ext>
              </a:extLst>
            </p:cNvPr>
            <p:cNvGrpSpPr/>
            <p:nvPr/>
          </p:nvGrpSpPr>
          <p:grpSpPr>
            <a:xfrm>
              <a:off x="8768286" y="1704712"/>
              <a:ext cx="1029773" cy="361727"/>
              <a:chOff x="8774133" y="2726438"/>
              <a:chExt cx="2600334" cy="1032745"/>
            </a:xfrm>
          </p:grpSpPr>
          <p:sp>
            <p:nvSpPr>
              <p:cNvPr id="56" name="Freeform 10">
                <a:extLst>
                  <a:ext uri="{FF2B5EF4-FFF2-40B4-BE49-F238E27FC236}">
                    <a16:creationId xmlns:a16="http://schemas.microsoft.com/office/drawing/2014/main" id="{003AEC11-8081-6844-6019-54300A7F2BA9}"/>
                  </a:ext>
                </a:extLst>
              </p:cNvPr>
              <p:cNvSpPr>
                <a:spLocks/>
              </p:cNvSpPr>
              <p:nvPr/>
            </p:nvSpPr>
            <p:spPr bwMode="auto">
              <a:xfrm>
                <a:off x="8993206" y="2938450"/>
                <a:ext cx="279401" cy="277811"/>
              </a:xfrm>
              <a:custGeom>
                <a:avLst/>
                <a:gdLst>
                  <a:gd name="T0" fmla="*/ 0 w 851"/>
                  <a:gd name="T1" fmla="*/ 0 h 850"/>
                  <a:gd name="T2" fmla="*/ 0 w 851"/>
                  <a:gd name="T3" fmla="*/ 558 h 850"/>
                  <a:gd name="T4" fmla="*/ 851 w 851"/>
                  <a:gd name="T5" fmla="*/ 850 h 850"/>
                  <a:gd name="T6" fmla="*/ 0 w 851"/>
                  <a:gd name="T7" fmla="*/ 0 h 850"/>
                </a:gdLst>
                <a:ahLst/>
                <a:cxnLst>
                  <a:cxn ang="0">
                    <a:pos x="T0" y="T1"/>
                  </a:cxn>
                  <a:cxn ang="0">
                    <a:pos x="T2" y="T3"/>
                  </a:cxn>
                  <a:cxn ang="0">
                    <a:pos x="T4" y="T5"/>
                  </a:cxn>
                  <a:cxn ang="0">
                    <a:pos x="T6" y="T7"/>
                  </a:cxn>
                </a:cxnLst>
                <a:rect l="0" t="0" r="r" b="b"/>
                <a:pathLst>
                  <a:path w="851" h="850">
                    <a:moveTo>
                      <a:pt x="0" y="0"/>
                    </a:moveTo>
                    <a:cubicBezTo>
                      <a:pt x="0" y="558"/>
                      <a:pt x="0" y="558"/>
                      <a:pt x="0" y="558"/>
                    </a:cubicBezTo>
                    <a:cubicBezTo>
                      <a:pt x="647" y="530"/>
                      <a:pt x="851" y="850"/>
                      <a:pt x="851" y="850"/>
                    </a:cubicBezTo>
                    <a:cubicBezTo>
                      <a:pt x="785" y="55"/>
                      <a:pt x="0" y="0"/>
                      <a:pt x="0" y="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Freeform 11">
                <a:extLst>
                  <a:ext uri="{FF2B5EF4-FFF2-40B4-BE49-F238E27FC236}">
                    <a16:creationId xmlns:a16="http://schemas.microsoft.com/office/drawing/2014/main" id="{F193911E-19C4-D298-9962-F9A6445B8F26}"/>
                  </a:ext>
                </a:extLst>
              </p:cNvPr>
              <p:cNvSpPr>
                <a:spLocks/>
              </p:cNvSpPr>
              <p:nvPr/>
            </p:nvSpPr>
            <p:spPr bwMode="auto">
              <a:xfrm>
                <a:off x="9272606" y="2938450"/>
                <a:ext cx="279401" cy="277811"/>
              </a:xfrm>
              <a:custGeom>
                <a:avLst/>
                <a:gdLst>
                  <a:gd name="T0" fmla="*/ 0 w 851"/>
                  <a:gd name="T1" fmla="*/ 850 h 850"/>
                  <a:gd name="T2" fmla="*/ 851 w 851"/>
                  <a:gd name="T3" fmla="*/ 558 h 850"/>
                  <a:gd name="T4" fmla="*/ 851 w 851"/>
                  <a:gd name="T5" fmla="*/ 0 h 850"/>
                  <a:gd name="T6" fmla="*/ 0 w 851"/>
                  <a:gd name="T7" fmla="*/ 850 h 850"/>
                </a:gdLst>
                <a:ahLst/>
                <a:cxnLst>
                  <a:cxn ang="0">
                    <a:pos x="T0" y="T1"/>
                  </a:cxn>
                  <a:cxn ang="0">
                    <a:pos x="T2" y="T3"/>
                  </a:cxn>
                  <a:cxn ang="0">
                    <a:pos x="T4" y="T5"/>
                  </a:cxn>
                  <a:cxn ang="0">
                    <a:pos x="T6" y="T7"/>
                  </a:cxn>
                </a:cxnLst>
                <a:rect l="0" t="0" r="r" b="b"/>
                <a:pathLst>
                  <a:path w="851" h="850">
                    <a:moveTo>
                      <a:pt x="0" y="850"/>
                    </a:moveTo>
                    <a:cubicBezTo>
                      <a:pt x="0" y="850"/>
                      <a:pt x="204" y="530"/>
                      <a:pt x="851" y="558"/>
                    </a:cubicBezTo>
                    <a:cubicBezTo>
                      <a:pt x="851" y="0"/>
                      <a:pt x="851" y="0"/>
                      <a:pt x="851" y="0"/>
                    </a:cubicBezTo>
                    <a:cubicBezTo>
                      <a:pt x="851" y="0"/>
                      <a:pt x="66" y="55"/>
                      <a:pt x="0" y="85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Freeform 12">
                <a:extLst>
                  <a:ext uri="{FF2B5EF4-FFF2-40B4-BE49-F238E27FC236}">
                    <a16:creationId xmlns:a16="http://schemas.microsoft.com/office/drawing/2014/main" id="{92165212-3383-3C07-31D4-CFA5A2B66186}"/>
                  </a:ext>
                </a:extLst>
              </p:cNvPr>
              <p:cNvSpPr>
                <a:spLocks/>
              </p:cNvSpPr>
              <p:nvPr/>
            </p:nvSpPr>
            <p:spPr bwMode="auto">
              <a:xfrm>
                <a:off x="9272606" y="3216261"/>
                <a:ext cx="279401" cy="279400"/>
              </a:xfrm>
              <a:custGeom>
                <a:avLst/>
                <a:gdLst>
                  <a:gd name="T0" fmla="*/ 0 w 849"/>
                  <a:gd name="T1" fmla="*/ 0 h 851"/>
                  <a:gd name="T2" fmla="*/ 292 w 849"/>
                  <a:gd name="T3" fmla="*/ 851 h 851"/>
                  <a:gd name="T4" fmla="*/ 849 w 849"/>
                  <a:gd name="T5" fmla="*/ 851 h 851"/>
                  <a:gd name="T6" fmla="*/ 0 w 849"/>
                  <a:gd name="T7" fmla="*/ 0 h 851"/>
                </a:gdLst>
                <a:ahLst/>
                <a:cxnLst>
                  <a:cxn ang="0">
                    <a:pos x="T0" y="T1"/>
                  </a:cxn>
                  <a:cxn ang="0">
                    <a:pos x="T2" y="T3"/>
                  </a:cxn>
                  <a:cxn ang="0">
                    <a:pos x="T4" y="T5"/>
                  </a:cxn>
                  <a:cxn ang="0">
                    <a:pos x="T6" y="T7"/>
                  </a:cxn>
                </a:cxnLst>
                <a:rect l="0" t="0" r="r" b="b"/>
                <a:pathLst>
                  <a:path w="849" h="851">
                    <a:moveTo>
                      <a:pt x="0" y="0"/>
                    </a:moveTo>
                    <a:cubicBezTo>
                      <a:pt x="0" y="0"/>
                      <a:pt x="320" y="205"/>
                      <a:pt x="292" y="851"/>
                    </a:cubicBezTo>
                    <a:cubicBezTo>
                      <a:pt x="849" y="851"/>
                      <a:pt x="849" y="851"/>
                      <a:pt x="849" y="851"/>
                    </a:cubicBezTo>
                    <a:cubicBezTo>
                      <a:pt x="849" y="851"/>
                      <a:pt x="794" y="67"/>
                      <a:pt x="0" y="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Freeform 13">
                <a:extLst>
                  <a:ext uri="{FF2B5EF4-FFF2-40B4-BE49-F238E27FC236}">
                    <a16:creationId xmlns:a16="http://schemas.microsoft.com/office/drawing/2014/main" id="{FA5064DF-37A3-FE79-C8B0-23A0751D70D5}"/>
                  </a:ext>
                </a:extLst>
              </p:cNvPr>
              <p:cNvSpPr>
                <a:spLocks/>
              </p:cNvSpPr>
              <p:nvPr/>
            </p:nvSpPr>
            <p:spPr bwMode="auto">
              <a:xfrm>
                <a:off x="8774133" y="3216261"/>
                <a:ext cx="498475" cy="542922"/>
              </a:xfrm>
              <a:custGeom>
                <a:avLst/>
                <a:gdLst>
                  <a:gd name="T0" fmla="*/ 116 w 1516"/>
                  <a:gd name="T1" fmla="*/ 1654 h 1654"/>
                  <a:gd name="T2" fmla="*/ 694 w 1516"/>
                  <a:gd name="T3" fmla="*/ 1654 h 1654"/>
                  <a:gd name="T4" fmla="*/ 1516 w 1516"/>
                  <a:gd name="T5" fmla="*/ 0 h 1654"/>
                  <a:gd name="T6" fmla="*/ 116 w 1516"/>
                  <a:gd name="T7" fmla="*/ 1654 h 1654"/>
                </a:gdLst>
                <a:ahLst/>
                <a:cxnLst>
                  <a:cxn ang="0">
                    <a:pos x="T0" y="T1"/>
                  </a:cxn>
                  <a:cxn ang="0">
                    <a:pos x="T2" y="T3"/>
                  </a:cxn>
                  <a:cxn ang="0">
                    <a:pos x="T4" y="T5"/>
                  </a:cxn>
                  <a:cxn ang="0">
                    <a:pos x="T6" y="T7"/>
                  </a:cxn>
                </a:cxnLst>
                <a:rect l="0" t="0" r="r" b="b"/>
                <a:pathLst>
                  <a:path w="1516" h="1654">
                    <a:moveTo>
                      <a:pt x="116" y="1654"/>
                    </a:moveTo>
                    <a:cubicBezTo>
                      <a:pt x="694" y="1654"/>
                      <a:pt x="694" y="1654"/>
                      <a:pt x="694" y="1654"/>
                    </a:cubicBezTo>
                    <a:cubicBezTo>
                      <a:pt x="577" y="246"/>
                      <a:pt x="1516" y="0"/>
                      <a:pt x="1516" y="0"/>
                    </a:cubicBezTo>
                    <a:cubicBezTo>
                      <a:pt x="0" y="65"/>
                      <a:pt x="116" y="1654"/>
                      <a:pt x="116" y="1654"/>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0" name="Freeform 14">
                <a:extLst>
                  <a:ext uri="{FF2B5EF4-FFF2-40B4-BE49-F238E27FC236}">
                    <a16:creationId xmlns:a16="http://schemas.microsoft.com/office/drawing/2014/main" id="{48B686AB-5B25-287C-C630-0462C0AC5B7D}"/>
                  </a:ext>
                </a:extLst>
              </p:cNvPr>
              <p:cNvSpPr>
                <a:spLocks/>
              </p:cNvSpPr>
              <p:nvPr/>
            </p:nvSpPr>
            <p:spPr bwMode="auto">
              <a:xfrm>
                <a:off x="8877322" y="2726438"/>
                <a:ext cx="790576" cy="792159"/>
              </a:xfrm>
              <a:custGeom>
                <a:avLst/>
                <a:gdLst>
                  <a:gd name="T0" fmla="*/ 2014 w 2413"/>
                  <a:gd name="T1" fmla="*/ 0 h 2413"/>
                  <a:gd name="T2" fmla="*/ 400 w 2413"/>
                  <a:gd name="T3" fmla="*/ 0 h 2413"/>
                  <a:gd name="T4" fmla="*/ 0 w 2413"/>
                  <a:gd name="T5" fmla="*/ 399 h 2413"/>
                  <a:gd name="T6" fmla="*/ 0 w 2413"/>
                  <a:gd name="T7" fmla="*/ 1560 h 2413"/>
                  <a:gd name="T8" fmla="*/ 206 w 2413"/>
                  <a:gd name="T9" fmla="*/ 1342 h 2413"/>
                  <a:gd name="T10" fmla="*/ 206 w 2413"/>
                  <a:gd name="T11" fmla="*/ 420 h 2413"/>
                  <a:gd name="T12" fmla="*/ 421 w 2413"/>
                  <a:gd name="T13" fmla="*/ 206 h 2413"/>
                  <a:gd name="T14" fmla="*/ 1993 w 2413"/>
                  <a:gd name="T15" fmla="*/ 206 h 2413"/>
                  <a:gd name="T16" fmla="*/ 2207 w 2413"/>
                  <a:gd name="T17" fmla="*/ 420 h 2413"/>
                  <a:gd name="T18" fmla="*/ 2207 w 2413"/>
                  <a:gd name="T19" fmla="*/ 1992 h 2413"/>
                  <a:gd name="T20" fmla="*/ 1993 w 2413"/>
                  <a:gd name="T21" fmla="*/ 2207 h 2413"/>
                  <a:gd name="T22" fmla="*/ 586 w 2413"/>
                  <a:gd name="T23" fmla="*/ 2207 h 2413"/>
                  <a:gd name="T24" fmla="*/ 586 w 2413"/>
                  <a:gd name="T25" fmla="*/ 2413 h 2413"/>
                  <a:gd name="T26" fmla="*/ 2014 w 2413"/>
                  <a:gd name="T27" fmla="*/ 2413 h 2413"/>
                  <a:gd name="T28" fmla="*/ 2413 w 2413"/>
                  <a:gd name="T29" fmla="*/ 2013 h 2413"/>
                  <a:gd name="T30" fmla="*/ 2413 w 2413"/>
                  <a:gd name="T31" fmla="*/ 399 h 2413"/>
                  <a:gd name="T32" fmla="*/ 2014 w 2413"/>
                  <a:gd name="T33" fmla="*/ 0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3" h="2413">
                    <a:moveTo>
                      <a:pt x="2014" y="0"/>
                    </a:moveTo>
                    <a:cubicBezTo>
                      <a:pt x="400" y="0"/>
                      <a:pt x="400" y="0"/>
                      <a:pt x="400" y="0"/>
                    </a:cubicBezTo>
                    <a:cubicBezTo>
                      <a:pt x="179" y="0"/>
                      <a:pt x="0" y="178"/>
                      <a:pt x="0" y="399"/>
                    </a:cubicBezTo>
                    <a:cubicBezTo>
                      <a:pt x="0" y="1560"/>
                      <a:pt x="0" y="1560"/>
                      <a:pt x="0" y="1560"/>
                    </a:cubicBezTo>
                    <a:cubicBezTo>
                      <a:pt x="61" y="1484"/>
                      <a:pt x="129" y="1410"/>
                      <a:pt x="206" y="1342"/>
                    </a:cubicBezTo>
                    <a:cubicBezTo>
                      <a:pt x="206" y="420"/>
                      <a:pt x="206" y="420"/>
                      <a:pt x="206" y="420"/>
                    </a:cubicBezTo>
                    <a:cubicBezTo>
                      <a:pt x="206" y="302"/>
                      <a:pt x="302" y="206"/>
                      <a:pt x="421" y="206"/>
                    </a:cubicBezTo>
                    <a:cubicBezTo>
                      <a:pt x="1993" y="206"/>
                      <a:pt x="1993" y="206"/>
                      <a:pt x="1993" y="206"/>
                    </a:cubicBezTo>
                    <a:cubicBezTo>
                      <a:pt x="2111" y="206"/>
                      <a:pt x="2207" y="302"/>
                      <a:pt x="2207" y="420"/>
                    </a:cubicBezTo>
                    <a:cubicBezTo>
                      <a:pt x="2207" y="1992"/>
                      <a:pt x="2207" y="1992"/>
                      <a:pt x="2207" y="1992"/>
                    </a:cubicBezTo>
                    <a:cubicBezTo>
                      <a:pt x="2207" y="2111"/>
                      <a:pt x="2111" y="2207"/>
                      <a:pt x="1993" y="2207"/>
                    </a:cubicBezTo>
                    <a:cubicBezTo>
                      <a:pt x="586" y="2207"/>
                      <a:pt x="586" y="2207"/>
                      <a:pt x="586" y="2207"/>
                    </a:cubicBezTo>
                    <a:cubicBezTo>
                      <a:pt x="586" y="2413"/>
                      <a:pt x="586" y="2413"/>
                      <a:pt x="586" y="2413"/>
                    </a:cubicBezTo>
                    <a:cubicBezTo>
                      <a:pt x="2014" y="2413"/>
                      <a:pt x="2014" y="2413"/>
                      <a:pt x="2014" y="2413"/>
                    </a:cubicBezTo>
                    <a:cubicBezTo>
                      <a:pt x="2235" y="2413"/>
                      <a:pt x="2413" y="2234"/>
                      <a:pt x="2413" y="2013"/>
                    </a:cubicBezTo>
                    <a:cubicBezTo>
                      <a:pt x="2413" y="399"/>
                      <a:pt x="2413" y="399"/>
                      <a:pt x="2413" y="399"/>
                    </a:cubicBezTo>
                    <a:cubicBezTo>
                      <a:pt x="2413" y="178"/>
                      <a:pt x="2235" y="0"/>
                      <a:pt x="2014" y="0"/>
                    </a:cubicBezTo>
                    <a:close/>
                  </a:path>
                </a:pathLst>
              </a:custGeom>
              <a:solidFill>
                <a:srgbClr val="F68C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1" name="Freeform 15">
                <a:extLst>
                  <a:ext uri="{FF2B5EF4-FFF2-40B4-BE49-F238E27FC236}">
                    <a16:creationId xmlns:a16="http://schemas.microsoft.com/office/drawing/2014/main" id="{9C0741A7-0D57-88C0-D494-F304B36D7F5B}"/>
                  </a:ext>
                </a:extLst>
              </p:cNvPr>
              <p:cNvSpPr>
                <a:spLocks noEditPoints="1"/>
              </p:cNvSpPr>
              <p:nvPr/>
            </p:nvSpPr>
            <p:spPr bwMode="auto">
              <a:xfrm>
                <a:off x="9788549" y="2892411"/>
                <a:ext cx="196851" cy="292099"/>
              </a:xfrm>
              <a:custGeom>
                <a:avLst/>
                <a:gdLst>
                  <a:gd name="T0" fmla="*/ 521 w 603"/>
                  <a:gd name="T1" fmla="*/ 811 h 892"/>
                  <a:gd name="T2" fmla="*/ 603 w 603"/>
                  <a:gd name="T3" fmla="*/ 629 h 892"/>
                  <a:gd name="T4" fmla="*/ 427 w 603"/>
                  <a:gd name="T5" fmla="*/ 413 h 892"/>
                  <a:gd name="T6" fmla="*/ 427 w 603"/>
                  <a:gd name="T7" fmla="*/ 409 h 892"/>
                  <a:gd name="T8" fmla="*/ 572 w 603"/>
                  <a:gd name="T9" fmla="*/ 221 h 892"/>
                  <a:gd name="T10" fmla="*/ 482 w 603"/>
                  <a:gd name="T11" fmla="*/ 56 h 892"/>
                  <a:gd name="T12" fmla="*/ 233 w 603"/>
                  <a:gd name="T13" fmla="*/ 0 h 892"/>
                  <a:gd name="T14" fmla="*/ 0 w 603"/>
                  <a:gd name="T15" fmla="*/ 19 h 892"/>
                  <a:gd name="T16" fmla="*/ 0 w 603"/>
                  <a:gd name="T17" fmla="*/ 880 h 892"/>
                  <a:gd name="T18" fmla="*/ 196 w 603"/>
                  <a:gd name="T19" fmla="*/ 892 h 892"/>
                  <a:gd name="T20" fmla="*/ 521 w 603"/>
                  <a:gd name="T21" fmla="*/ 811 h 892"/>
                  <a:gd name="T22" fmla="*/ 158 w 603"/>
                  <a:gd name="T23" fmla="*/ 125 h 892"/>
                  <a:gd name="T24" fmla="*/ 249 w 603"/>
                  <a:gd name="T25" fmla="*/ 118 h 892"/>
                  <a:gd name="T26" fmla="*/ 412 w 603"/>
                  <a:gd name="T27" fmla="*/ 239 h 892"/>
                  <a:gd name="T28" fmla="*/ 240 w 603"/>
                  <a:gd name="T29" fmla="*/ 365 h 892"/>
                  <a:gd name="T30" fmla="*/ 158 w 603"/>
                  <a:gd name="T31" fmla="*/ 365 h 892"/>
                  <a:gd name="T32" fmla="*/ 158 w 603"/>
                  <a:gd name="T33" fmla="*/ 125 h 892"/>
                  <a:gd name="T34" fmla="*/ 158 w 603"/>
                  <a:gd name="T35" fmla="*/ 481 h 892"/>
                  <a:gd name="T36" fmla="*/ 237 w 603"/>
                  <a:gd name="T37" fmla="*/ 481 h 892"/>
                  <a:gd name="T38" fmla="*/ 436 w 603"/>
                  <a:gd name="T39" fmla="*/ 625 h 892"/>
                  <a:gd name="T40" fmla="*/ 242 w 603"/>
                  <a:gd name="T41" fmla="*/ 771 h 892"/>
                  <a:gd name="T42" fmla="*/ 158 w 603"/>
                  <a:gd name="T43" fmla="*/ 767 h 892"/>
                  <a:gd name="T44" fmla="*/ 158 w 603"/>
                  <a:gd name="T45" fmla="*/ 481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3" h="892">
                    <a:moveTo>
                      <a:pt x="521" y="811"/>
                    </a:moveTo>
                    <a:cubicBezTo>
                      <a:pt x="570" y="768"/>
                      <a:pt x="603" y="707"/>
                      <a:pt x="603" y="629"/>
                    </a:cubicBezTo>
                    <a:cubicBezTo>
                      <a:pt x="603" y="509"/>
                      <a:pt x="519" y="437"/>
                      <a:pt x="427" y="413"/>
                    </a:cubicBezTo>
                    <a:cubicBezTo>
                      <a:pt x="427" y="409"/>
                      <a:pt x="427" y="409"/>
                      <a:pt x="427" y="409"/>
                    </a:cubicBezTo>
                    <a:cubicBezTo>
                      <a:pt x="522" y="374"/>
                      <a:pt x="572" y="301"/>
                      <a:pt x="572" y="221"/>
                    </a:cubicBezTo>
                    <a:cubicBezTo>
                      <a:pt x="572" y="145"/>
                      <a:pt x="536" y="88"/>
                      <a:pt x="482" y="56"/>
                    </a:cubicBezTo>
                    <a:cubicBezTo>
                      <a:pt x="424" y="15"/>
                      <a:pt x="350" y="0"/>
                      <a:pt x="233" y="0"/>
                    </a:cubicBezTo>
                    <a:cubicBezTo>
                      <a:pt x="143" y="0"/>
                      <a:pt x="51" y="9"/>
                      <a:pt x="0" y="19"/>
                    </a:cubicBezTo>
                    <a:cubicBezTo>
                      <a:pt x="0" y="880"/>
                      <a:pt x="0" y="880"/>
                      <a:pt x="0" y="880"/>
                    </a:cubicBezTo>
                    <a:cubicBezTo>
                      <a:pt x="42" y="885"/>
                      <a:pt x="108" y="892"/>
                      <a:pt x="196" y="892"/>
                    </a:cubicBezTo>
                    <a:cubicBezTo>
                      <a:pt x="356" y="892"/>
                      <a:pt x="459" y="864"/>
                      <a:pt x="521" y="811"/>
                    </a:cubicBezTo>
                    <a:close/>
                    <a:moveTo>
                      <a:pt x="158" y="125"/>
                    </a:moveTo>
                    <a:cubicBezTo>
                      <a:pt x="175" y="121"/>
                      <a:pt x="202" y="118"/>
                      <a:pt x="249" y="118"/>
                    </a:cubicBezTo>
                    <a:cubicBezTo>
                      <a:pt x="350" y="118"/>
                      <a:pt x="412" y="156"/>
                      <a:pt x="412" y="239"/>
                    </a:cubicBezTo>
                    <a:cubicBezTo>
                      <a:pt x="412" y="313"/>
                      <a:pt x="351" y="365"/>
                      <a:pt x="240" y="365"/>
                    </a:cubicBezTo>
                    <a:cubicBezTo>
                      <a:pt x="158" y="365"/>
                      <a:pt x="158" y="365"/>
                      <a:pt x="158" y="365"/>
                    </a:cubicBezTo>
                    <a:lnTo>
                      <a:pt x="158" y="125"/>
                    </a:lnTo>
                    <a:close/>
                    <a:moveTo>
                      <a:pt x="158" y="481"/>
                    </a:moveTo>
                    <a:cubicBezTo>
                      <a:pt x="237" y="481"/>
                      <a:pt x="237" y="481"/>
                      <a:pt x="237" y="481"/>
                    </a:cubicBezTo>
                    <a:cubicBezTo>
                      <a:pt x="347" y="481"/>
                      <a:pt x="436" y="522"/>
                      <a:pt x="436" y="625"/>
                    </a:cubicBezTo>
                    <a:cubicBezTo>
                      <a:pt x="436" y="733"/>
                      <a:pt x="345" y="771"/>
                      <a:pt x="242" y="771"/>
                    </a:cubicBezTo>
                    <a:cubicBezTo>
                      <a:pt x="206" y="771"/>
                      <a:pt x="179" y="771"/>
                      <a:pt x="158" y="767"/>
                    </a:cubicBezTo>
                    <a:cubicBezTo>
                      <a:pt x="158" y="481"/>
                      <a:pt x="158" y="481"/>
                      <a:pt x="158" y="481"/>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2" name="Freeform 16">
                <a:extLst>
                  <a:ext uri="{FF2B5EF4-FFF2-40B4-BE49-F238E27FC236}">
                    <a16:creationId xmlns:a16="http://schemas.microsoft.com/office/drawing/2014/main" id="{7ECA9E55-8768-579D-390D-D4D51034AD44}"/>
                  </a:ext>
                </a:extLst>
              </p:cNvPr>
              <p:cNvSpPr>
                <a:spLocks noEditPoints="1"/>
              </p:cNvSpPr>
              <p:nvPr/>
            </p:nvSpPr>
            <p:spPr bwMode="auto">
              <a:xfrm>
                <a:off x="10007626" y="2968610"/>
                <a:ext cx="177801" cy="217486"/>
              </a:xfrm>
              <a:custGeom>
                <a:avLst/>
                <a:gdLst>
                  <a:gd name="T0" fmla="*/ 384 w 544"/>
                  <a:gd name="T1" fmla="*/ 577 h 662"/>
                  <a:gd name="T2" fmla="*/ 388 w 544"/>
                  <a:gd name="T3" fmla="*/ 577 h 662"/>
                  <a:gd name="T4" fmla="*/ 400 w 544"/>
                  <a:gd name="T5" fmla="*/ 648 h 662"/>
                  <a:gd name="T6" fmla="*/ 544 w 544"/>
                  <a:gd name="T7" fmla="*/ 648 h 662"/>
                  <a:gd name="T8" fmla="*/ 533 w 544"/>
                  <a:gd name="T9" fmla="*/ 495 h 662"/>
                  <a:gd name="T10" fmla="*/ 533 w 544"/>
                  <a:gd name="T11" fmla="*/ 268 h 662"/>
                  <a:gd name="T12" fmla="*/ 273 w 544"/>
                  <a:gd name="T13" fmla="*/ 0 h 662"/>
                  <a:gd name="T14" fmla="*/ 45 w 544"/>
                  <a:gd name="T15" fmla="*/ 56 h 662"/>
                  <a:gd name="T16" fmla="*/ 76 w 544"/>
                  <a:gd name="T17" fmla="*/ 160 h 662"/>
                  <a:gd name="T18" fmla="*/ 246 w 544"/>
                  <a:gd name="T19" fmla="*/ 113 h 662"/>
                  <a:gd name="T20" fmla="*/ 374 w 544"/>
                  <a:gd name="T21" fmla="*/ 224 h 662"/>
                  <a:gd name="T22" fmla="*/ 374 w 544"/>
                  <a:gd name="T23" fmla="*/ 234 h 662"/>
                  <a:gd name="T24" fmla="*/ 0 w 544"/>
                  <a:gd name="T25" fmla="*/ 473 h 662"/>
                  <a:gd name="T26" fmla="*/ 198 w 544"/>
                  <a:gd name="T27" fmla="*/ 662 h 662"/>
                  <a:gd name="T28" fmla="*/ 384 w 544"/>
                  <a:gd name="T29" fmla="*/ 577 h 662"/>
                  <a:gd name="T30" fmla="*/ 158 w 544"/>
                  <a:gd name="T31" fmla="*/ 456 h 662"/>
                  <a:gd name="T32" fmla="*/ 378 w 544"/>
                  <a:gd name="T33" fmla="*/ 338 h 662"/>
                  <a:gd name="T34" fmla="*/ 378 w 544"/>
                  <a:gd name="T35" fmla="*/ 425 h 662"/>
                  <a:gd name="T36" fmla="*/ 374 w 544"/>
                  <a:gd name="T37" fmla="*/ 460 h 662"/>
                  <a:gd name="T38" fmla="*/ 248 w 544"/>
                  <a:gd name="T39" fmla="*/ 547 h 662"/>
                  <a:gd name="T40" fmla="*/ 158 w 544"/>
                  <a:gd name="T41" fmla="*/ 45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4" h="662">
                    <a:moveTo>
                      <a:pt x="384" y="577"/>
                    </a:moveTo>
                    <a:cubicBezTo>
                      <a:pt x="388" y="577"/>
                      <a:pt x="388" y="577"/>
                      <a:pt x="388" y="577"/>
                    </a:cubicBezTo>
                    <a:cubicBezTo>
                      <a:pt x="400" y="648"/>
                      <a:pt x="400" y="648"/>
                      <a:pt x="400" y="648"/>
                    </a:cubicBezTo>
                    <a:cubicBezTo>
                      <a:pt x="544" y="648"/>
                      <a:pt x="544" y="648"/>
                      <a:pt x="544" y="648"/>
                    </a:cubicBezTo>
                    <a:cubicBezTo>
                      <a:pt x="536" y="609"/>
                      <a:pt x="533" y="553"/>
                      <a:pt x="533" y="495"/>
                    </a:cubicBezTo>
                    <a:cubicBezTo>
                      <a:pt x="533" y="268"/>
                      <a:pt x="533" y="268"/>
                      <a:pt x="533" y="268"/>
                    </a:cubicBezTo>
                    <a:cubicBezTo>
                      <a:pt x="533" y="129"/>
                      <a:pt x="475" y="0"/>
                      <a:pt x="273" y="0"/>
                    </a:cubicBezTo>
                    <a:cubicBezTo>
                      <a:pt x="173" y="0"/>
                      <a:pt x="92" y="27"/>
                      <a:pt x="45" y="56"/>
                    </a:cubicBezTo>
                    <a:cubicBezTo>
                      <a:pt x="76" y="160"/>
                      <a:pt x="76" y="160"/>
                      <a:pt x="76" y="160"/>
                    </a:cubicBezTo>
                    <a:cubicBezTo>
                      <a:pt x="119" y="133"/>
                      <a:pt x="184" y="113"/>
                      <a:pt x="246" y="113"/>
                    </a:cubicBezTo>
                    <a:cubicBezTo>
                      <a:pt x="357" y="113"/>
                      <a:pt x="374" y="182"/>
                      <a:pt x="374" y="224"/>
                    </a:cubicBezTo>
                    <a:cubicBezTo>
                      <a:pt x="374" y="234"/>
                      <a:pt x="374" y="234"/>
                      <a:pt x="374" y="234"/>
                    </a:cubicBezTo>
                    <a:cubicBezTo>
                      <a:pt x="141" y="233"/>
                      <a:pt x="0" y="315"/>
                      <a:pt x="0" y="473"/>
                    </a:cubicBezTo>
                    <a:cubicBezTo>
                      <a:pt x="0" y="570"/>
                      <a:pt x="71" y="662"/>
                      <a:pt x="198" y="662"/>
                    </a:cubicBezTo>
                    <a:cubicBezTo>
                      <a:pt x="281" y="662"/>
                      <a:pt x="347" y="627"/>
                      <a:pt x="384" y="577"/>
                    </a:cubicBezTo>
                    <a:close/>
                    <a:moveTo>
                      <a:pt x="158" y="456"/>
                    </a:moveTo>
                    <a:cubicBezTo>
                      <a:pt x="158" y="360"/>
                      <a:pt x="265" y="337"/>
                      <a:pt x="378" y="338"/>
                    </a:cubicBezTo>
                    <a:cubicBezTo>
                      <a:pt x="378" y="425"/>
                      <a:pt x="378" y="425"/>
                      <a:pt x="378" y="425"/>
                    </a:cubicBezTo>
                    <a:cubicBezTo>
                      <a:pt x="378" y="437"/>
                      <a:pt x="378" y="449"/>
                      <a:pt x="374" y="460"/>
                    </a:cubicBezTo>
                    <a:cubicBezTo>
                      <a:pt x="358" y="506"/>
                      <a:pt x="313" y="547"/>
                      <a:pt x="248" y="547"/>
                    </a:cubicBezTo>
                    <a:cubicBezTo>
                      <a:pt x="198" y="547"/>
                      <a:pt x="158" y="519"/>
                      <a:pt x="158" y="456"/>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3" name="Freeform 17">
                <a:extLst>
                  <a:ext uri="{FF2B5EF4-FFF2-40B4-BE49-F238E27FC236}">
                    <a16:creationId xmlns:a16="http://schemas.microsoft.com/office/drawing/2014/main" id="{DAECDBC9-C226-82B7-8A9E-DE43ACB3DCBC}"/>
                  </a:ext>
                </a:extLst>
              </p:cNvPr>
              <p:cNvSpPr>
                <a:spLocks/>
              </p:cNvSpPr>
              <p:nvPr/>
            </p:nvSpPr>
            <p:spPr bwMode="auto">
              <a:xfrm>
                <a:off x="10225113" y="2968610"/>
                <a:ext cx="188913" cy="212725"/>
              </a:xfrm>
              <a:custGeom>
                <a:avLst/>
                <a:gdLst>
                  <a:gd name="T0" fmla="*/ 296 w 576"/>
                  <a:gd name="T1" fmla="*/ 130 h 648"/>
                  <a:gd name="T2" fmla="*/ 417 w 576"/>
                  <a:gd name="T3" fmla="*/ 290 h 648"/>
                  <a:gd name="T4" fmla="*/ 417 w 576"/>
                  <a:gd name="T5" fmla="*/ 648 h 648"/>
                  <a:gd name="T6" fmla="*/ 576 w 576"/>
                  <a:gd name="T7" fmla="*/ 648 h 648"/>
                  <a:gd name="T8" fmla="*/ 576 w 576"/>
                  <a:gd name="T9" fmla="*/ 272 h 648"/>
                  <a:gd name="T10" fmla="*/ 352 w 576"/>
                  <a:gd name="T11" fmla="*/ 0 h 648"/>
                  <a:gd name="T12" fmla="*/ 150 w 576"/>
                  <a:gd name="T13" fmla="*/ 109 h 648"/>
                  <a:gd name="T14" fmla="*/ 146 w 576"/>
                  <a:gd name="T15" fmla="*/ 109 h 648"/>
                  <a:gd name="T16" fmla="*/ 139 w 576"/>
                  <a:gd name="T17" fmla="*/ 14 h 648"/>
                  <a:gd name="T18" fmla="*/ 0 w 576"/>
                  <a:gd name="T19" fmla="*/ 14 h 648"/>
                  <a:gd name="T20" fmla="*/ 5 w 576"/>
                  <a:gd name="T21" fmla="*/ 203 h 648"/>
                  <a:gd name="T22" fmla="*/ 5 w 576"/>
                  <a:gd name="T23" fmla="*/ 648 h 648"/>
                  <a:gd name="T24" fmla="*/ 164 w 576"/>
                  <a:gd name="T25" fmla="*/ 648 h 648"/>
                  <a:gd name="T26" fmla="*/ 164 w 576"/>
                  <a:gd name="T27" fmla="*/ 274 h 648"/>
                  <a:gd name="T28" fmla="*/ 172 w 576"/>
                  <a:gd name="T29" fmla="*/ 224 h 648"/>
                  <a:gd name="T30" fmla="*/ 296 w 576"/>
                  <a:gd name="T31" fmla="*/ 13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648">
                    <a:moveTo>
                      <a:pt x="296" y="130"/>
                    </a:moveTo>
                    <a:cubicBezTo>
                      <a:pt x="383" y="130"/>
                      <a:pt x="417" y="199"/>
                      <a:pt x="417" y="290"/>
                    </a:cubicBezTo>
                    <a:cubicBezTo>
                      <a:pt x="417" y="648"/>
                      <a:pt x="417" y="648"/>
                      <a:pt x="417" y="648"/>
                    </a:cubicBezTo>
                    <a:cubicBezTo>
                      <a:pt x="576" y="648"/>
                      <a:pt x="576" y="648"/>
                      <a:pt x="576" y="648"/>
                    </a:cubicBezTo>
                    <a:cubicBezTo>
                      <a:pt x="576" y="272"/>
                      <a:pt x="576" y="272"/>
                      <a:pt x="576" y="272"/>
                    </a:cubicBezTo>
                    <a:cubicBezTo>
                      <a:pt x="576" y="72"/>
                      <a:pt x="462" y="0"/>
                      <a:pt x="352" y="0"/>
                    </a:cubicBezTo>
                    <a:cubicBezTo>
                      <a:pt x="247" y="0"/>
                      <a:pt x="179" y="60"/>
                      <a:pt x="150" y="109"/>
                    </a:cubicBezTo>
                    <a:cubicBezTo>
                      <a:pt x="146" y="109"/>
                      <a:pt x="146" y="109"/>
                      <a:pt x="146" y="109"/>
                    </a:cubicBezTo>
                    <a:cubicBezTo>
                      <a:pt x="139" y="14"/>
                      <a:pt x="139" y="14"/>
                      <a:pt x="139" y="14"/>
                    </a:cubicBezTo>
                    <a:cubicBezTo>
                      <a:pt x="0" y="14"/>
                      <a:pt x="0" y="14"/>
                      <a:pt x="0" y="14"/>
                    </a:cubicBezTo>
                    <a:cubicBezTo>
                      <a:pt x="3" y="69"/>
                      <a:pt x="5" y="130"/>
                      <a:pt x="5" y="203"/>
                    </a:cubicBezTo>
                    <a:cubicBezTo>
                      <a:pt x="5" y="648"/>
                      <a:pt x="5" y="648"/>
                      <a:pt x="5" y="648"/>
                    </a:cubicBezTo>
                    <a:cubicBezTo>
                      <a:pt x="164" y="648"/>
                      <a:pt x="164" y="648"/>
                      <a:pt x="164" y="648"/>
                    </a:cubicBezTo>
                    <a:cubicBezTo>
                      <a:pt x="164" y="274"/>
                      <a:pt x="164" y="274"/>
                      <a:pt x="164" y="274"/>
                    </a:cubicBezTo>
                    <a:cubicBezTo>
                      <a:pt x="164" y="256"/>
                      <a:pt x="167" y="237"/>
                      <a:pt x="172" y="224"/>
                    </a:cubicBezTo>
                    <a:cubicBezTo>
                      <a:pt x="189" y="176"/>
                      <a:pt x="233" y="130"/>
                      <a:pt x="296" y="13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4" name="Freeform 18">
                <a:extLst>
                  <a:ext uri="{FF2B5EF4-FFF2-40B4-BE49-F238E27FC236}">
                    <a16:creationId xmlns:a16="http://schemas.microsoft.com/office/drawing/2014/main" id="{F1479E60-72E5-3878-F4F2-4929D4DE7A56}"/>
                  </a:ext>
                </a:extLst>
              </p:cNvPr>
              <p:cNvSpPr>
                <a:spLocks/>
              </p:cNvSpPr>
              <p:nvPr/>
            </p:nvSpPr>
            <p:spPr bwMode="auto">
              <a:xfrm>
                <a:off x="10445776" y="2968610"/>
                <a:ext cx="166689" cy="217486"/>
              </a:xfrm>
              <a:custGeom>
                <a:avLst/>
                <a:gdLst>
                  <a:gd name="T0" fmla="*/ 325 w 505"/>
                  <a:gd name="T1" fmla="*/ 661 h 661"/>
                  <a:gd name="T2" fmla="*/ 504 w 505"/>
                  <a:gd name="T3" fmla="*/ 628 h 661"/>
                  <a:gd name="T4" fmla="*/ 482 w 505"/>
                  <a:gd name="T5" fmla="*/ 510 h 661"/>
                  <a:gd name="T6" fmla="*/ 356 w 505"/>
                  <a:gd name="T7" fmla="*/ 534 h 661"/>
                  <a:gd name="T8" fmla="*/ 163 w 505"/>
                  <a:gd name="T9" fmla="*/ 330 h 661"/>
                  <a:gd name="T10" fmla="*/ 356 w 505"/>
                  <a:gd name="T11" fmla="*/ 125 h 661"/>
                  <a:gd name="T12" fmla="*/ 477 w 505"/>
                  <a:gd name="T13" fmla="*/ 150 h 661"/>
                  <a:gd name="T14" fmla="*/ 505 w 505"/>
                  <a:gd name="T15" fmla="*/ 29 h 661"/>
                  <a:gd name="T16" fmla="*/ 351 w 505"/>
                  <a:gd name="T17" fmla="*/ 0 h 661"/>
                  <a:gd name="T18" fmla="*/ 0 w 505"/>
                  <a:gd name="T19" fmla="*/ 337 h 661"/>
                  <a:gd name="T20" fmla="*/ 325 w 505"/>
                  <a:gd name="T21"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5" h="661">
                    <a:moveTo>
                      <a:pt x="325" y="661"/>
                    </a:moveTo>
                    <a:cubicBezTo>
                      <a:pt x="404" y="661"/>
                      <a:pt x="470" y="644"/>
                      <a:pt x="504" y="628"/>
                    </a:cubicBezTo>
                    <a:cubicBezTo>
                      <a:pt x="482" y="510"/>
                      <a:pt x="482" y="510"/>
                      <a:pt x="482" y="510"/>
                    </a:cubicBezTo>
                    <a:cubicBezTo>
                      <a:pt x="451" y="523"/>
                      <a:pt x="411" y="534"/>
                      <a:pt x="356" y="534"/>
                    </a:cubicBezTo>
                    <a:cubicBezTo>
                      <a:pt x="247" y="534"/>
                      <a:pt x="163" y="460"/>
                      <a:pt x="163" y="330"/>
                    </a:cubicBezTo>
                    <a:cubicBezTo>
                      <a:pt x="162" y="215"/>
                      <a:pt x="234" y="125"/>
                      <a:pt x="356" y="125"/>
                    </a:cubicBezTo>
                    <a:cubicBezTo>
                      <a:pt x="413" y="125"/>
                      <a:pt x="451" y="137"/>
                      <a:pt x="477" y="150"/>
                    </a:cubicBezTo>
                    <a:cubicBezTo>
                      <a:pt x="505" y="29"/>
                      <a:pt x="505" y="29"/>
                      <a:pt x="505" y="29"/>
                    </a:cubicBezTo>
                    <a:cubicBezTo>
                      <a:pt x="469" y="13"/>
                      <a:pt x="409" y="0"/>
                      <a:pt x="351" y="0"/>
                    </a:cubicBezTo>
                    <a:cubicBezTo>
                      <a:pt x="130" y="0"/>
                      <a:pt x="0" y="147"/>
                      <a:pt x="0" y="337"/>
                    </a:cubicBezTo>
                    <a:cubicBezTo>
                      <a:pt x="0" y="533"/>
                      <a:pt x="128" y="661"/>
                      <a:pt x="325" y="661"/>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5" name="Freeform 19">
                <a:extLst>
                  <a:ext uri="{FF2B5EF4-FFF2-40B4-BE49-F238E27FC236}">
                    <a16:creationId xmlns:a16="http://schemas.microsoft.com/office/drawing/2014/main" id="{60AC120B-D13D-8716-ED83-17B07360278C}"/>
                  </a:ext>
                </a:extLst>
              </p:cNvPr>
              <p:cNvSpPr>
                <a:spLocks noEditPoints="1"/>
              </p:cNvSpPr>
              <p:nvPr/>
            </p:nvSpPr>
            <p:spPr bwMode="auto">
              <a:xfrm>
                <a:off x="10621989" y="2968610"/>
                <a:ext cx="209551" cy="217486"/>
              </a:xfrm>
              <a:custGeom>
                <a:avLst/>
                <a:gdLst>
                  <a:gd name="T0" fmla="*/ 640 w 640"/>
                  <a:gd name="T1" fmla="*/ 325 h 662"/>
                  <a:gd name="T2" fmla="*/ 327 w 640"/>
                  <a:gd name="T3" fmla="*/ 0 h 662"/>
                  <a:gd name="T4" fmla="*/ 0 w 640"/>
                  <a:gd name="T5" fmla="*/ 336 h 662"/>
                  <a:gd name="T6" fmla="*/ 316 w 640"/>
                  <a:gd name="T7" fmla="*/ 662 h 662"/>
                  <a:gd name="T8" fmla="*/ 640 w 640"/>
                  <a:gd name="T9" fmla="*/ 325 h 662"/>
                  <a:gd name="T10" fmla="*/ 165 w 640"/>
                  <a:gd name="T11" fmla="*/ 332 h 662"/>
                  <a:gd name="T12" fmla="*/ 323 w 640"/>
                  <a:gd name="T13" fmla="*/ 116 h 662"/>
                  <a:gd name="T14" fmla="*/ 476 w 640"/>
                  <a:gd name="T15" fmla="*/ 329 h 662"/>
                  <a:gd name="T16" fmla="*/ 321 w 640"/>
                  <a:gd name="T17" fmla="*/ 546 h 662"/>
                  <a:gd name="T18" fmla="*/ 165 w 640"/>
                  <a:gd name="T19" fmla="*/ 33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0" h="662">
                    <a:moveTo>
                      <a:pt x="640" y="325"/>
                    </a:moveTo>
                    <a:cubicBezTo>
                      <a:pt x="640" y="133"/>
                      <a:pt x="514" y="0"/>
                      <a:pt x="327" y="0"/>
                    </a:cubicBezTo>
                    <a:cubicBezTo>
                      <a:pt x="136" y="0"/>
                      <a:pt x="0" y="127"/>
                      <a:pt x="0" y="336"/>
                    </a:cubicBezTo>
                    <a:cubicBezTo>
                      <a:pt x="0" y="540"/>
                      <a:pt x="139" y="662"/>
                      <a:pt x="316" y="662"/>
                    </a:cubicBezTo>
                    <a:cubicBezTo>
                      <a:pt x="477" y="662"/>
                      <a:pt x="640" y="558"/>
                      <a:pt x="640" y="325"/>
                    </a:cubicBezTo>
                    <a:close/>
                    <a:moveTo>
                      <a:pt x="165" y="332"/>
                    </a:moveTo>
                    <a:cubicBezTo>
                      <a:pt x="165" y="226"/>
                      <a:pt x="210" y="116"/>
                      <a:pt x="323" y="116"/>
                    </a:cubicBezTo>
                    <a:cubicBezTo>
                      <a:pt x="432" y="116"/>
                      <a:pt x="476" y="230"/>
                      <a:pt x="476" y="329"/>
                    </a:cubicBezTo>
                    <a:cubicBezTo>
                      <a:pt x="476" y="458"/>
                      <a:pt x="412" y="546"/>
                      <a:pt x="321" y="546"/>
                    </a:cubicBezTo>
                    <a:cubicBezTo>
                      <a:pt x="226" y="546"/>
                      <a:pt x="165" y="454"/>
                      <a:pt x="165" y="332"/>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 name="Freeform 20">
                <a:extLst>
                  <a:ext uri="{FF2B5EF4-FFF2-40B4-BE49-F238E27FC236}">
                    <a16:creationId xmlns:a16="http://schemas.microsoft.com/office/drawing/2014/main" id="{7102385C-ECAA-5C62-E354-7DC7FB714787}"/>
                  </a:ext>
                </a:extLst>
              </p:cNvPr>
              <p:cNvSpPr>
                <a:spLocks noEditPoints="1"/>
              </p:cNvSpPr>
              <p:nvPr/>
            </p:nvSpPr>
            <p:spPr bwMode="auto">
              <a:xfrm>
                <a:off x="10928377" y="2878128"/>
                <a:ext cx="206375" cy="307973"/>
              </a:xfrm>
              <a:custGeom>
                <a:avLst/>
                <a:gdLst>
                  <a:gd name="T0" fmla="*/ 272 w 628"/>
                  <a:gd name="T1" fmla="*/ 938 h 938"/>
                  <a:gd name="T2" fmla="*/ 477 w 628"/>
                  <a:gd name="T3" fmla="*/ 823 h 938"/>
                  <a:gd name="T4" fmla="*/ 479 w 628"/>
                  <a:gd name="T5" fmla="*/ 823 h 938"/>
                  <a:gd name="T6" fmla="*/ 487 w 628"/>
                  <a:gd name="T7" fmla="*/ 924 h 938"/>
                  <a:gd name="T8" fmla="*/ 628 w 628"/>
                  <a:gd name="T9" fmla="*/ 924 h 938"/>
                  <a:gd name="T10" fmla="*/ 623 w 628"/>
                  <a:gd name="T11" fmla="*/ 745 h 938"/>
                  <a:gd name="T12" fmla="*/ 623 w 628"/>
                  <a:gd name="T13" fmla="*/ 0 h 938"/>
                  <a:gd name="T14" fmla="*/ 464 w 628"/>
                  <a:gd name="T15" fmla="*/ 0 h 938"/>
                  <a:gd name="T16" fmla="*/ 464 w 628"/>
                  <a:gd name="T17" fmla="*/ 358 h 938"/>
                  <a:gd name="T18" fmla="*/ 461 w 628"/>
                  <a:gd name="T19" fmla="*/ 358 h 938"/>
                  <a:gd name="T20" fmla="*/ 284 w 628"/>
                  <a:gd name="T21" fmla="*/ 276 h 938"/>
                  <a:gd name="T22" fmla="*/ 2 w 628"/>
                  <a:gd name="T23" fmla="*/ 614 h 938"/>
                  <a:gd name="T24" fmla="*/ 272 w 628"/>
                  <a:gd name="T25" fmla="*/ 938 h 938"/>
                  <a:gd name="T26" fmla="*/ 323 w 628"/>
                  <a:gd name="T27" fmla="*/ 400 h 938"/>
                  <a:gd name="T28" fmla="*/ 460 w 628"/>
                  <a:gd name="T29" fmla="*/ 511 h 938"/>
                  <a:gd name="T30" fmla="*/ 464 w 628"/>
                  <a:gd name="T31" fmla="*/ 554 h 938"/>
                  <a:gd name="T32" fmla="*/ 464 w 628"/>
                  <a:gd name="T33" fmla="*/ 649 h 938"/>
                  <a:gd name="T34" fmla="*/ 459 w 628"/>
                  <a:gd name="T35" fmla="*/ 696 h 938"/>
                  <a:gd name="T36" fmla="*/ 322 w 628"/>
                  <a:gd name="T37" fmla="*/ 809 h 938"/>
                  <a:gd name="T38" fmla="*/ 164 w 628"/>
                  <a:gd name="T39" fmla="*/ 608 h 938"/>
                  <a:gd name="T40" fmla="*/ 323 w 628"/>
                  <a:gd name="T41" fmla="*/ 40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8" h="938">
                    <a:moveTo>
                      <a:pt x="272" y="938"/>
                    </a:moveTo>
                    <a:cubicBezTo>
                      <a:pt x="363" y="938"/>
                      <a:pt x="439" y="894"/>
                      <a:pt x="477" y="823"/>
                    </a:cubicBezTo>
                    <a:cubicBezTo>
                      <a:pt x="479" y="823"/>
                      <a:pt x="479" y="823"/>
                      <a:pt x="479" y="823"/>
                    </a:cubicBezTo>
                    <a:cubicBezTo>
                      <a:pt x="487" y="924"/>
                      <a:pt x="487" y="924"/>
                      <a:pt x="487" y="924"/>
                    </a:cubicBezTo>
                    <a:cubicBezTo>
                      <a:pt x="628" y="924"/>
                      <a:pt x="628" y="924"/>
                      <a:pt x="628" y="924"/>
                    </a:cubicBezTo>
                    <a:cubicBezTo>
                      <a:pt x="626" y="881"/>
                      <a:pt x="623" y="810"/>
                      <a:pt x="623" y="745"/>
                    </a:cubicBezTo>
                    <a:cubicBezTo>
                      <a:pt x="623" y="0"/>
                      <a:pt x="623" y="0"/>
                      <a:pt x="623" y="0"/>
                    </a:cubicBezTo>
                    <a:cubicBezTo>
                      <a:pt x="464" y="0"/>
                      <a:pt x="464" y="0"/>
                      <a:pt x="464" y="0"/>
                    </a:cubicBezTo>
                    <a:cubicBezTo>
                      <a:pt x="464" y="358"/>
                      <a:pt x="464" y="358"/>
                      <a:pt x="464" y="358"/>
                    </a:cubicBezTo>
                    <a:cubicBezTo>
                      <a:pt x="461" y="358"/>
                      <a:pt x="461" y="358"/>
                      <a:pt x="461" y="358"/>
                    </a:cubicBezTo>
                    <a:cubicBezTo>
                      <a:pt x="433" y="311"/>
                      <a:pt x="371" y="276"/>
                      <a:pt x="284" y="276"/>
                    </a:cubicBezTo>
                    <a:cubicBezTo>
                      <a:pt x="133" y="276"/>
                      <a:pt x="0" y="402"/>
                      <a:pt x="2" y="614"/>
                    </a:cubicBezTo>
                    <a:cubicBezTo>
                      <a:pt x="2" y="809"/>
                      <a:pt x="121" y="938"/>
                      <a:pt x="272" y="938"/>
                    </a:cubicBezTo>
                    <a:close/>
                    <a:moveTo>
                      <a:pt x="323" y="400"/>
                    </a:moveTo>
                    <a:cubicBezTo>
                      <a:pt x="395" y="400"/>
                      <a:pt x="446" y="450"/>
                      <a:pt x="460" y="511"/>
                    </a:cubicBezTo>
                    <a:cubicBezTo>
                      <a:pt x="463" y="524"/>
                      <a:pt x="464" y="541"/>
                      <a:pt x="464" y="554"/>
                    </a:cubicBezTo>
                    <a:cubicBezTo>
                      <a:pt x="464" y="649"/>
                      <a:pt x="464" y="649"/>
                      <a:pt x="464" y="649"/>
                    </a:cubicBezTo>
                    <a:cubicBezTo>
                      <a:pt x="464" y="666"/>
                      <a:pt x="463" y="682"/>
                      <a:pt x="459" y="696"/>
                    </a:cubicBezTo>
                    <a:cubicBezTo>
                      <a:pt x="443" y="765"/>
                      <a:pt x="386" y="809"/>
                      <a:pt x="322" y="809"/>
                    </a:cubicBezTo>
                    <a:cubicBezTo>
                      <a:pt x="221" y="809"/>
                      <a:pt x="164" y="725"/>
                      <a:pt x="164" y="608"/>
                    </a:cubicBezTo>
                    <a:cubicBezTo>
                      <a:pt x="164" y="491"/>
                      <a:pt x="221" y="400"/>
                      <a:pt x="323" y="40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7" name="Freeform 21">
                <a:extLst>
                  <a:ext uri="{FF2B5EF4-FFF2-40B4-BE49-F238E27FC236}">
                    <a16:creationId xmlns:a16="http://schemas.microsoft.com/office/drawing/2014/main" id="{29DFB305-B6E4-C222-752C-0199A5C7EEAC}"/>
                  </a:ext>
                </a:extLst>
              </p:cNvPr>
              <p:cNvSpPr>
                <a:spLocks noEditPoints="1"/>
              </p:cNvSpPr>
              <p:nvPr/>
            </p:nvSpPr>
            <p:spPr bwMode="auto">
              <a:xfrm>
                <a:off x="11164916" y="2968612"/>
                <a:ext cx="209551" cy="217486"/>
              </a:xfrm>
              <a:custGeom>
                <a:avLst/>
                <a:gdLst>
                  <a:gd name="T0" fmla="*/ 315 w 639"/>
                  <a:gd name="T1" fmla="*/ 662 h 662"/>
                  <a:gd name="T2" fmla="*/ 639 w 639"/>
                  <a:gd name="T3" fmla="*/ 325 h 662"/>
                  <a:gd name="T4" fmla="*/ 326 w 639"/>
                  <a:gd name="T5" fmla="*/ 0 h 662"/>
                  <a:gd name="T6" fmla="*/ 0 w 639"/>
                  <a:gd name="T7" fmla="*/ 336 h 662"/>
                  <a:gd name="T8" fmla="*/ 315 w 639"/>
                  <a:gd name="T9" fmla="*/ 662 h 662"/>
                  <a:gd name="T10" fmla="*/ 322 w 639"/>
                  <a:gd name="T11" fmla="*/ 116 h 662"/>
                  <a:gd name="T12" fmla="*/ 475 w 639"/>
                  <a:gd name="T13" fmla="*/ 329 h 662"/>
                  <a:gd name="T14" fmla="*/ 321 w 639"/>
                  <a:gd name="T15" fmla="*/ 546 h 662"/>
                  <a:gd name="T16" fmla="*/ 164 w 639"/>
                  <a:gd name="T17" fmla="*/ 332 h 662"/>
                  <a:gd name="T18" fmla="*/ 322 w 639"/>
                  <a:gd name="T19" fmla="*/ 116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9" h="662">
                    <a:moveTo>
                      <a:pt x="315" y="662"/>
                    </a:moveTo>
                    <a:cubicBezTo>
                      <a:pt x="476" y="662"/>
                      <a:pt x="639" y="558"/>
                      <a:pt x="639" y="325"/>
                    </a:cubicBezTo>
                    <a:cubicBezTo>
                      <a:pt x="639" y="133"/>
                      <a:pt x="514" y="0"/>
                      <a:pt x="326" y="0"/>
                    </a:cubicBezTo>
                    <a:cubicBezTo>
                      <a:pt x="135" y="0"/>
                      <a:pt x="0" y="128"/>
                      <a:pt x="0" y="336"/>
                    </a:cubicBezTo>
                    <a:cubicBezTo>
                      <a:pt x="0" y="540"/>
                      <a:pt x="138" y="662"/>
                      <a:pt x="315" y="662"/>
                    </a:cubicBezTo>
                    <a:close/>
                    <a:moveTo>
                      <a:pt x="322" y="116"/>
                    </a:moveTo>
                    <a:cubicBezTo>
                      <a:pt x="431" y="116"/>
                      <a:pt x="475" y="230"/>
                      <a:pt x="475" y="329"/>
                    </a:cubicBezTo>
                    <a:cubicBezTo>
                      <a:pt x="475" y="458"/>
                      <a:pt x="411" y="546"/>
                      <a:pt x="321" y="546"/>
                    </a:cubicBezTo>
                    <a:cubicBezTo>
                      <a:pt x="225" y="546"/>
                      <a:pt x="164" y="454"/>
                      <a:pt x="164" y="332"/>
                    </a:cubicBezTo>
                    <a:cubicBezTo>
                      <a:pt x="164" y="226"/>
                      <a:pt x="209" y="116"/>
                      <a:pt x="322" y="116"/>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8" name="Freeform 22">
                <a:extLst>
                  <a:ext uri="{FF2B5EF4-FFF2-40B4-BE49-F238E27FC236}">
                    <a16:creationId xmlns:a16="http://schemas.microsoft.com/office/drawing/2014/main" id="{30F0326D-4B29-6197-A398-2241091E9CC2}"/>
                  </a:ext>
                </a:extLst>
              </p:cNvPr>
              <p:cNvSpPr>
                <a:spLocks/>
              </p:cNvSpPr>
              <p:nvPr/>
            </p:nvSpPr>
            <p:spPr bwMode="auto">
              <a:xfrm>
                <a:off x="9786961" y="3248012"/>
                <a:ext cx="236539" cy="287335"/>
              </a:xfrm>
              <a:custGeom>
                <a:avLst/>
                <a:gdLst>
                  <a:gd name="T0" fmla="*/ 541 w 722"/>
                  <a:gd name="T1" fmla="*/ 255 h 876"/>
                  <a:gd name="T2" fmla="*/ 556 w 722"/>
                  <a:gd name="T3" fmla="*/ 621 h 876"/>
                  <a:gd name="T4" fmla="*/ 554 w 722"/>
                  <a:gd name="T5" fmla="*/ 621 h 876"/>
                  <a:gd name="T6" fmla="*/ 411 w 722"/>
                  <a:gd name="T7" fmla="*/ 321 h 876"/>
                  <a:gd name="T8" fmla="*/ 230 w 722"/>
                  <a:gd name="T9" fmla="*/ 0 h 876"/>
                  <a:gd name="T10" fmla="*/ 0 w 722"/>
                  <a:gd name="T11" fmla="*/ 0 h 876"/>
                  <a:gd name="T12" fmla="*/ 0 w 722"/>
                  <a:gd name="T13" fmla="*/ 876 h 876"/>
                  <a:gd name="T14" fmla="*/ 181 w 722"/>
                  <a:gd name="T15" fmla="*/ 876 h 876"/>
                  <a:gd name="T16" fmla="*/ 181 w 722"/>
                  <a:gd name="T17" fmla="*/ 612 h 876"/>
                  <a:gd name="T18" fmla="*/ 172 w 722"/>
                  <a:gd name="T19" fmla="*/ 229 h 876"/>
                  <a:gd name="T20" fmla="*/ 177 w 722"/>
                  <a:gd name="T21" fmla="*/ 229 h 876"/>
                  <a:gd name="T22" fmla="*/ 329 w 722"/>
                  <a:gd name="T23" fmla="*/ 538 h 876"/>
                  <a:gd name="T24" fmla="*/ 515 w 722"/>
                  <a:gd name="T25" fmla="*/ 876 h 876"/>
                  <a:gd name="T26" fmla="*/ 722 w 722"/>
                  <a:gd name="T27" fmla="*/ 876 h 876"/>
                  <a:gd name="T28" fmla="*/ 722 w 722"/>
                  <a:gd name="T29" fmla="*/ 0 h 876"/>
                  <a:gd name="T30" fmla="*/ 541 w 722"/>
                  <a:gd name="T31" fmla="*/ 0 h 876"/>
                  <a:gd name="T32" fmla="*/ 541 w 722"/>
                  <a:gd name="T33" fmla="*/ 25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2" h="876">
                    <a:moveTo>
                      <a:pt x="541" y="255"/>
                    </a:moveTo>
                    <a:cubicBezTo>
                      <a:pt x="541" y="387"/>
                      <a:pt x="545" y="506"/>
                      <a:pt x="556" y="621"/>
                    </a:cubicBezTo>
                    <a:cubicBezTo>
                      <a:pt x="554" y="621"/>
                      <a:pt x="554" y="621"/>
                      <a:pt x="554" y="621"/>
                    </a:cubicBezTo>
                    <a:cubicBezTo>
                      <a:pt x="514" y="523"/>
                      <a:pt x="463" y="413"/>
                      <a:pt x="411" y="321"/>
                    </a:cubicBezTo>
                    <a:cubicBezTo>
                      <a:pt x="230" y="0"/>
                      <a:pt x="230" y="0"/>
                      <a:pt x="230" y="0"/>
                    </a:cubicBezTo>
                    <a:cubicBezTo>
                      <a:pt x="0" y="0"/>
                      <a:pt x="0" y="0"/>
                      <a:pt x="0" y="0"/>
                    </a:cubicBezTo>
                    <a:cubicBezTo>
                      <a:pt x="0" y="876"/>
                      <a:pt x="0" y="876"/>
                      <a:pt x="0" y="876"/>
                    </a:cubicBezTo>
                    <a:cubicBezTo>
                      <a:pt x="181" y="876"/>
                      <a:pt x="181" y="876"/>
                      <a:pt x="181" y="876"/>
                    </a:cubicBezTo>
                    <a:cubicBezTo>
                      <a:pt x="181" y="612"/>
                      <a:pt x="181" y="612"/>
                      <a:pt x="181" y="612"/>
                    </a:cubicBezTo>
                    <a:cubicBezTo>
                      <a:pt x="181" y="469"/>
                      <a:pt x="178" y="346"/>
                      <a:pt x="172" y="229"/>
                    </a:cubicBezTo>
                    <a:cubicBezTo>
                      <a:pt x="177" y="229"/>
                      <a:pt x="177" y="229"/>
                      <a:pt x="177" y="229"/>
                    </a:cubicBezTo>
                    <a:cubicBezTo>
                      <a:pt x="219" y="331"/>
                      <a:pt x="277" y="445"/>
                      <a:pt x="329" y="538"/>
                    </a:cubicBezTo>
                    <a:cubicBezTo>
                      <a:pt x="515" y="876"/>
                      <a:pt x="515" y="876"/>
                      <a:pt x="515" y="876"/>
                    </a:cubicBezTo>
                    <a:cubicBezTo>
                      <a:pt x="722" y="876"/>
                      <a:pt x="722" y="876"/>
                      <a:pt x="722" y="876"/>
                    </a:cubicBezTo>
                    <a:cubicBezTo>
                      <a:pt x="722" y="0"/>
                      <a:pt x="722" y="0"/>
                      <a:pt x="722" y="0"/>
                    </a:cubicBezTo>
                    <a:cubicBezTo>
                      <a:pt x="541" y="0"/>
                      <a:pt x="541" y="0"/>
                      <a:pt x="541" y="0"/>
                    </a:cubicBezTo>
                    <a:cubicBezTo>
                      <a:pt x="541" y="255"/>
                      <a:pt x="541" y="255"/>
                      <a:pt x="541" y="255"/>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9" name="Freeform 23">
                <a:extLst>
                  <a:ext uri="{FF2B5EF4-FFF2-40B4-BE49-F238E27FC236}">
                    <a16:creationId xmlns:a16="http://schemas.microsoft.com/office/drawing/2014/main" id="{A94EDB0C-65FC-5B37-C3B4-4B87FCEB710E}"/>
                  </a:ext>
                </a:extLst>
              </p:cNvPr>
              <p:cNvSpPr>
                <a:spLocks noEditPoints="1"/>
              </p:cNvSpPr>
              <p:nvPr/>
            </p:nvSpPr>
            <p:spPr bwMode="auto">
              <a:xfrm>
                <a:off x="10047308" y="3321038"/>
                <a:ext cx="217489" cy="219075"/>
              </a:xfrm>
              <a:custGeom>
                <a:avLst/>
                <a:gdLst>
                  <a:gd name="T0" fmla="*/ 339 w 662"/>
                  <a:gd name="T1" fmla="*/ 0 h 665"/>
                  <a:gd name="T2" fmla="*/ 0 w 662"/>
                  <a:gd name="T3" fmla="*/ 338 h 665"/>
                  <a:gd name="T4" fmla="*/ 328 w 662"/>
                  <a:gd name="T5" fmla="*/ 665 h 665"/>
                  <a:gd name="T6" fmla="*/ 662 w 662"/>
                  <a:gd name="T7" fmla="*/ 326 h 665"/>
                  <a:gd name="T8" fmla="*/ 339 w 662"/>
                  <a:gd name="T9" fmla="*/ 0 h 665"/>
                  <a:gd name="T10" fmla="*/ 333 w 662"/>
                  <a:gd name="T11" fmla="*/ 524 h 665"/>
                  <a:gd name="T12" fmla="*/ 203 w 662"/>
                  <a:gd name="T13" fmla="*/ 333 h 665"/>
                  <a:gd name="T14" fmla="*/ 333 w 662"/>
                  <a:gd name="T15" fmla="*/ 142 h 665"/>
                  <a:gd name="T16" fmla="*/ 458 w 662"/>
                  <a:gd name="T17" fmla="*/ 331 h 665"/>
                  <a:gd name="T18" fmla="*/ 333 w 662"/>
                  <a:gd name="T19" fmla="*/ 524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2" h="665">
                    <a:moveTo>
                      <a:pt x="339" y="0"/>
                    </a:moveTo>
                    <a:cubicBezTo>
                      <a:pt x="135" y="0"/>
                      <a:pt x="0" y="131"/>
                      <a:pt x="0" y="338"/>
                    </a:cubicBezTo>
                    <a:cubicBezTo>
                      <a:pt x="0" y="543"/>
                      <a:pt x="143" y="665"/>
                      <a:pt x="328" y="665"/>
                    </a:cubicBezTo>
                    <a:cubicBezTo>
                      <a:pt x="497" y="665"/>
                      <a:pt x="662" y="559"/>
                      <a:pt x="662" y="326"/>
                    </a:cubicBezTo>
                    <a:cubicBezTo>
                      <a:pt x="662" y="134"/>
                      <a:pt x="532" y="0"/>
                      <a:pt x="339" y="0"/>
                    </a:cubicBezTo>
                    <a:close/>
                    <a:moveTo>
                      <a:pt x="333" y="524"/>
                    </a:moveTo>
                    <a:cubicBezTo>
                      <a:pt x="249" y="524"/>
                      <a:pt x="203" y="442"/>
                      <a:pt x="203" y="333"/>
                    </a:cubicBezTo>
                    <a:cubicBezTo>
                      <a:pt x="203" y="239"/>
                      <a:pt x="240" y="142"/>
                      <a:pt x="333" y="142"/>
                    </a:cubicBezTo>
                    <a:cubicBezTo>
                      <a:pt x="422" y="142"/>
                      <a:pt x="458" y="238"/>
                      <a:pt x="458" y="331"/>
                    </a:cubicBezTo>
                    <a:cubicBezTo>
                      <a:pt x="458" y="447"/>
                      <a:pt x="411" y="524"/>
                      <a:pt x="333" y="524"/>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0" name="Freeform 24">
                <a:extLst>
                  <a:ext uri="{FF2B5EF4-FFF2-40B4-BE49-F238E27FC236}">
                    <a16:creationId xmlns:a16="http://schemas.microsoft.com/office/drawing/2014/main" id="{2F24EBD5-D9AB-1F8B-6B7B-BC0A36AF1ACF}"/>
                  </a:ext>
                </a:extLst>
              </p:cNvPr>
              <p:cNvSpPr>
                <a:spLocks/>
              </p:cNvSpPr>
              <p:nvPr/>
            </p:nvSpPr>
            <p:spPr bwMode="auto">
              <a:xfrm>
                <a:off x="10287027" y="3321038"/>
                <a:ext cx="128587" cy="214311"/>
              </a:xfrm>
              <a:custGeom>
                <a:avLst/>
                <a:gdLst>
                  <a:gd name="T0" fmla="*/ 181 w 394"/>
                  <a:gd name="T1" fmla="*/ 132 h 651"/>
                  <a:gd name="T2" fmla="*/ 176 w 394"/>
                  <a:gd name="T3" fmla="*/ 132 h 651"/>
                  <a:gd name="T4" fmla="*/ 168 w 394"/>
                  <a:gd name="T5" fmla="*/ 15 h 651"/>
                  <a:gd name="T6" fmla="*/ 0 w 394"/>
                  <a:gd name="T7" fmla="*/ 15 h 651"/>
                  <a:gd name="T8" fmla="*/ 5 w 394"/>
                  <a:gd name="T9" fmla="*/ 225 h 651"/>
                  <a:gd name="T10" fmla="*/ 5 w 394"/>
                  <a:gd name="T11" fmla="*/ 651 h 651"/>
                  <a:gd name="T12" fmla="*/ 202 w 394"/>
                  <a:gd name="T13" fmla="*/ 651 h 651"/>
                  <a:gd name="T14" fmla="*/ 202 w 394"/>
                  <a:gd name="T15" fmla="*/ 329 h 651"/>
                  <a:gd name="T16" fmla="*/ 206 w 394"/>
                  <a:gd name="T17" fmla="*/ 285 h 651"/>
                  <a:gd name="T18" fmla="*/ 341 w 394"/>
                  <a:gd name="T19" fmla="*/ 184 h 651"/>
                  <a:gd name="T20" fmla="*/ 394 w 394"/>
                  <a:gd name="T21" fmla="*/ 190 h 651"/>
                  <a:gd name="T22" fmla="*/ 394 w 394"/>
                  <a:gd name="T23" fmla="*/ 4 h 651"/>
                  <a:gd name="T24" fmla="*/ 352 w 394"/>
                  <a:gd name="T25" fmla="*/ 0 h 651"/>
                  <a:gd name="T26" fmla="*/ 181 w 394"/>
                  <a:gd name="T27" fmla="*/ 132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651">
                    <a:moveTo>
                      <a:pt x="181" y="132"/>
                    </a:moveTo>
                    <a:cubicBezTo>
                      <a:pt x="176" y="132"/>
                      <a:pt x="176" y="132"/>
                      <a:pt x="176" y="132"/>
                    </a:cubicBezTo>
                    <a:cubicBezTo>
                      <a:pt x="168" y="15"/>
                      <a:pt x="168" y="15"/>
                      <a:pt x="168" y="15"/>
                    </a:cubicBezTo>
                    <a:cubicBezTo>
                      <a:pt x="0" y="15"/>
                      <a:pt x="0" y="15"/>
                      <a:pt x="0" y="15"/>
                    </a:cubicBezTo>
                    <a:cubicBezTo>
                      <a:pt x="4" y="70"/>
                      <a:pt x="5" y="131"/>
                      <a:pt x="5" y="225"/>
                    </a:cubicBezTo>
                    <a:cubicBezTo>
                      <a:pt x="5" y="651"/>
                      <a:pt x="5" y="651"/>
                      <a:pt x="5" y="651"/>
                    </a:cubicBezTo>
                    <a:cubicBezTo>
                      <a:pt x="202" y="651"/>
                      <a:pt x="202" y="651"/>
                      <a:pt x="202" y="651"/>
                    </a:cubicBezTo>
                    <a:cubicBezTo>
                      <a:pt x="202" y="329"/>
                      <a:pt x="202" y="329"/>
                      <a:pt x="202" y="329"/>
                    </a:cubicBezTo>
                    <a:cubicBezTo>
                      <a:pt x="202" y="313"/>
                      <a:pt x="203" y="298"/>
                      <a:pt x="206" y="285"/>
                    </a:cubicBezTo>
                    <a:cubicBezTo>
                      <a:pt x="219" y="223"/>
                      <a:pt x="268" y="184"/>
                      <a:pt x="341" y="184"/>
                    </a:cubicBezTo>
                    <a:cubicBezTo>
                      <a:pt x="363" y="184"/>
                      <a:pt x="378" y="187"/>
                      <a:pt x="394" y="190"/>
                    </a:cubicBezTo>
                    <a:cubicBezTo>
                      <a:pt x="394" y="4"/>
                      <a:pt x="394" y="4"/>
                      <a:pt x="394" y="4"/>
                    </a:cubicBezTo>
                    <a:cubicBezTo>
                      <a:pt x="379" y="1"/>
                      <a:pt x="370" y="0"/>
                      <a:pt x="352" y="0"/>
                    </a:cubicBezTo>
                    <a:cubicBezTo>
                      <a:pt x="290" y="0"/>
                      <a:pt x="214" y="39"/>
                      <a:pt x="181" y="132"/>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1" name="Freeform 25">
                <a:extLst>
                  <a:ext uri="{FF2B5EF4-FFF2-40B4-BE49-F238E27FC236}">
                    <a16:creationId xmlns:a16="http://schemas.microsoft.com/office/drawing/2014/main" id="{5B13F205-F332-80E3-836B-6D75493C2854}"/>
                  </a:ext>
                </a:extLst>
              </p:cNvPr>
              <p:cNvSpPr>
                <a:spLocks noEditPoints="1"/>
              </p:cNvSpPr>
              <p:nvPr/>
            </p:nvSpPr>
            <p:spPr bwMode="auto">
              <a:xfrm>
                <a:off x="10418786" y="3232140"/>
                <a:ext cx="214313" cy="307973"/>
              </a:xfrm>
              <a:custGeom>
                <a:avLst/>
                <a:gdLst>
                  <a:gd name="T0" fmla="*/ 651 w 656"/>
                  <a:gd name="T1" fmla="*/ 0 h 937"/>
                  <a:gd name="T2" fmla="*/ 454 w 656"/>
                  <a:gd name="T3" fmla="*/ 0 h 937"/>
                  <a:gd name="T4" fmla="*/ 454 w 656"/>
                  <a:gd name="T5" fmla="*/ 343 h 937"/>
                  <a:gd name="T6" fmla="*/ 452 w 656"/>
                  <a:gd name="T7" fmla="*/ 343 h 937"/>
                  <a:gd name="T8" fmla="*/ 285 w 656"/>
                  <a:gd name="T9" fmla="*/ 272 h 937"/>
                  <a:gd name="T10" fmla="*/ 1 w 656"/>
                  <a:gd name="T11" fmla="*/ 611 h 937"/>
                  <a:gd name="T12" fmla="*/ 272 w 656"/>
                  <a:gd name="T13" fmla="*/ 937 h 937"/>
                  <a:gd name="T14" fmla="*/ 470 w 656"/>
                  <a:gd name="T15" fmla="*/ 831 h 937"/>
                  <a:gd name="T16" fmla="*/ 474 w 656"/>
                  <a:gd name="T17" fmla="*/ 831 h 937"/>
                  <a:gd name="T18" fmla="*/ 482 w 656"/>
                  <a:gd name="T19" fmla="*/ 923 h 937"/>
                  <a:gd name="T20" fmla="*/ 656 w 656"/>
                  <a:gd name="T21" fmla="*/ 923 h 937"/>
                  <a:gd name="T22" fmla="*/ 651 w 656"/>
                  <a:gd name="T23" fmla="*/ 733 h 937"/>
                  <a:gd name="T24" fmla="*/ 651 w 656"/>
                  <a:gd name="T25" fmla="*/ 0 h 937"/>
                  <a:gd name="T26" fmla="*/ 454 w 656"/>
                  <a:gd name="T27" fmla="*/ 640 h 937"/>
                  <a:gd name="T28" fmla="*/ 451 w 656"/>
                  <a:gd name="T29" fmla="*/ 685 h 937"/>
                  <a:gd name="T30" fmla="*/ 335 w 656"/>
                  <a:gd name="T31" fmla="*/ 780 h 937"/>
                  <a:gd name="T32" fmla="*/ 201 w 656"/>
                  <a:gd name="T33" fmla="*/ 605 h 937"/>
                  <a:gd name="T34" fmla="*/ 337 w 656"/>
                  <a:gd name="T35" fmla="*/ 424 h 937"/>
                  <a:gd name="T36" fmla="*/ 452 w 656"/>
                  <a:gd name="T37" fmla="*/ 520 h 937"/>
                  <a:gd name="T38" fmla="*/ 454 w 656"/>
                  <a:gd name="T39" fmla="*/ 557 h 937"/>
                  <a:gd name="T40" fmla="*/ 454 w 656"/>
                  <a:gd name="T41" fmla="*/ 64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6" h="937">
                    <a:moveTo>
                      <a:pt x="651" y="0"/>
                    </a:moveTo>
                    <a:cubicBezTo>
                      <a:pt x="454" y="0"/>
                      <a:pt x="454" y="0"/>
                      <a:pt x="454" y="0"/>
                    </a:cubicBezTo>
                    <a:cubicBezTo>
                      <a:pt x="454" y="343"/>
                      <a:pt x="454" y="343"/>
                      <a:pt x="454" y="343"/>
                    </a:cubicBezTo>
                    <a:cubicBezTo>
                      <a:pt x="452" y="343"/>
                      <a:pt x="452" y="343"/>
                      <a:pt x="452" y="343"/>
                    </a:cubicBezTo>
                    <a:cubicBezTo>
                      <a:pt x="423" y="300"/>
                      <a:pt x="364" y="272"/>
                      <a:pt x="285" y="272"/>
                    </a:cubicBezTo>
                    <a:cubicBezTo>
                      <a:pt x="133" y="272"/>
                      <a:pt x="0" y="397"/>
                      <a:pt x="1" y="611"/>
                    </a:cubicBezTo>
                    <a:cubicBezTo>
                      <a:pt x="1" y="809"/>
                      <a:pt x="122" y="937"/>
                      <a:pt x="272" y="937"/>
                    </a:cubicBezTo>
                    <a:cubicBezTo>
                      <a:pt x="353" y="937"/>
                      <a:pt x="431" y="901"/>
                      <a:pt x="470" y="831"/>
                    </a:cubicBezTo>
                    <a:cubicBezTo>
                      <a:pt x="474" y="831"/>
                      <a:pt x="474" y="831"/>
                      <a:pt x="474" y="831"/>
                    </a:cubicBezTo>
                    <a:cubicBezTo>
                      <a:pt x="482" y="923"/>
                      <a:pt x="482" y="923"/>
                      <a:pt x="482" y="923"/>
                    </a:cubicBezTo>
                    <a:cubicBezTo>
                      <a:pt x="656" y="923"/>
                      <a:pt x="656" y="923"/>
                      <a:pt x="656" y="923"/>
                    </a:cubicBezTo>
                    <a:cubicBezTo>
                      <a:pt x="654" y="880"/>
                      <a:pt x="651" y="805"/>
                      <a:pt x="651" y="733"/>
                    </a:cubicBezTo>
                    <a:cubicBezTo>
                      <a:pt x="651" y="0"/>
                      <a:pt x="651" y="0"/>
                      <a:pt x="651" y="0"/>
                    </a:cubicBezTo>
                    <a:close/>
                    <a:moveTo>
                      <a:pt x="454" y="640"/>
                    </a:moveTo>
                    <a:cubicBezTo>
                      <a:pt x="454" y="655"/>
                      <a:pt x="453" y="671"/>
                      <a:pt x="451" y="685"/>
                    </a:cubicBezTo>
                    <a:cubicBezTo>
                      <a:pt x="439" y="741"/>
                      <a:pt x="392" y="780"/>
                      <a:pt x="335" y="780"/>
                    </a:cubicBezTo>
                    <a:cubicBezTo>
                      <a:pt x="254" y="780"/>
                      <a:pt x="201" y="713"/>
                      <a:pt x="201" y="605"/>
                    </a:cubicBezTo>
                    <a:cubicBezTo>
                      <a:pt x="201" y="505"/>
                      <a:pt x="246" y="424"/>
                      <a:pt x="337" y="424"/>
                    </a:cubicBezTo>
                    <a:cubicBezTo>
                      <a:pt x="397" y="424"/>
                      <a:pt x="440" y="468"/>
                      <a:pt x="452" y="520"/>
                    </a:cubicBezTo>
                    <a:cubicBezTo>
                      <a:pt x="454" y="532"/>
                      <a:pt x="454" y="546"/>
                      <a:pt x="454" y="557"/>
                    </a:cubicBezTo>
                    <a:cubicBezTo>
                      <a:pt x="454" y="640"/>
                      <a:pt x="454" y="640"/>
                      <a:pt x="454" y="64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2" name="Freeform 26">
                <a:extLst>
                  <a:ext uri="{FF2B5EF4-FFF2-40B4-BE49-F238E27FC236}">
                    <a16:creationId xmlns:a16="http://schemas.microsoft.com/office/drawing/2014/main" id="{8A67212C-978F-5174-D55D-32F17103ACBE}"/>
                  </a:ext>
                </a:extLst>
              </p:cNvPr>
              <p:cNvSpPr>
                <a:spLocks noEditPoints="1"/>
              </p:cNvSpPr>
              <p:nvPr/>
            </p:nvSpPr>
            <p:spPr bwMode="auto">
              <a:xfrm>
                <a:off x="10655321" y="3321041"/>
                <a:ext cx="198439" cy="217486"/>
              </a:xfrm>
              <a:custGeom>
                <a:avLst/>
                <a:gdLst>
                  <a:gd name="T0" fmla="*/ 319 w 602"/>
                  <a:gd name="T1" fmla="*/ 0 h 663"/>
                  <a:gd name="T2" fmla="*/ 0 w 602"/>
                  <a:gd name="T3" fmla="*/ 339 h 663"/>
                  <a:gd name="T4" fmla="*/ 338 w 602"/>
                  <a:gd name="T5" fmla="*/ 663 h 663"/>
                  <a:gd name="T6" fmla="*/ 567 w 602"/>
                  <a:gd name="T7" fmla="*/ 623 h 663"/>
                  <a:gd name="T8" fmla="*/ 541 w 602"/>
                  <a:gd name="T9" fmla="*/ 489 h 663"/>
                  <a:gd name="T10" fmla="*/ 366 w 602"/>
                  <a:gd name="T11" fmla="*/ 516 h 663"/>
                  <a:gd name="T12" fmla="*/ 187 w 602"/>
                  <a:gd name="T13" fmla="*/ 395 h 663"/>
                  <a:gd name="T14" fmla="*/ 595 w 602"/>
                  <a:gd name="T15" fmla="*/ 395 h 663"/>
                  <a:gd name="T16" fmla="*/ 602 w 602"/>
                  <a:gd name="T17" fmla="*/ 317 h 663"/>
                  <a:gd name="T18" fmla="*/ 319 w 602"/>
                  <a:gd name="T19" fmla="*/ 0 h 663"/>
                  <a:gd name="T20" fmla="*/ 186 w 602"/>
                  <a:gd name="T21" fmla="*/ 260 h 663"/>
                  <a:gd name="T22" fmla="*/ 308 w 602"/>
                  <a:gd name="T23" fmla="*/ 131 h 663"/>
                  <a:gd name="T24" fmla="*/ 419 w 602"/>
                  <a:gd name="T25" fmla="*/ 260 h 663"/>
                  <a:gd name="T26" fmla="*/ 186 w 602"/>
                  <a:gd name="T27" fmla="*/ 26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2" h="663">
                    <a:moveTo>
                      <a:pt x="319" y="0"/>
                    </a:moveTo>
                    <a:cubicBezTo>
                      <a:pt x="99" y="0"/>
                      <a:pt x="0" y="178"/>
                      <a:pt x="0" y="339"/>
                    </a:cubicBezTo>
                    <a:cubicBezTo>
                      <a:pt x="0" y="538"/>
                      <a:pt x="123" y="663"/>
                      <a:pt x="338" y="663"/>
                    </a:cubicBezTo>
                    <a:cubicBezTo>
                      <a:pt x="423" y="663"/>
                      <a:pt x="502" y="650"/>
                      <a:pt x="567" y="623"/>
                    </a:cubicBezTo>
                    <a:cubicBezTo>
                      <a:pt x="541" y="489"/>
                      <a:pt x="541" y="489"/>
                      <a:pt x="541" y="489"/>
                    </a:cubicBezTo>
                    <a:cubicBezTo>
                      <a:pt x="488" y="507"/>
                      <a:pt x="433" y="516"/>
                      <a:pt x="366" y="516"/>
                    </a:cubicBezTo>
                    <a:cubicBezTo>
                      <a:pt x="274" y="516"/>
                      <a:pt x="193" y="477"/>
                      <a:pt x="187" y="395"/>
                    </a:cubicBezTo>
                    <a:cubicBezTo>
                      <a:pt x="595" y="395"/>
                      <a:pt x="595" y="395"/>
                      <a:pt x="595" y="395"/>
                    </a:cubicBezTo>
                    <a:cubicBezTo>
                      <a:pt x="598" y="381"/>
                      <a:pt x="602" y="351"/>
                      <a:pt x="602" y="317"/>
                    </a:cubicBezTo>
                    <a:cubicBezTo>
                      <a:pt x="602" y="160"/>
                      <a:pt x="524" y="0"/>
                      <a:pt x="319" y="0"/>
                    </a:cubicBezTo>
                    <a:close/>
                    <a:moveTo>
                      <a:pt x="186" y="260"/>
                    </a:moveTo>
                    <a:cubicBezTo>
                      <a:pt x="191" y="208"/>
                      <a:pt x="225" y="131"/>
                      <a:pt x="308" y="131"/>
                    </a:cubicBezTo>
                    <a:cubicBezTo>
                      <a:pt x="398" y="131"/>
                      <a:pt x="419" y="212"/>
                      <a:pt x="419" y="260"/>
                    </a:cubicBezTo>
                    <a:lnTo>
                      <a:pt x="186" y="260"/>
                    </a:ln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3" name="Freeform 27">
                <a:extLst>
                  <a:ext uri="{FF2B5EF4-FFF2-40B4-BE49-F238E27FC236}">
                    <a16:creationId xmlns:a16="http://schemas.microsoft.com/office/drawing/2014/main" id="{CD2B1D6C-EAC4-70AC-6027-60957C0D512F}"/>
                  </a:ext>
                </a:extLst>
              </p:cNvPr>
              <p:cNvSpPr>
                <a:spLocks/>
              </p:cNvSpPr>
              <p:nvPr/>
            </p:nvSpPr>
            <p:spPr bwMode="auto">
              <a:xfrm>
                <a:off x="10864878" y="3321046"/>
                <a:ext cx="155575" cy="219075"/>
              </a:xfrm>
              <a:custGeom>
                <a:avLst/>
                <a:gdLst>
                  <a:gd name="T0" fmla="*/ 307 w 478"/>
                  <a:gd name="T1" fmla="*/ 262 h 665"/>
                  <a:gd name="T2" fmla="*/ 205 w 478"/>
                  <a:gd name="T3" fmla="*/ 188 h 665"/>
                  <a:gd name="T4" fmla="*/ 280 w 478"/>
                  <a:gd name="T5" fmla="*/ 138 h 665"/>
                  <a:gd name="T6" fmla="*/ 417 w 478"/>
                  <a:gd name="T7" fmla="*/ 174 h 665"/>
                  <a:gd name="T8" fmla="*/ 451 w 478"/>
                  <a:gd name="T9" fmla="*/ 37 h 665"/>
                  <a:gd name="T10" fmla="*/ 273 w 478"/>
                  <a:gd name="T11" fmla="*/ 0 h 665"/>
                  <a:gd name="T12" fmla="*/ 16 w 478"/>
                  <a:gd name="T13" fmla="*/ 209 h 665"/>
                  <a:gd name="T14" fmla="*/ 197 w 478"/>
                  <a:gd name="T15" fmla="*/ 400 h 665"/>
                  <a:gd name="T16" fmla="*/ 289 w 478"/>
                  <a:gd name="T17" fmla="*/ 474 h 665"/>
                  <a:gd name="T18" fmla="*/ 205 w 478"/>
                  <a:gd name="T19" fmla="*/ 526 h 665"/>
                  <a:gd name="T20" fmla="*/ 35 w 478"/>
                  <a:gd name="T21" fmla="*/ 480 h 665"/>
                  <a:gd name="T22" fmla="*/ 0 w 478"/>
                  <a:gd name="T23" fmla="*/ 620 h 665"/>
                  <a:gd name="T24" fmla="*/ 205 w 478"/>
                  <a:gd name="T25" fmla="*/ 665 h 665"/>
                  <a:gd name="T26" fmla="*/ 478 w 478"/>
                  <a:gd name="T27" fmla="*/ 459 h 665"/>
                  <a:gd name="T28" fmla="*/ 307 w 478"/>
                  <a:gd name="T29" fmla="*/ 2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8" h="665">
                    <a:moveTo>
                      <a:pt x="307" y="262"/>
                    </a:moveTo>
                    <a:cubicBezTo>
                      <a:pt x="229" y="235"/>
                      <a:pt x="205" y="220"/>
                      <a:pt x="205" y="188"/>
                    </a:cubicBezTo>
                    <a:cubicBezTo>
                      <a:pt x="205" y="157"/>
                      <a:pt x="232" y="138"/>
                      <a:pt x="280" y="138"/>
                    </a:cubicBezTo>
                    <a:cubicBezTo>
                      <a:pt x="333" y="138"/>
                      <a:pt x="388" y="158"/>
                      <a:pt x="417" y="174"/>
                    </a:cubicBezTo>
                    <a:cubicBezTo>
                      <a:pt x="451" y="37"/>
                      <a:pt x="451" y="37"/>
                      <a:pt x="451" y="37"/>
                    </a:cubicBezTo>
                    <a:cubicBezTo>
                      <a:pt x="412" y="18"/>
                      <a:pt x="347" y="0"/>
                      <a:pt x="273" y="0"/>
                    </a:cubicBezTo>
                    <a:cubicBezTo>
                      <a:pt x="117" y="0"/>
                      <a:pt x="16" y="89"/>
                      <a:pt x="16" y="209"/>
                    </a:cubicBezTo>
                    <a:cubicBezTo>
                      <a:pt x="14" y="285"/>
                      <a:pt x="65" y="356"/>
                      <a:pt x="197" y="400"/>
                    </a:cubicBezTo>
                    <a:cubicBezTo>
                      <a:pt x="269" y="425"/>
                      <a:pt x="289" y="441"/>
                      <a:pt x="289" y="474"/>
                    </a:cubicBezTo>
                    <a:cubicBezTo>
                      <a:pt x="289" y="507"/>
                      <a:pt x="264" y="526"/>
                      <a:pt x="205" y="526"/>
                    </a:cubicBezTo>
                    <a:cubicBezTo>
                      <a:pt x="146" y="526"/>
                      <a:pt x="71" y="502"/>
                      <a:pt x="35" y="480"/>
                    </a:cubicBezTo>
                    <a:cubicBezTo>
                      <a:pt x="0" y="620"/>
                      <a:pt x="0" y="620"/>
                      <a:pt x="0" y="620"/>
                    </a:cubicBezTo>
                    <a:cubicBezTo>
                      <a:pt x="48" y="646"/>
                      <a:pt x="122" y="665"/>
                      <a:pt x="205" y="665"/>
                    </a:cubicBezTo>
                    <a:cubicBezTo>
                      <a:pt x="386" y="665"/>
                      <a:pt x="478" y="578"/>
                      <a:pt x="478" y="459"/>
                    </a:cubicBezTo>
                    <a:cubicBezTo>
                      <a:pt x="476" y="366"/>
                      <a:pt x="427" y="304"/>
                      <a:pt x="307" y="262"/>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4" name="Freeform 28">
                <a:extLst>
                  <a:ext uri="{FF2B5EF4-FFF2-40B4-BE49-F238E27FC236}">
                    <a16:creationId xmlns:a16="http://schemas.microsoft.com/office/drawing/2014/main" id="{DCF1AB54-4005-AC7D-300D-66D55C3858D6}"/>
                  </a:ext>
                </a:extLst>
              </p:cNvPr>
              <p:cNvSpPr>
                <a:spLocks/>
              </p:cNvSpPr>
              <p:nvPr/>
            </p:nvSpPr>
            <p:spPr bwMode="auto">
              <a:xfrm>
                <a:off x="11025215" y="3270251"/>
                <a:ext cx="138113" cy="268287"/>
              </a:xfrm>
              <a:custGeom>
                <a:avLst/>
                <a:gdLst>
                  <a:gd name="T0" fmla="*/ 277 w 418"/>
                  <a:gd name="T1" fmla="*/ 0 h 820"/>
                  <a:gd name="T2" fmla="*/ 84 w 418"/>
                  <a:gd name="T3" fmla="*/ 53 h 820"/>
                  <a:gd name="T4" fmla="*/ 84 w 418"/>
                  <a:gd name="T5" fmla="*/ 171 h 820"/>
                  <a:gd name="T6" fmla="*/ 0 w 418"/>
                  <a:gd name="T7" fmla="*/ 171 h 820"/>
                  <a:gd name="T8" fmla="*/ 0 w 418"/>
                  <a:gd name="T9" fmla="*/ 317 h 820"/>
                  <a:gd name="T10" fmla="*/ 84 w 418"/>
                  <a:gd name="T11" fmla="*/ 317 h 820"/>
                  <a:gd name="T12" fmla="*/ 84 w 418"/>
                  <a:gd name="T13" fmla="*/ 577 h 820"/>
                  <a:gd name="T14" fmla="*/ 139 w 418"/>
                  <a:gd name="T15" fmla="*/ 766 h 820"/>
                  <a:gd name="T16" fmla="*/ 287 w 418"/>
                  <a:gd name="T17" fmla="*/ 820 h 820"/>
                  <a:gd name="T18" fmla="*/ 414 w 418"/>
                  <a:gd name="T19" fmla="*/ 803 h 820"/>
                  <a:gd name="T20" fmla="*/ 413 w 418"/>
                  <a:gd name="T21" fmla="*/ 654 h 820"/>
                  <a:gd name="T22" fmla="*/ 355 w 418"/>
                  <a:gd name="T23" fmla="*/ 659 h 820"/>
                  <a:gd name="T24" fmla="*/ 277 w 418"/>
                  <a:gd name="T25" fmla="*/ 547 h 820"/>
                  <a:gd name="T26" fmla="*/ 277 w 418"/>
                  <a:gd name="T27" fmla="*/ 317 h 820"/>
                  <a:gd name="T28" fmla="*/ 418 w 418"/>
                  <a:gd name="T29" fmla="*/ 317 h 820"/>
                  <a:gd name="T30" fmla="*/ 418 w 418"/>
                  <a:gd name="T31" fmla="*/ 171 h 820"/>
                  <a:gd name="T32" fmla="*/ 277 w 418"/>
                  <a:gd name="T33" fmla="*/ 171 h 820"/>
                  <a:gd name="T34" fmla="*/ 277 w 418"/>
                  <a:gd name="T3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8" h="820">
                    <a:moveTo>
                      <a:pt x="277" y="0"/>
                    </a:moveTo>
                    <a:cubicBezTo>
                      <a:pt x="84" y="53"/>
                      <a:pt x="84" y="53"/>
                      <a:pt x="84" y="53"/>
                    </a:cubicBezTo>
                    <a:cubicBezTo>
                      <a:pt x="84" y="171"/>
                      <a:pt x="84" y="171"/>
                      <a:pt x="84" y="171"/>
                    </a:cubicBezTo>
                    <a:cubicBezTo>
                      <a:pt x="0" y="171"/>
                      <a:pt x="0" y="171"/>
                      <a:pt x="0" y="171"/>
                    </a:cubicBezTo>
                    <a:cubicBezTo>
                      <a:pt x="0" y="317"/>
                      <a:pt x="0" y="317"/>
                      <a:pt x="0" y="317"/>
                    </a:cubicBezTo>
                    <a:cubicBezTo>
                      <a:pt x="84" y="317"/>
                      <a:pt x="84" y="317"/>
                      <a:pt x="84" y="317"/>
                    </a:cubicBezTo>
                    <a:cubicBezTo>
                      <a:pt x="84" y="577"/>
                      <a:pt x="84" y="577"/>
                      <a:pt x="84" y="577"/>
                    </a:cubicBezTo>
                    <a:cubicBezTo>
                      <a:pt x="84" y="667"/>
                      <a:pt x="102" y="728"/>
                      <a:pt x="139" y="766"/>
                    </a:cubicBezTo>
                    <a:cubicBezTo>
                      <a:pt x="171" y="798"/>
                      <a:pt x="224" y="820"/>
                      <a:pt x="287" y="820"/>
                    </a:cubicBezTo>
                    <a:cubicBezTo>
                      <a:pt x="342" y="820"/>
                      <a:pt x="390" y="812"/>
                      <a:pt x="414" y="803"/>
                    </a:cubicBezTo>
                    <a:cubicBezTo>
                      <a:pt x="413" y="654"/>
                      <a:pt x="413" y="654"/>
                      <a:pt x="413" y="654"/>
                    </a:cubicBezTo>
                    <a:cubicBezTo>
                      <a:pt x="395" y="658"/>
                      <a:pt x="382" y="659"/>
                      <a:pt x="355" y="659"/>
                    </a:cubicBezTo>
                    <a:cubicBezTo>
                      <a:pt x="296" y="659"/>
                      <a:pt x="277" y="624"/>
                      <a:pt x="277" y="547"/>
                    </a:cubicBezTo>
                    <a:cubicBezTo>
                      <a:pt x="277" y="317"/>
                      <a:pt x="277" y="317"/>
                      <a:pt x="277" y="317"/>
                    </a:cubicBezTo>
                    <a:cubicBezTo>
                      <a:pt x="418" y="317"/>
                      <a:pt x="418" y="317"/>
                      <a:pt x="418" y="317"/>
                    </a:cubicBezTo>
                    <a:cubicBezTo>
                      <a:pt x="418" y="171"/>
                      <a:pt x="418" y="171"/>
                      <a:pt x="418" y="171"/>
                    </a:cubicBezTo>
                    <a:cubicBezTo>
                      <a:pt x="277" y="171"/>
                      <a:pt x="277" y="171"/>
                      <a:pt x="277" y="171"/>
                    </a:cubicBezTo>
                    <a:cubicBezTo>
                      <a:pt x="277" y="0"/>
                      <a:pt x="277" y="0"/>
                      <a:pt x="277" y="0"/>
                    </a:cubicBez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75" name="Freeform 29">
                <a:extLst>
                  <a:ext uri="{FF2B5EF4-FFF2-40B4-BE49-F238E27FC236}">
                    <a16:creationId xmlns:a16="http://schemas.microsoft.com/office/drawing/2014/main" id="{658EAAB3-34B3-299D-7129-4CF21328A95A}"/>
                  </a:ext>
                </a:extLst>
              </p:cNvPr>
              <p:cNvSpPr>
                <a:spLocks noEditPoints="1"/>
              </p:cNvSpPr>
              <p:nvPr/>
            </p:nvSpPr>
            <p:spPr bwMode="auto">
              <a:xfrm>
                <a:off x="11169651" y="3321051"/>
                <a:ext cx="198439" cy="217487"/>
              </a:xfrm>
              <a:custGeom>
                <a:avLst/>
                <a:gdLst>
                  <a:gd name="T0" fmla="*/ 320 w 602"/>
                  <a:gd name="T1" fmla="*/ 0 h 663"/>
                  <a:gd name="T2" fmla="*/ 0 w 602"/>
                  <a:gd name="T3" fmla="*/ 339 h 663"/>
                  <a:gd name="T4" fmla="*/ 338 w 602"/>
                  <a:gd name="T5" fmla="*/ 663 h 663"/>
                  <a:gd name="T6" fmla="*/ 567 w 602"/>
                  <a:gd name="T7" fmla="*/ 623 h 663"/>
                  <a:gd name="T8" fmla="*/ 541 w 602"/>
                  <a:gd name="T9" fmla="*/ 489 h 663"/>
                  <a:gd name="T10" fmla="*/ 367 w 602"/>
                  <a:gd name="T11" fmla="*/ 516 h 663"/>
                  <a:gd name="T12" fmla="*/ 188 w 602"/>
                  <a:gd name="T13" fmla="*/ 395 h 663"/>
                  <a:gd name="T14" fmla="*/ 596 w 602"/>
                  <a:gd name="T15" fmla="*/ 395 h 663"/>
                  <a:gd name="T16" fmla="*/ 602 w 602"/>
                  <a:gd name="T17" fmla="*/ 317 h 663"/>
                  <a:gd name="T18" fmla="*/ 320 w 602"/>
                  <a:gd name="T19" fmla="*/ 0 h 663"/>
                  <a:gd name="T20" fmla="*/ 187 w 602"/>
                  <a:gd name="T21" fmla="*/ 260 h 663"/>
                  <a:gd name="T22" fmla="*/ 308 w 602"/>
                  <a:gd name="T23" fmla="*/ 131 h 663"/>
                  <a:gd name="T24" fmla="*/ 420 w 602"/>
                  <a:gd name="T25" fmla="*/ 260 h 663"/>
                  <a:gd name="T26" fmla="*/ 187 w 602"/>
                  <a:gd name="T27" fmla="*/ 26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2" h="663">
                    <a:moveTo>
                      <a:pt x="320" y="0"/>
                    </a:moveTo>
                    <a:cubicBezTo>
                      <a:pt x="100" y="0"/>
                      <a:pt x="0" y="178"/>
                      <a:pt x="0" y="339"/>
                    </a:cubicBezTo>
                    <a:cubicBezTo>
                      <a:pt x="0" y="538"/>
                      <a:pt x="123" y="663"/>
                      <a:pt x="338" y="663"/>
                    </a:cubicBezTo>
                    <a:cubicBezTo>
                      <a:pt x="423" y="663"/>
                      <a:pt x="502" y="650"/>
                      <a:pt x="567" y="623"/>
                    </a:cubicBezTo>
                    <a:cubicBezTo>
                      <a:pt x="541" y="489"/>
                      <a:pt x="541" y="489"/>
                      <a:pt x="541" y="489"/>
                    </a:cubicBezTo>
                    <a:cubicBezTo>
                      <a:pt x="488" y="507"/>
                      <a:pt x="434" y="516"/>
                      <a:pt x="367" y="516"/>
                    </a:cubicBezTo>
                    <a:cubicBezTo>
                      <a:pt x="275" y="516"/>
                      <a:pt x="193" y="477"/>
                      <a:pt x="188" y="395"/>
                    </a:cubicBezTo>
                    <a:cubicBezTo>
                      <a:pt x="596" y="395"/>
                      <a:pt x="596" y="395"/>
                      <a:pt x="596" y="395"/>
                    </a:cubicBezTo>
                    <a:cubicBezTo>
                      <a:pt x="598" y="381"/>
                      <a:pt x="602" y="351"/>
                      <a:pt x="602" y="317"/>
                    </a:cubicBezTo>
                    <a:cubicBezTo>
                      <a:pt x="602" y="160"/>
                      <a:pt x="524" y="0"/>
                      <a:pt x="320" y="0"/>
                    </a:cubicBezTo>
                    <a:close/>
                    <a:moveTo>
                      <a:pt x="187" y="260"/>
                    </a:moveTo>
                    <a:cubicBezTo>
                      <a:pt x="192" y="208"/>
                      <a:pt x="225" y="131"/>
                      <a:pt x="308" y="131"/>
                    </a:cubicBezTo>
                    <a:cubicBezTo>
                      <a:pt x="399" y="131"/>
                      <a:pt x="420" y="212"/>
                      <a:pt x="420" y="260"/>
                    </a:cubicBezTo>
                    <a:lnTo>
                      <a:pt x="187" y="260"/>
                    </a:lnTo>
                    <a:close/>
                  </a:path>
                </a:pathLst>
              </a:custGeom>
              <a:solidFill>
                <a:srgbClr val="A80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76107" tIns="88053" rIns="176107" bIns="88053"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3467"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22" name="Imagem 21" descr="logoFecomercio.png">
              <a:extLst>
                <a:ext uri="{FF2B5EF4-FFF2-40B4-BE49-F238E27FC236}">
                  <a16:creationId xmlns:a16="http://schemas.microsoft.com/office/drawing/2014/main" id="{0F03CFC0-2898-2E6A-08BB-7FF8D28AE61F}"/>
                </a:ext>
              </a:extLst>
            </p:cNvPr>
            <p:cNvPicPr>
              <a:picLocks noChangeAspect="1"/>
            </p:cNvPicPr>
            <p:nvPr/>
          </p:nvPicPr>
          <p:blipFill rotWithShape="1">
            <a:blip r:embed="rId14"/>
            <a:srcRect l="8161" t="27490" r="8254" b="25000"/>
            <a:stretch/>
          </p:blipFill>
          <p:spPr>
            <a:xfrm>
              <a:off x="1559201" y="3438740"/>
              <a:ext cx="1087943" cy="472865"/>
            </a:xfrm>
            <a:prstGeom prst="rect">
              <a:avLst/>
            </a:prstGeom>
          </p:spPr>
        </p:pic>
        <p:pic>
          <p:nvPicPr>
            <p:cNvPr id="23" name="Imagem 22" descr="WhatsApp Image 2019-11-26 at 08.10.29 - Copia.jpeg">
              <a:extLst>
                <a:ext uri="{FF2B5EF4-FFF2-40B4-BE49-F238E27FC236}">
                  <a16:creationId xmlns:a16="http://schemas.microsoft.com/office/drawing/2014/main" id="{88AA26F4-1674-FD34-09CE-ADFF6A592A88}"/>
                </a:ext>
              </a:extLst>
            </p:cNvPr>
            <p:cNvPicPr>
              <a:picLocks noChangeAspect="1"/>
            </p:cNvPicPr>
            <p:nvPr/>
          </p:nvPicPr>
          <p:blipFill rotWithShape="1">
            <a:blip r:embed="rId15" cstate="print">
              <a:clrChange>
                <a:clrFrom>
                  <a:srgbClr val="FFFFFF"/>
                </a:clrFrom>
                <a:clrTo>
                  <a:srgbClr val="FFFFFF">
                    <a:alpha val="0"/>
                  </a:srgbClr>
                </a:clrTo>
              </a:clrChange>
            </a:blip>
            <a:srcRect l="9208" r="9197"/>
            <a:stretch/>
          </p:blipFill>
          <p:spPr>
            <a:xfrm>
              <a:off x="7321074" y="3354758"/>
              <a:ext cx="903933" cy="640831"/>
            </a:xfrm>
            <a:prstGeom prst="rect">
              <a:avLst/>
            </a:prstGeom>
          </p:spPr>
        </p:pic>
        <p:pic>
          <p:nvPicPr>
            <p:cNvPr id="24" name="Picture 10" descr="Instituto Federal de Educação, Ciência e Tecnologia do Ceará ...">
              <a:extLst>
                <a:ext uri="{FF2B5EF4-FFF2-40B4-BE49-F238E27FC236}">
                  <a16:creationId xmlns:a16="http://schemas.microsoft.com/office/drawing/2014/main" id="{EE50D49E-AC12-58E2-6E73-A1109065239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55832" y="3398782"/>
              <a:ext cx="639959" cy="5527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PECEDATA | Sistema de Informações Geossocioeconômicas do Ceará">
              <a:extLst>
                <a:ext uri="{FF2B5EF4-FFF2-40B4-BE49-F238E27FC236}">
                  <a16:creationId xmlns:a16="http://schemas.microsoft.com/office/drawing/2014/main" id="{6FF2CE9D-DA6E-9176-B4A4-9696D23EB404}"/>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0290" y="3530590"/>
              <a:ext cx="976160" cy="28916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Nutec - Núcleo de Tecnologia e Qualidade Industrial do Ceará">
              <a:extLst>
                <a:ext uri="{FF2B5EF4-FFF2-40B4-BE49-F238E27FC236}">
                  <a16:creationId xmlns:a16="http://schemas.microsoft.com/office/drawing/2014/main" id="{97FE719C-3EC3-1676-73F6-9E4CB8C8A8D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a:stretch/>
          </p:blipFill>
          <p:spPr bwMode="auto">
            <a:xfrm>
              <a:off x="10703455" y="3444018"/>
              <a:ext cx="1126122" cy="46231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m 26">
              <a:extLst>
                <a:ext uri="{FF2B5EF4-FFF2-40B4-BE49-F238E27FC236}">
                  <a16:creationId xmlns:a16="http://schemas.microsoft.com/office/drawing/2014/main" id="{7DA38342-088A-939B-DC4E-B7578C6BC2E2}"/>
                </a:ext>
              </a:extLst>
            </p:cNvPr>
            <p:cNvPicPr>
              <a:picLocks noChangeAspect="1"/>
            </p:cNvPicPr>
            <p:nvPr/>
          </p:nvPicPr>
          <p:blipFill>
            <a:blip r:embed="rId19" cstate="print">
              <a:clrChange>
                <a:clrFrom>
                  <a:srgbClr val="FFFFFF"/>
                </a:clrFrom>
                <a:clrTo>
                  <a:srgbClr val="FFFFFF">
                    <a:alpha val="0"/>
                  </a:srgbClr>
                </a:clrTo>
              </a:clrChange>
            </a:blip>
            <a:stretch>
              <a:fillRect/>
            </a:stretch>
          </p:blipFill>
          <p:spPr>
            <a:xfrm>
              <a:off x="10313163" y="4205070"/>
              <a:ext cx="701488" cy="581178"/>
            </a:xfrm>
            <a:prstGeom prst="rect">
              <a:avLst/>
            </a:prstGeom>
          </p:spPr>
        </p:pic>
        <p:pic>
          <p:nvPicPr>
            <p:cNvPr id="28" name="Picture 8" descr="UNIFOR | Minha Biblioteca">
              <a:extLst>
                <a:ext uri="{FF2B5EF4-FFF2-40B4-BE49-F238E27FC236}">
                  <a16:creationId xmlns:a16="http://schemas.microsoft.com/office/drawing/2014/main" id="{352912BC-9346-8FF8-8B94-5B3123DD808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423776" y="4250771"/>
              <a:ext cx="514674" cy="4897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RONATEC UECE 2020 → INSCRIÇÕES, Cursos Gratuitos ✚ Vagas">
              <a:extLst>
                <a:ext uri="{FF2B5EF4-FFF2-40B4-BE49-F238E27FC236}">
                  <a16:creationId xmlns:a16="http://schemas.microsoft.com/office/drawing/2014/main" id="{950CB5A8-D169-3CDA-ECAB-20DBE8A33B2A}"/>
                </a:ext>
              </a:extLst>
            </p:cNvPr>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23752" t="14814" r="24459" b="14667"/>
            <a:stretch/>
          </p:blipFill>
          <p:spPr bwMode="auto">
            <a:xfrm>
              <a:off x="8194659" y="4205070"/>
              <a:ext cx="643335" cy="5811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Logotipos - Fundação Cearense de Apoio ao Desenvolvimento ...">
              <a:extLst>
                <a:ext uri="{FF2B5EF4-FFF2-40B4-BE49-F238E27FC236}">
                  <a16:creationId xmlns:a16="http://schemas.microsoft.com/office/drawing/2014/main" id="{6B28C34B-FCF8-D494-8EC9-36A2E37CC05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881800" y="1448369"/>
              <a:ext cx="1114177" cy="71723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ACEPE foi aprovada no programa Centelha da FINEP | FACEPE">
              <a:extLst>
                <a:ext uri="{FF2B5EF4-FFF2-40B4-BE49-F238E27FC236}">
                  <a16:creationId xmlns:a16="http://schemas.microsoft.com/office/drawing/2014/main" id="{91C61C41-FDC1-0F79-F0FE-52B9B844849C}"/>
                </a:ext>
              </a:extLst>
            </p:cNvPr>
            <p:cNvPicPr>
              <a:picLocks noChangeAspect="1" noChangeArrowheads="1"/>
            </p:cNvPicPr>
            <p:nvPr/>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0726" y="3408395"/>
              <a:ext cx="912377" cy="5335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F5C08F2B-2A46-BFA1-2FA9-55F148FE3333}"/>
                </a:ext>
              </a:extLst>
            </p:cNvPr>
            <p:cNvPicPr>
              <a:picLocks noChangeAspect="1" noChangeArrowheads="1"/>
            </p:cNvPicPr>
            <p:nvPr/>
          </p:nvPicPr>
          <p:blipFill rotWithShape="1">
            <a:blip r:embed="rId24" cstate="print">
              <a:clrChange>
                <a:clrFrom>
                  <a:srgbClr val="DFF3FC"/>
                </a:clrFrom>
                <a:clrTo>
                  <a:srgbClr val="DFF3FC">
                    <a:alpha val="0"/>
                  </a:srgbClr>
                </a:clrTo>
              </a:clrChange>
              <a:extLst>
                <a:ext uri="{28A0092B-C50C-407E-A947-70E740481C1C}">
                  <a14:useLocalDpi xmlns:a14="http://schemas.microsoft.com/office/drawing/2010/main" val="0"/>
                </a:ext>
              </a:extLst>
            </a:blip>
            <a:srcRect/>
            <a:stretch/>
          </p:blipFill>
          <p:spPr bwMode="auto">
            <a:xfrm>
              <a:off x="5558195" y="2587557"/>
              <a:ext cx="1065249" cy="519780"/>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m 32">
              <a:extLst>
                <a:ext uri="{FF2B5EF4-FFF2-40B4-BE49-F238E27FC236}">
                  <a16:creationId xmlns:a16="http://schemas.microsoft.com/office/drawing/2014/main" id="{B82F345A-B359-3DCC-D93A-ADC83E577AB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228506" y="1745869"/>
              <a:ext cx="912375" cy="255243"/>
            </a:xfrm>
            <a:prstGeom prst="rect">
              <a:avLst/>
            </a:prstGeom>
          </p:spPr>
        </p:pic>
        <p:pic>
          <p:nvPicPr>
            <p:cNvPr id="34" name="Imagem 33">
              <a:extLst>
                <a:ext uri="{FF2B5EF4-FFF2-40B4-BE49-F238E27FC236}">
                  <a16:creationId xmlns:a16="http://schemas.microsoft.com/office/drawing/2014/main" id="{8BEF6EB3-0D5A-C1BD-CB83-B070CA081EF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94250" y="4215312"/>
              <a:ext cx="912376" cy="501463"/>
            </a:xfrm>
            <a:prstGeom prst="rect">
              <a:avLst/>
            </a:prstGeom>
          </p:spPr>
        </p:pic>
        <p:pic>
          <p:nvPicPr>
            <p:cNvPr id="35" name="Imagem 34">
              <a:extLst>
                <a:ext uri="{FF2B5EF4-FFF2-40B4-BE49-F238E27FC236}">
                  <a16:creationId xmlns:a16="http://schemas.microsoft.com/office/drawing/2014/main" id="{ABD00FD0-A413-7BB9-B0F0-AC8F207CCA0D}"/>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005" t="19529" r="2040" b="18264"/>
            <a:stretch/>
          </p:blipFill>
          <p:spPr>
            <a:xfrm>
              <a:off x="5738179" y="4353874"/>
              <a:ext cx="954585" cy="283571"/>
            </a:xfrm>
            <a:prstGeom prst="rect">
              <a:avLst/>
            </a:prstGeom>
          </p:spPr>
        </p:pic>
        <p:pic>
          <p:nvPicPr>
            <p:cNvPr id="36" name="Imagem 35" descr="sesc logo.jpg">
              <a:extLst>
                <a:ext uri="{FF2B5EF4-FFF2-40B4-BE49-F238E27FC236}">
                  <a16:creationId xmlns:a16="http://schemas.microsoft.com/office/drawing/2014/main" id="{30055498-421F-E8FA-8882-191FE2D90E29}"/>
                </a:ext>
              </a:extLst>
            </p:cNvPr>
            <p:cNvPicPr>
              <a:picLocks noChangeAspect="1"/>
            </p:cNvPicPr>
            <p:nvPr/>
          </p:nvPicPr>
          <p:blipFill rotWithShape="1">
            <a:blip r:embed="rId28">
              <a:clrChange>
                <a:clrFrom>
                  <a:srgbClr val="FFFFFF"/>
                </a:clrFrom>
                <a:clrTo>
                  <a:srgbClr val="FFFFFF">
                    <a:alpha val="0"/>
                  </a:srgbClr>
                </a:clrTo>
              </a:clrChange>
            </a:blip>
            <a:srcRect t="22603" b="15546"/>
            <a:stretch/>
          </p:blipFill>
          <p:spPr>
            <a:xfrm>
              <a:off x="7101886" y="4275452"/>
              <a:ext cx="683651" cy="440415"/>
            </a:xfrm>
            <a:prstGeom prst="rect">
              <a:avLst/>
            </a:prstGeom>
          </p:spPr>
        </p:pic>
        <p:pic>
          <p:nvPicPr>
            <p:cNvPr id="37" name="Picture 14" descr="Sebrae/SC discute compliance em Florianópolis - Blog do Prisco">
              <a:extLst>
                <a:ext uri="{FF2B5EF4-FFF2-40B4-BE49-F238E27FC236}">
                  <a16:creationId xmlns:a16="http://schemas.microsoft.com/office/drawing/2014/main" id="{6FB47153-2328-7639-87EE-084CAFB5651D}"/>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a:stretch/>
          </p:blipFill>
          <p:spPr bwMode="auto">
            <a:xfrm>
              <a:off x="1972151" y="4349428"/>
              <a:ext cx="850060" cy="292463"/>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m 37">
              <a:extLst>
                <a:ext uri="{FF2B5EF4-FFF2-40B4-BE49-F238E27FC236}">
                  <a16:creationId xmlns:a16="http://schemas.microsoft.com/office/drawing/2014/main" id="{56EC0C04-9A1F-12A2-E5F2-EBBB284CE0E5}"/>
                </a:ext>
              </a:extLst>
            </p:cNvPr>
            <p:cNvPicPr>
              <a:picLocks noChangeAspect="1"/>
            </p:cNvPicPr>
            <p:nvPr/>
          </p:nvPicPr>
          <p:blipFill rotWithShape="1">
            <a:blip r:embed="rId30" cstate="print">
              <a:clrChange>
                <a:clrFrom>
                  <a:srgbClr val="FFFFFF"/>
                </a:clrFrom>
                <a:clrTo>
                  <a:srgbClr val="FFFFFF">
                    <a:alpha val="0"/>
                  </a:srgbClr>
                </a:clrTo>
              </a:clrChange>
            </a:blip>
            <a:srcRect l="5426" t="26396" r="4424" b="32092"/>
            <a:stretch/>
          </p:blipFill>
          <p:spPr>
            <a:xfrm>
              <a:off x="273552" y="4353267"/>
              <a:ext cx="1252314" cy="241955"/>
            </a:xfrm>
            <a:prstGeom prst="rect">
              <a:avLst/>
            </a:prstGeom>
          </p:spPr>
        </p:pic>
        <p:pic>
          <p:nvPicPr>
            <p:cNvPr id="39" name="Imagem 38">
              <a:extLst>
                <a:ext uri="{FF2B5EF4-FFF2-40B4-BE49-F238E27FC236}">
                  <a16:creationId xmlns:a16="http://schemas.microsoft.com/office/drawing/2014/main" id="{53453A67-9748-2B04-EE67-B89480468600}"/>
                </a:ext>
              </a:extLst>
            </p:cNvPr>
            <p:cNvPicPr>
              <a:picLocks noChangeAspect="1"/>
            </p:cNvPicPr>
            <p:nvPr/>
          </p:nvPicPr>
          <p:blipFill>
            <a:blip r:embed="rId31" cstate="print">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3231333" y="4272569"/>
              <a:ext cx="1063850" cy="446181"/>
            </a:xfrm>
            <a:prstGeom prst="rect">
              <a:avLst/>
            </a:prstGeom>
          </p:spPr>
        </p:pic>
        <p:pic>
          <p:nvPicPr>
            <p:cNvPr id="40" name="Imagem 39">
              <a:extLst>
                <a:ext uri="{FF2B5EF4-FFF2-40B4-BE49-F238E27FC236}">
                  <a16:creationId xmlns:a16="http://schemas.microsoft.com/office/drawing/2014/main" id="{762A7456-B87E-0F79-A1D1-0C0898C0E78C}"/>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358599" y="1392636"/>
              <a:ext cx="2027158" cy="875057"/>
            </a:xfrm>
            <a:prstGeom prst="rect">
              <a:avLst/>
            </a:prstGeom>
          </p:spPr>
        </p:pic>
        <p:pic>
          <p:nvPicPr>
            <p:cNvPr id="41" name="Imagem 40">
              <a:extLst>
                <a:ext uri="{FF2B5EF4-FFF2-40B4-BE49-F238E27FC236}">
                  <a16:creationId xmlns:a16="http://schemas.microsoft.com/office/drawing/2014/main" id="{B2A5F431-24BC-B87F-51B8-0FEF033FE3A9}"/>
                </a:ext>
              </a:extLst>
            </p:cNvPr>
            <p:cNvPicPr>
              <a:picLocks noChangeAspect="1"/>
            </p:cNvPicPr>
            <p:nvPr/>
          </p:nvPicPr>
          <p:blipFill>
            <a:blip r:embed="rId33" cstate="print"/>
            <a:stretch>
              <a:fillRect/>
            </a:stretch>
          </p:blipFill>
          <p:spPr>
            <a:xfrm>
              <a:off x="4109450" y="2716875"/>
              <a:ext cx="912376" cy="261145"/>
            </a:xfrm>
            <a:prstGeom prst="rect">
              <a:avLst/>
            </a:prstGeom>
          </p:spPr>
        </p:pic>
        <p:pic>
          <p:nvPicPr>
            <p:cNvPr id="42" name="Imagem 41">
              <a:extLst>
                <a:ext uri="{FF2B5EF4-FFF2-40B4-BE49-F238E27FC236}">
                  <a16:creationId xmlns:a16="http://schemas.microsoft.com/office/drawing/2014/main" id="{C0949E57-1B55-87A8-95F4-5A50E748A850}"/>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7159813" y="2556858"/>
              <a:ext cx="1240067" cy="581178"/>
            </a:xfrm>
            <a:prstGeom prst="rect">
              <a:avLst/>
            </a:prstGeom>
          </p:spPr>
        </p:pic>
        <p:pic>
          <p:nvPicPr>
            <p:cNvPr id="43" name="Imagem 42">
              <a:extLst>
                <a:ext uri="{FF2B5EF4-FFF2-40B4-BE49-F238E27FC236}">
                  <a16:creationId xmlns:a16="http://schemas.microsoft.com/office/drawing/2014/main" id="{A7E74B40-7D49-1D5B-8CBA-826EC2BEA299}"/>
                </a:ext>
              </a:extLst>
            </p:cNvPr>
            <p:cNvPicPr>
              <a:picLocks noChangeAspect="1"/>
            </p:cNvPicPr>
            <p:nvPr/>
          </p:nvPicPr>
          <p:blipFill rotWithShape="1">
            <a:blip r:embed="rId35" cstate="print">
              <a:clrChange>
                <a:clrFrom>
                  <a:srgbClr val="FFFFFF"/>
                </a:clrFrom>
                <a:clrTo>
                  <a:srgbClr val="FFFFFF">
                    <a:alpha val="0"/>
                  </a:srgbClr>
                </a:clrTo>
              </a:clrChange>
            </a:blip>
            <a:srcRect l="18475" t="-344" r="21242"/>
            <a:stretch/>
          </p:blipFill>
          <p:spPr>
            <a:xfrm>
              <a:off x="6122768" y="1455859"/>
              <a:ext cx="912376" cy="734565"/>
            </a:xfrm>
            <a:prstGeom prst="rect">
              <a:avLst/>
            </a:prstGeom>
          </p:spPr>
        </p:pic>
        <p:pic>
          <p:nvPicPr>
            <p:cNvPr id="44" name="Picture 2">
              <a:extLst>
                <a:ext uri="{FF2B5EF4-FFF2-40B4-BE49-F238E27FC236}">
                  <a16:creationId xmlns:a16="http://schemas.microsoft.com/office/drawing/2014/main" id="{AECCBF90-302E-B6A5-6323-C4469E75E513}"/>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651733" y="3444756"/>
              <a:ext cx="826443" cy="460835"/>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m 44">
              <a:extLst>
                <a:ext uri="{FF2B5EF4-FFF2-40B4-BE49-F238E27FC236}">
                  <a16:creationId xmlns:a16="http://schemas.microsoft.com/office/drawing/2014/main" id="{AC5A8242-7B5A-9239-BCE8-1FDC1EE1ED3C}"/>
                </a:ext>
              </a:extLst>
            </p:cNvPr>
            <p:cNvPicPr>
              <a:picLocks noChangeAspect="1"/>
            </p:cNvPicPr>
            <p:nvPr/>
          </p:nvPicPr>
          <p:blipFill rotWithShape="1">
            <a:blip r:embed="rId37" cstate="print">
              <a:clrChange>
                <a:clrFrom>
                  <a:srgbClr val="F7F7F7"/>
                </a:clrFrom>
                <a:clrTo>
                  <a:srgbClr val="F7F7F7">
                    <a:alpha val="0"/>
                  </a:srgbClr>
                </a:clrTo>
              </a:clrChange>
            </a:blip>
            <a:srcRect l="17825" t="2053" r="18285" b="5190"/>
            <a:stretch/>
          </p:blipFill>
          <p:spPr>
            <a:xfrm>
              <a:off x="9247116" y="4191744"/>
              <a:ext cx="656925" cy="607830"/>
            </a:xfrm>
            <a:prstGeom prst="rect">
              <a:avLst/>
            </a:prstGeom>
          </p:spPr>
        </p:pic>
        <p:pic>
          <p:nvPicPr>
            <p:cNvPr id="46" name="Picture 2" descr="Embrapa abre vaga para novo presidente | Cabeça de Líder">
              <a:extLst>
                <a:ext uri="{FF2B5EF4-FFF2-40B4-BE49-F238E27FC236}">
                  <a16:creationId xmlns:a16="http://schemas.microsoft.com/office/drawing/2014/main" id="{1C352ACC-F77D-53CC-6D1A-3DB262781270}"/>
                </a:ext>
              </a:extLst>
            </p:cNvPr>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1375" y="2616292"/>
              <a:ext cx="1128757" cy="462310"/>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m 46">
              <a:extLst>
                <a:ext uri="{FF2B5EF4-FFF2-40B4-BE49-F238E27FC236}">
                  <a16:creationId xmlns:a16="http://schemas.microsoft.com/office/drawing/2014/main" id="{94F8E1BB-E7D4-DA02-ACBF-8F35A30096CE}"/>
                </a:ext>
              </a:extLst>
            </p:cNvPr>
            <p:cNvPicPr>
              <a:picLocks noChangeAspect="1"/>
            </p:cNvPicPr>
            <p:nvPr/>
          </p:nvPicPr>
          <p:blipFill>
            <a:blip r:embed="rId39" cstate="print">
              <a:clrChange>
                <a:clrFrom>
                  <a:srgbClr val="FFFFFF"/>
                </a:clrFrom>
                <a:clrTo>
                  <a:srgbClr val="FFFFFF">
                    <a:alpha val="0"/>
                  </a:srgbClr>
                </a:clrTo>
              </a:clrChange>
            </a:blip>
            <a:stretch>
              <a:fillRect/>
            </a:stretch>
          </p:blipFill>
          <p:spPr>
            <a:xfrm>
              <a:off x="275999" y="3485940"/>
              <a:ext cx="1131922" cy="427791"/>
            </a:xfrm>
            <a:prstGeom prst="rect">
              <a:avLst/>
            </a:prstGeom>
          </p:spPr>
        </p:pic>
        <p:pic>
          <p:nvPicPr>
            <p:cNvPr id="48" name="Imagem 47">
              <a:extLst>
                <a:ext uri="{FF2B5EF4-FFF2-40B4-BE49-F238E27FC236}">
                  <a16:creationId xmlns:a16="http://schemas.microsoft.com/office/drawing/2014/main" id="{C25C7367-13B3-D0D2-51E5-5463602C3EEB}"/>
                </a:ext>
              </a:extLst>
            </p:cNvPr>
            <p:cNvPicPr>
              <a:picLocks noChangeAspect="1"/>
            </p:cNvPicPr>
            <p:nvPr/>
          </p:nvPicPr>
          <p:blipFill>
            <a:blip r:embed="rId40">
              <a:extLst>
                <a:ext uri="{28A0092B-C50C-407E-A947-70E740481C1C}">
                  <a14:useLocalDpi xmlns:a14="http://schemas.microsoft.com/office/drawing/2010/main" val="0"/>
                </a:ext>
              </a:extLst>
            </a:blip>
            <a:srcRect/>
            <a:stretch/>
          </p:blipFill>
          <p:spPr>
            <a:xfrm>
              <a:off x="4133579" y="1479364"/>
              <a:ext cx="1976352" cy="501463"/>
            </a:xfrm>
            <a:prstGeom prst="rect">
              <a:avLst/>
            </a:prstGeom>
          </p:spPr>
        </p:pic>
        <p:pic>
          <p:nvPicPr>
            <p:cNvPr id="49" name="Picture 2" descr="Logomarca do IEL">
              <a:extLst>
                <a:ext uri="{FF2B5EF4-FFF2-40B4-BE49-F238E27FC236}">
                  <a16:creationId xmlns:a16="http://schemas.microsoft.com/office/drawing/2014/main" id="{4C3856B1-9EEF-5B6A-89CB-155603916F46}"/>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a:stretch/>
          </p:blipFill>
          <p:spPr bwMode="auto">
            <a:xfrm>
              <a:off x="3397584" y="5050142"/>
              <a:ext cx="1196786" cy="46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Logos - Secretaria da Ciência, Tecnologia e Educação Superior">
              <a:extLst>
                <a:ext uri="{FF2B5EF4-FFF2-40B4-BE49-F238E27FC236}">
                  <a16:creationId xmlns:a16="http://schemas.microsoft.com/office/drawing/2014/main" id="{A779CF85-E35E-6F5C-70FA-FE42863C0825}"/>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538709" y="5094100"/>
              <a:ext cx="2220590" cy="3195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BS Innovation Hub">
              <a:extLst>
                <a:ext uri="{FF2B5EF4-FFF2-40B4-BE49-F238E27FC236}">
                  <a16:creationId xmlns:a16="http://schemas.microsoft.com/office/drawing/2014/main" id="{4CD42D7A-61BB-A61D-B8E1-120643FA8BE3}"/>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045118" y="5127758"/>
              <a:ext cx="1558580" cy="3195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D3BFC8DD-3E05-CE3E-34F2-738D48557FB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847881" y="5079006"/>
              <a:ext cx="1159004" cy="319509"/>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Agrupar 52">
              <a:extLst>
                <a:ext uri="{FF2B5EF4-FFF2-40B4-BE49-F238E27FC236}">
                  <a16:creationId xmlns:a16="http://schemas.microsoft.com/office/drawing/2014/main" id="{A213ED6D-C7B0-BDD6-FD63-65C5962E3497}"/>
                </a:ext>
              </a:extLst>
            </p:cNvPr>
            <p:cNvGrpSpPr/>
            <p:nvPr/>
          </p:nvGrpSpPr>
          <p:grpSpPr>
            <a:xfrm>
              <a:off x="4724416" y="5094100"/>
              <a:ext cx="1742202" cy="470511"/>
              <a:chOff x="4724416" y="5233506"/>
              <a:chExt cx="1742202" cy="470511"/>
            </a:xfrm>
          </p:grpSpPr>
          <p:pic>
            <p:nvPicPr>
              <p:cNvPr id="54" name="Picture 2" descr="Bolsas de Estudo SENAI CETIQT - Educa Mais Brasil">
                <a:extLst>
                  <a:ext uri="{FF2B5EF4-FFF2-40B4-BE49-F238E27FC236}">
                    <a16:creationId xmlns:a16="http://schemas.microsoft.com/office/drawing/2014/main" id="{CA0692AA-3CDD-7AA0-5727-94C97577BB4B}"/>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a:stretch/>
            </p:blipFill>
            <p:spPr bwMode="auto">
              <a:xfrm>
                <a:off x="4724416" y="5233506"/>
                <a:ext cx="1731416" cy="283571"/>
              </a:xfrm>
              <a:prstGeom prst="rect">
                <a:avLst/>
              </a:prstGeom>
              <a:noFill/>
              <a:extLst>
                <a:ext uri="{909E8E84-426E-40DD-AFC4-6F175D3DCCD1}">
                  <a14:hiddenFill xmlns:a14="http://schemas.microsoft.com/office/drawing/2010/main">
                    <a:solidFill>
                      <a:srgbClr val="FFFFFF"/>
                    </a:solidFill>
                  </a14:hiddenFill>
                </a:ext>
              </a:extLst>
            </p:spPr>
          </p:pic>
          <p:sp>
            <p:nvSpPr>
              <p:cNvPr id="55" name="Retângulo 54">
                <a:extLst>
                  <a:ext uri="{FF2B5EF4-FFF2-40B4-BE49-F238E27FC236}">
                    <a16:creationId xmlns:a16="http://schemas.microsoft.com/office/drawing/2014/main" id="{51E5A06B-0023-BC80-0A48-68BDEFA29299}"/>
                  </a:ext>
                </a:extLst>
              </p:cNvPr>
              <p:cNvSpPr/>
              <p:nvPr/>
            </p:nvSpPr>
            <p:spPr>
              <a:xfrm>
                <a:off x="5591057" y="5442407"/>
                <a:ext cx="875561" cy="261610"/>
              </a:xfrm>
              <a:prstGeom prst="rect">
                <a:avLst/>
              </a:prstGeom>
            </p:spPr>
            <p:txBody>
              <a:bodyPr wrap="none">
                <a:spAutoFit/>
              </a:bodyPr>
              <a:lstStyle/>
              <a:p>
                <a:pPr lvl="0">
                  <a:defRPr/>
                </a:pPr>
                <a:r>
                  <a:rPr lang="pt-BR" sz="1100" i="1" dirty="0">
                    <a:solidFill>
                      <a:srgbClr val="6DA4CF"/>
                    </a:solidFill>
                    <a:latin typeface="Arial" panose="020B0604020202020204" pitchFamily="34" charset="0"/>
                    <a:ea typeface="Arial Unicode MS" pitchFamily="34" charset="-128"/>
                    <a:cs typeface="Arial Unicode MS" pitchFamily="34" charset="-128"/>
                  </a:rPr>
                  <a:t>Parangaba</a:t>
                </a:r>
              </a:p>
            </p:txBody>
          </p:sp>
        </p:grpSp>
      </p:grpSp>
      <p:sp>
        <p:nvSpPr>
          <p:cNvPr id="76" name="Retângulo 75">
            <a:extLst>
              <a:ext uri="{FF2B5EF4-FFF2-40B4-BE49-F238E27FC236}">
                <a16:creationId xmlns:a16="http://schemas.microsoft.com/office/drawing/2014/main" id="{F53384FB-2875-DECA-222A-B9DF45FA9F0E}"/>
              </a:ext>
            </a:extLst>
          </p:cNvPr>
          <p:cNvSpPr/>
          <p:nvPr/>
        </p:nvSpPr>
        <p:spPr>
          <a:xfrm>
            <a:off x="504670" y="246221"/>
            <a:ext cx="6932282"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PARTNERS OF INNOVATION ENVIRONMENT IN CEARÁ</a:t>
            </a:r>
          </a:p>
        </p:txBody>
      </p:sp>
      <p:sp>
        <p:nvSpPr>
          <p:cNvPr id="77" name="Triângulo isósceles 76">
            <a:extLst>
              <a:ext uri="{FF2B5EF4-FFF2-40B4-BE49-F238E27FC236}">
                <a16:creationId xmlns:a16="http://schemas.microsoft.com/office/drawing/2014/main" id="{3BDAFB47-7C25-8E1F-22AF-77CBE94DD63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9" name="CaixaDeTexto 78">
            <a:extLst>
              <a:ext uri="{FF2B5EF4-FFF2-40B4-BE49-F238E27FC236}">
                <a16:creationId xmlns:a16="http://schemas.microsoft.com/office/drawing/2014/main" id="{112B3CBC-8DB5-D470-84A4-9596C3BE47C0}"/>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spTree>
    <p:extLst>
      <p:ext uri="{BB962C8B-B14F-4D97-AF65-F5344CB8AC3E}">
        <p14:creationId xmlns:p14="http://schemas.microsoft.com/office/powerpoint/2010/main" val="84618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descr="X:\FOTOS\2019\Fotos Drone\REVISTA CIPP-FINAL (1)-01.jpg">
            <a:extLst>
              <a:ext uri="{FF2B5EF4-FFF2-40B4-BE49-F238E27FC236}">
                <a16:creationId xmlns:a16="http://schemas.microsoft.com/office/drawing/2014/main" id="{829B44D4-7290-058A-A47B-6CD6C5C3FBF0}"/>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6">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1526380"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PORT HUB</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6" name="Retângulo: Cantos Arredondados 65">
            <a:extLst>
              <a:ext uri="{FF2B5EF4-FFF2-40B4-BE49-F238E27FC236}">
                <a16:creationId xmlns:a16="http://schemas.microsoft.com/office/drawing/2014/main" id="{E5297681-D507-C6C2-C861-C56B86CB7054}"/>
              </a:ext>
            </a:extLst>
          </p:cNvPr>
          <p:cNvSpPr/>
          <p:nvPr/>
        </p:nvSpPr>
        <p:spPr>
          <a:xfrm>
            <a:off x="6464090" y="1851196"/>
            <a:ext cx="5658302" cy="4214806"/>
          </a:xfrm>
          <a:prstGeom prst="roundRect">
            <a:avLst/>
          </a:prstGeom>
          <a:solidFill>
            <a:schemeClr val="accent3">
              <a:lumMod val="5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rial" panose="020B0604020202020204" pitchFamily="34" charset="0"/>
            </a:endParaRPr>
          </a:p>
        </p:txBody>
      </p:sp>
      <p:sp>
        <p:nvSpPr>
          <p:cNvPr id="67" name="CaixaDeTexto 66">
            <a:extLst>
              <a:ext uri="{FF2B5EF4-FFF2-40B4-BE49-F238E27FC236}">
                <a16:creationId xmlns:a16="http://schemas.microsoft.com/office/drawing/2014/main" id="{D55DEA86-DFC3-2139-683C-B461DC2B1BA0}"/>
              </a:ext>
            </a:extLst>
          </p:cNvPr>
          <p:cNvSpPr txBox="1"/>
          <p:nvPr/>
        </p:nvSpPr>
        <p:spPr>
          <a:xfrm>
            <a:off x="6490386" y="2064068"/>
            <a:ext cx="5386166" cy="707886"/>
          </a:xfrm>
          <a:prstGeom prst="rect">
            <a:avLst/>
          </a:prstGeom>
          <a:noFill/>
        </p:spPr>
        <p:txBody>
          <a:bodyPr wrap="square" rtlCol="0">
            <a:spAutoFit/>
          </a:bodyPr>
          <a:lstStyle/>
          <a:p>
            <a:pPr algn="r"/>
            <a:r>
              <a:rPr lang="en-US" sz="2000" b="1" i="0" dirty="0">
                <a:effectLst/>
                <a:latin typeface="Arial" panose="020B0604020202020204" pitchFamily="34" charset="0"/>
              </a:rPr>
              <a:t>28 MILLION TONS OF THROUGHPUT CAPACITY ANNUALLY</a:t>
            </a:r>
            <a:endParaRPr lang="pt-BR" sz="2000" b="1" i="0" dirty="0">
              <a:effectLst/>
              <a:latin typeface="Arial" panose="020B0604020202020204" pitchFamily="34" charset="0"/>
            </a:endParaRPr>
          </a:p>
        </p:txBody>
      </p:sp>
      <p:sp>
        <p:nvSpPr>
          <p:cNvPr id="68" name="CaixaDeTexto 67">
            <a:extLst>
              <a:ext uri="{FF2B5EF4-FFF2-40B4-BE49-F238E27FC236}">
                <a16:creationId xmlns:a16="http://schemas.microsoft.com/office/drawing/2014/main" id="{D3F021C6-C600-3221-6FEE-DDD916189B22}"/>
              </a:ext>
            </a:extLst>
          </p:cNvPr>
          <p:cNvSpPr txBox="1"/>
          <p:nvPr/>
        </p:nvSpPr>
        <p:spPr>
          <a:xfrm>
            <a:off x="6490386" y="3098553"/>
            <a:ext cx="5386166" cy="400110"/>
          </a:xfrm>
          <a:prstGeom prst="rect">
            <a:avLst/>
          </a:prstGeom>
          <a:noFill/>
        </p:spPr>
        <p:txBody>
          <a:bodyPr wrap="square" rtlCol="0">
            <a:spAutoFit/>
          </a:bodyPr>
          <a:lstStyle/>
          <a:p>
            <a:pPr algn="r"/>
            <a:r>
              <a:rPr lang="pt-BR" sz="2000" b="1" i="0" dirty="0">
                <a:effectLst/>
                <a:latin typeface="Arial" panose="020B0604020202020204" pitchFamily="34" charset="0"/>
              </a:rPr>
              <a:t>WORLD CLASS OFFSHORE TERMINAL</a:t>
            </a:r>
          </a:p>
        </p:txBody>
      </p:sp>
      <p:sp>
        <p:nvSpPr>
          <p:cNvPr id="69" name="CaixaDeTexto 68">
            <a:extLst>
              <a:ext uri="{FF2B5EF4-FFF2-40B4-BE49-F238E27FC236}">
                <a16:creationId xmlns:a16="http://schemas.microsoft.com/office/drawing/2014/main" id="{8AE3182D-73B7-4F9F-5FA7-94747C4B1239}"/>
              </a:ext>
            </a:extLst>
          </p:cNvPr>
          <p:cNvSpPr txBox="1"/>
          <p:nvPr/>
        </p:nvSpPr>
        <p:spPr>
          <a:xfrm>
            <a:off x="6490386" y="3825262"/>
            <a:ext cx="5386166" cy="400110"/>
          </a:xfrm>
          <a:prstGeom prst="rect">
            <a:avLst/>
          </a:prstGeom>
          <a:noFill/>
        </p:spPr>
        <p:txBody>
          <a:bodyPr wrap="square" rtlCol="0">
            <a:spAutoFit/>
          </a:bodyPr>
          <a:lstStyle/>
          <a:p>
            <a:pPr algn="r"/>
            <a:r>
              <a:rPr lang="pt-BR" sz="2000" b="1" i="0" dirty="0">
                <a:effectLst/>
                <a:latin typeface="Arial" panose="020B0604020202020204" pitchFamily="34" charset="0"/>
              </a:rPr>
              <a:t>15.3 METERS OF NATURAL DRAFT</a:t>
            </a:r>
          </a:p>
        </p:txBody>
      </p:sp>
      <p:sp>
        <p:nvSpPr>
          <p:cNvPr id="70" name="CaixaDeTexto 69">
            <a:extLst>
              <a:ext uri="{FF2B5EF4-FFF2-40B4-BE49-F238E27FC236}">
                <a16:creationId xmlns:a16="http://schemas.microsoft.com/office/drawing/2014/main" id="{BC5EAE84-A1AF-6880-0E43-0EFFDC092D74}"/>
              </a:ext>
            </a:extLst>
          </p:cNvPr>
          <p:cNvSpPr txBox="1"/>
          <p:nvPr/>
        </p:nvSpPr>
        <p:spPr>
          <a:xfrm>
            <a:off x="6490386" y="4551971"/>
            <a:ext cx="5386166" cy="400110"/>
          </a:xfrm>
          <a:prstGeom prst="rect">
            <a:avLst/>
          </a:prstGeom>
          <a:noFill/>
        </p:spPr>
        <p:txBody>
          <a:bodyPr wrap="square" rtlCol="0">
            <a:spAutoFit/>
          </a:bodyPr>
          <a:lstStyle/>
          <a:p>
            <a:pPr algn="r"/>
            <a:r>
              <a:rPr lang="pt-BR" sz="2000" b="1" i="0" dirty="0">
                <a:effectLst/>
                <a:latin typeface="Arial" panose="020B0604020202020204" pitchFamily="34" charset="0"/>
              </a:rPr>
              <a:t>10 DOCKING BERTHS</a:t>
            </a:r>
          </a:p>
        </p:txBody>
      </p:sp>
      <p:sp>
        <p:nvSpPr>
          <p:cNvPr id="71" name="CaixaDeTexto 70">
            <a:extLst>
              <a:ext uri="{FF2B5EF4-FFF2-40B4-BE49-F238E27FC236}">
                <a16:creationId xmlns:a16="http://schemas.microsoft.com/office/drawing/2014/main" id="{E8C18851-701F-EB71-2710-E0C1E673C917}"/>
              </a:ext>
            </a:extLst>
          </p:cNvPr>
          <p:cNvSpPr txBox="1"/>
          <p:nvPr/>
        </p:nvSpPr>
        <p:spPr>
          <a:xfrm>
            <a:off x="6490386" y="5278681"/>
            <a:ext cx="5386166" cy="707886"/>
          </a:xfrm>
          <a:prstGeom prst="rect">
            <a:avLst/>
          </a:prstGeom>
          <a:noFill/>
        </p:spPr>
        <p:txBody>
          <a:bodyPr wrap="square" rtlCol="0">
            <a:spAutoFit/>
          </a:bodyPr>
          <a:lstStyle/>
          <a:p>
            <a:pPr algn="r"/>
            <a:r>
              <a:rPr lang="en-US" sz="2000" b="1" i="0" dirty="0">
                <a:effectLst/>
                <a:latin typeface="Arial" panose="020B0604020202020204" pitchFamily="34" charset="0"/>
              </a:rPr>
              <a:t>INFRASTRUCTURE READY FOR THE PRODUCTION OF GREEN HYDROGEN</a:t>
            </a:r>
            <a:endParaRPr lang="pt-BR" sz="2000" b="1" i="0" dirty="0">
              <a:effectLst/>
              <a:latin typeface="Arial" panose="020B0604020202020204" pitchFamily="34" charset="0"/>
            </a:endParaRPr>
          </a:p>
        </p:txBody>
      </p:sp>
      <p:cxnSp>
        <p:nvCxnSpPr>
          <p:cNvPr id="72" name="Conector reto 71">
            <a:extLst>
              <a:ext uri="{FF2B5EF4-FFF2-40B4-BE49-F238E27FC236}">
                <a16:creationId xmlns:a16="http://schemas.microsoft.com/office/drawing/2014/main" id="{5AE18AF0-3FF1-4DB1-05C4-689BFD2DF659}"/>
              </a:ext>
            </a:extLst>
          </p:cNvPr>
          <p:cNvCxnSpPr>
            <a:cxnSpLocks/>
          </p:cNvCxnSpPr>
          <p:nvPr/>
        </p:nvCxnSpPr>
        <p:spPr>
          <a:xfrm>
            <a:off x="6631662" y="2903239"/>
            <a:ext cx="520679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3" name="Conector reto 72">
            <a:extLst>
              <a:ext uri="{FF2B5EF4-FFF2-40B4-BE49-F238E27FC236}">
                <a16:creationId xmlns:a16="http://schemas.microsoft.com/office/drawing/2014/main" id="{691AF1C1-5C1F-0FC8-B43E-2F9AA4E08EAD}"/>
              </a:ext>
            </a:extLst>
          </p:cNvPr>
          <p:cNvCxnSpPr>
            <a:cxnSpLocks/>
          </p:cNvCxnSpPr>
          <p:nvPr/>
        </p:nvCxnSpPr>
        <p:spPr>
          <a:xfrm>
            <a:off x="6631662" y="3689163"/>
            <a:ext cx="520679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4" name="Conector reto 73">
            <a:extLst>
              <a:ext uri="{FF2B5EF4-FFF2-40B4-BE49-F238E27FC236}">
                <a16:creationId xmlns:a16="http://schemas.microsoft.com/office/drawing/2014/main" id="{83672248-5BE7-0AA5-6D05-E06DD53E9AA7}"/>
              </a:ext>
            </a:extLst>
          </p:cNvPr>
          <p:cNvCxnSpPr>
            <a:cxnSpLocks/>
          </p:cNvCxnSpPr>
          <p:nvPr/>
        </p:nvCxnSpPr>
        <p:spPr>
          <a:xfrm>
            <a:off x="6631662" y="4394013"/>
            <a:ext cx="520679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5" name="Conector reto 74">
            <a:extLst>
              <a:ext uri="{FF2B5EF4-FFF2-40B4-BE49-F238E27FC236}">
                <a16:creationId xmlns:a16="http://schemas.microsoft.com/office/drawing/2014/main" id="{84428236-4FFE-8187-0FEF-6C02E25327D6}"/>
              </a:ext>
            </a:extLst>
          </p:cNvPr>
          <p:cNvCxnSpPr>
            <a:cxnSpLocks/>
          </p:cNvCxnSpPr>
          <p:nvPr/>
        </p:nvCxnSpPr>
        <p:spPr>
          <a:xfrm>
            <a:off x="6631662" y="5136963"/>
            <a:ext cx="520679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7" name="CaixaDeTexto 76">
            <a:extLst>
              <a:ext uri="{FF2B5EF4-FFF2-40B4-BE49-F238E27FC236}">
                <a16:creationId xmlns:a16="http://schemas.microsoft.com/office/drawing/2014/main" id="{AEB3F828-EE04-4CA6-7B0E-20DD2685DBEF}"/>
              </a:ext>
            </a:extLst>
          </p:cNvPr>
          <p:cNvSpPr txBox="1"/>
          <p:nvPr/>
        </p:nvSpPr>
        <p:spPr>
          <a:xfrm>
            <a:off x="1887943" y="4826827"/>
            <a:ext cx="2343899" cy="9131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667"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Port</a:t>
            </a:r>
            <a:r>
              <a:rPr kumimoji="0" lang="pt-BR" sz="26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pt-BR" sz="2667"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of</a:t>
            </a:r>
            <a:r>
              <a:rPr kumimoji="0" lang="pt-BR" sz="26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Pecém</a:t>
            </a:r>
          </a:p>
        </p:txBody>
      </p:sp>
      <p:pic>
        <p:nvPicPr>
          <p:cNvPr id="78" name="Picture 2">
            <a:extLst>
              <a:ext uri="{FF2B5EF4-FFF2-40B4-BE49-F238E27FC236}">
                <a16:creationId xmlns:a16="http://schemas.microsoft.com/office/drawing/2014/main" id="{12AA91E9-6309-C185-A844-46A355835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755090" y="4082772"/>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80" name="CaixaDeTexto 79">
            <a:extLst>
              <a:ext uri="{FF2B5EF4-FFF2-40B4-BE49-F238E27FC236}">
                <a16:creationId xmlns:a16="http://schemas.microsoft.com/office/drawing/2014/main" id="{9DBDE71B-48ED-1B7F-9A67-5CFC0B137238}"/>
              </a:ext>
            </a:extLst>
          </p:cNvPr>
          <p:cNvSpPr txBox="1"/>
          <p:nvPr/>
        </p:nvSpPr>
        <p:spPr>
          <a:xfrm>
            <a:off x="4160958" y="4764384"/>
            <a:ext cx="2448272" cy="16621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6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Export </a:t>
            </a:r>
            <a:r>
              <a:rPr kumimoji="0" lang="pt-BR" sz="2667"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Processing</a:t>
            </a:r>
            <a:r>
              <a:rPr kumimoji="0" lang="pt-BR" sz="26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Zone </a:t>
            </a:r>
          </a:p>
          <a:p>
            <a:pPr marL="0" marR="0" lvl="0" indent="0" algn="ctr" defTabSz="1219170" rtl="0" eaLnBrk="1" fontAlgn="auto" latinLnBrk="0" hangingPunct="1">
              <a:lnSpc>
                <a:spcPct val="100000"/>
              </a:lnSpc>
              <a:spcBef>
                <a:spcPts val="0"/>
              </a:spcBef>
              <a:spcAft>
                <a:spcPts val="0"/>
              </a:spcAft>
              <a:buClrTx/>
              <a:buSzTx/>
              <a:buFontTx/>
              <a:buNone/>
              <a:tabLst/>
              <a:defRPr/>
            </a:pPr>
            <a:r>
              <a:rPr lang="pt-BR" sz="1100" b="1" dirty="0">
                <a:latin typeface="Arial" panose="020B0604020202020204" pitchFamily="34" charset="0"/>
                <a:cs typeface="Arial" panose="020B0604020202020204" pitchFamily="34" charset="0"/>
              </a:rPr>
              <a:t>Law 14.184/2021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Decree</a:t>
            </a:r>
            <a:r>
              <a:rPr kumimoji="0" lang="pt-BR" sz="11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n° 11.088, </a:t>
            </a:r>
            <a:r>
              <a:rPr lang="pt-BR" sz="1100" b="1" dirty="0" err="1">
                <a:latin typeface="Arial" panose="020B0604020202020204" pitchFamily="34" charset="0"/>
                <a:cs typeface="Arial" panose="020B0604020202020204" pitchFamily="34" charset="0"/>
              </a:rPr>
              <a:t>june</a:t>
            </a:r>
            <a:r>
              <a:rPr lang="pt-BR" sz="1100" b="1" dirty="0">
                <a:latin typeface="Arial" panose="020B0604020202020204" pitchFamily="34" charset="0"/>
                <a:cs typeface="Arial" panose="020B0604020202020204" pitchFamily="34" charset="0"/>
              </a:rPr>
              <a:t> 01 </a:t>
            </a:r>
            <a:r>
              <a:rPr lang="pt-BR" sz="1100" b="1" dirty="0" err="1">
                <a:latin typeface="Arial" panose="020B0604020202020204" pitchFamily="34" charset="0"/>
                <a:cs typeface="Arial" panose="020B0604020202020204" pitchFamily="34" charset="0"/>
              </a:rPr>
              <a:t>of</a:t>
            </a:r>
            <a:r>
              <a:rPr lang="pt-BR" sz="1100" b="1" dirty="0">
                <a:latin typeface="Arial" panose="020B0604020202020204" pitchFamily="34" charset="0"/>
                <a:cs typeface="Arial" panose="020B0604020202020204" pitchFamily="34" charset="0"/>
              </a:rPr>
              <a:t> 2022</a:t>
            </a:r>
            <a:endParaRPr kumimoji="0" lang="pt-BR" sz="11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81" name="Picture 3">
            <a:extLst>
              <a:ext uri="{FF2B5EF4-FFF2-40B4-BE49-F238E27FC236}">
                <a16:creationId xmlns:a16="http://schemas.microsoft.com/office/drawing/2014/main" id="{1B0C4A81-CFC8-28E2-A713-2F70990CCA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097062" y="4116310"/>
            <a:ext cx="576064" cy="576064"/>
          </a:xfrm>
          <a:prstGeom prst="rect">
            <a:avLst/>
          </a:prstGeom>
          <a:noFill/>
          <a:extLst>
            <a:ext uri="{909E8E84-426E-40DD-AFC4-6F175D3DCCD1}">
              <a14:hiddenFill xmlns:a14="http://schemas.microsoft.com/office/drawing/2010/main">
                <a:solidFill>
                  <a:srgbClr val="FFFFFF"/>
                </a:solidFill>
              </a14:hiddenFill>
            </a:ext>
          </a:extLst>
        </p:spPr>
      </p:pic>
      <p:sp>
        <p:nvSpPr>
          <p:cNvPr id="82" name="CaixaDeTexto 81">
            <a:extLst>
              <a:ext uri="{FF2B5EF4-FFF2-40B4-BE49-F238E27FC236}">
                <a16:creationId xmlns:a16="http://schemas.microsoft.com/office/drawing/2014/main" id="{7BC21A72-2066-4088-18AD-F46B2DA3F0DB}"/>
              </a:ext>
            </a:extLst>
          </p:cNvPr>
          <p:cNvSpPr txBox="1"/>
          <p:nvPr/>
        </p:nvSpPr>
        <p:spPr>
          <a:xfrm>
            <a:off x="69607" y="4835267"/>
            <a:ext cx="1771707" cy="913197"/>
          </a:xfrm>
          <a:prstGeom prst="rect">
            <a:avLst/>
          </a:prstGeom>
          <a:noFill/>
        </p:spPr>
        <p:txBody>
          <a:bodyPr wrap="square" lIns="91435" tIns="45719" rIns="91435" bIns="45719"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pt-BR" sz="2667"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Industrial Area</a:t>
            </a:r>
          </a:p>
        </p:txBody>
      </p:sp>
      <p:pic>
        <p:nvPicPr>
          <p:cNvPr id="83" name="Picture 4">
            <a:extLst>
              <a:ext uri="{FF2B5EF4-FFF2-40B4-BE49-F238E27FC236}">
                <a16:creationId xmlns:a16="http://schemas.microsoft.com/office/drawing/2014/main" id="{933F7511-8CF7-AA8B-01D5-BA310955F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17175" y="4081649"/>
            <a:ext cx="609600" cy="609600"/>
          </a:xfrm>
          <a:prstGeom prst="rect">
            <a:avLst/>
          </a:prstGeom>
          <a:noFill/>
          <a:extLst>
            <a:ext uri="{909E8E84-426E-40DD-AFC4-6F175D3DCCD1}">
              <a14:hiddenFill xmlns:a14="http://schemas.microsoft.com/office/drawing/2010/main">
                <a:solidFill>
                  <a:srgbClr val="FFFFFF"/>
                </a:solidFill>
              </a14:hiddenFill>
            </a:ext>
          </a:extLst>
        </p:spPr>
      </p:pic>
      <p:grpSp>
        <p:nvGrpSpPr>
          <p:cNvPr id="84" name="Grupo 20">
            <a:extLst>
              <a:ext uri="{FF2B5EF4-FFF2-40B4-BE49-F238E27FC236}">
                <a16:creationId xmlns:a16="http://schemas.microsoft.com/office/drawing/2014/main" id="{F4ADCB0D-38F1-1771-18DD-26F0CF458FA9}"/>
              </a:ext>
            </a:extLst>
          </p:cNvPr>
          <p:cNvGrpSpPr/>
          <p:nvPr/>
        </p:nvGrpSpPr>
        <p:grpSpPr>
          <a:xfrm>
            <a:off x="199394" y="3331747"/>
            <a:ext cx="5832648" cy="792088"/>
            <a:chOff x="1055440" y="2708920"/>
            <a:chExt cx="5832648" cy="792088"/>
          </a:xfrm>
        </p:grpSpPr>
        <p:cxnSp>
          <p:nvCxnSpPr>
            <p:cNvPr id="85" name="Conector reto 84">
              <a:extLst>
                <a:ext uri="{FF2B5EF4-FFF2-40B4-BE49-F238E27FC236}">
                  <a16:creationId xmlns:a16="http://schemas.microsoft.com/office/drawing/2014/main" id="{90763DEF-1ABE-FB41-F7BA-760937F081CD}"/>
                </a:ext>
              </a:extLst>
            </p:cNvPr>
            <p:cNvCxnSpPr/>
            <p:nvPr/>
          </p:nvCxnSpPr>
          <p:spPr>
            <a:xfrm>
              <a:off x="1055440" y="3212976"/>
              <a:ext cx="58326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ector reto 85">
              <a:extLst>
                <a:ext uri="{FF2B5EF4-FFF2-40B4-BE49-F238E27FC236}">
                  <a16:creationId xmlns:a16="http://schemas.microsoft.com/office/drawing/2014/main" id="{D8063241-87E0-46C0-24B5-6B727AB244A2}"/>
                </a:ext>
              </a:extLst>
            </p:cNvPr>
            <p:cNvCxnSpPr/>
            <p:nvPr/>
          </p:nvCxnSpPr>
          <p:spPr>
            <a:xfrm>
              <a:off x="1055440" y="321297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ector reto 86">
              <a:extLst>
                <a:ext uri="{FF2B5EF4-FFF2-40B4-BE49-F238E27FC236}">
                  <a16:creationId xmlns:a16="http://schemas.microsoft.com/office/drawing/2014/main" id="{D000DD20-C4EE-B38A-4F8C-4B1BBC7A25A8}"/>
                </a:ext>
              </a:extLst>
            </p:cNvPr>
            <p:cNvCxnSpPr/>
            <p:nvPr/>
          </p:nvCxnSpPr>
          <p:spPr>
            <a:xfrm>
              <a:off x="6888088" y="321297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Conector reto 87">
              <a:extLst>
                <a:ext uri="{FF2B5EF4-FFF2-40B4-BE49-F238E27FC236}">
                  <a16:creationId xmlns:a16="http://schemas.microsoft.com/office/drawing/2014/main" id="{0D80D3F1-1499-F1CF-0EF5-A742FB10BF36}"/>
                </a:ext>
              </a:extLst>
            </p:cNvPr>
            <p:cNvCxnSpPr/>
            <p:nvPr/>
          </p:nvCxnSpPr>
          <p:spPr>
            <a:xfrm flipV="1">
              <a:off x="3935760" y="2708920"/>
              <a:ext cx="0"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Retângulo: Cantos Arredondados 88">
            <a:extLst>
              <a:ext uri="{FF2B5EF4-FFF2-40B4-BE49-F238E27FC236}">
                <a16:creationId xmlns:a16="http://schemas.microsoft.com/office/drawing/2014/main" id="{7BF8A20C-E6D0-1F22-E0EB-253FA8F0AAEC}"/>
              </a:ext>
            </a:extLst>
          </p:cNvPr>
          <p:cNvSpPr/>
          <p:nvPr/>
        </p:nvSpPr>
        <p:spPr>
          <a:xfrm>
            <a:off x="698504" y="2039613"/>
            <a:ext cx="4885282" cy="1028058"/>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90" name="Picture 2">
            <a:extLst>
              <a:ext uri="{FF2B5EF4-FFF2-40B4-BE49-F238E27FC236}">
                <a16:creationId xmlns:a16="http://schemas.microsoft.com/office/drawing/2014/main" id="{404DF19C-1C9D-EE5E-7037-CA246DC3F5B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p:blipFill>
        <p:spPr bwMode="auto">
          <a:xfrm>
            <a:off x="697303" y="2186941"/>
            <a:ext cx="2402104" cy="709194"/>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a:extLst>
              <a:ext uri="{FF2B5EF4-FFF2-40B4-BE49-F238E27FC236}">
                <a16:creationId xmlns:a16="http://schemas.microsoft.com/office/drawing/2014/main" id="{598CEF60-801E-6F32-A24D-975FF1883CF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3098206" y="2256339"/>
            <a:ext cx="2470626" cy="599689"/>
          </a:xfrm>
          <a:prstGeom prst="rect">
            <a:avLst/>
          </a:prstGeom>
          <a:noFill/>
          <a:extLst>
            <a:ext uri="{909E8E84-426E-40DD-AFC4-6F175D3DCCD1}">
              <a14:hiddenFill xmlns:a14="http://schemas.microsoft.com/office/drawing/2010/main">
                <a:solidFill>
                  <a:srgbClr val="FFFFFF"/>
                </a:solidFill>
              </a14:hiddenFill>
            </a:ext>
          </a:extLst>
        </p:spPr>
      </p:pic>
      <p:sp>
        <p:nvSpPr>
          <p:cNvPr id="92" name="CaixaDeTexto 91">
            <a:extLst>
              <a:ext uri="{FF2B5EF4-FFF2-40B4-BE49-F238E27FC236}">
                <a16:creationId xmlns:a16="http://schemas.microsoft.com/office/drawing/2014/main" id="{3912746D-BD2B-6B78-C361-D50FB4B6A3E1}"/>
              </a:ext>
            </a:extLst>
          </p:cNvPr>
          <p:cNvSpPr txBox="1"/>
          <p:nvPr/>
        </p:nvSpPr>
        <p:spPr>
          <a:xfrm>
            <a:off x="0" y="949271"/>
            <a:ext cx="11969540" cy="738664"/>
          </a:xfrm>
          <a:prstGeom prst="rect">
            <a:avLst/>
          </a:prstGeom>
          <a:noFill/>
        </p:spPr>
        <p:txBody>
          <a:bodyPr wrap="square" rtlCol="0">
            <a:spAutoFit/>
          </a:bodyPr>
          <a:lstStyle/>
          <a:p>
            <a:pPr algn="ctr"/>
            <a:r>
              <a:rPr lang="en-US" sz="2100" b="1" i="1" dirty="0">
                <a:latin typeface="Arial" panose="020B0604020202020204" pitchFamily="34" charset="0"/>
              </a:rPr>
              <a:t>INDUSTRIAL AND PORT COMPLEX OF PECÉM (CIPP S.A.) IN PARTNERSHIP WITH THE PORT OF ROTTERDAM</a:t>
            </a:r>
          </a:p>
        </p:txBody>
      </p:sp>
    </p:spTree>
    <p:extLst>
      <p:ext uri="{BB962C8B-B14F-4D97-AF65-F5344CB8AC3E}">
        <p14:creationId xmlns:p14="http://schemas.microsoft.com/office/powerpoint/2010/main" val="153143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CEARÁ, PROTAGONIST IN RENEWABLE ENERGY</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1526380"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PORT HUB</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6" name="CaixaDeTexto 25">
            <a:extLst>
              <a:ext uri="{FF2B5EF4-FFF2-40B4-BE49-F238E27FC236}">
                <a16:creationId xmlns:a16="http://schemas.microsoft.com/office/drawing/2014/main" id="{C10ACA69-64CB-7787-B4F0-5DD8F9D80B09}"/>
              </a:ext>
            </a:extLst>
          </p:cNvPr>
          <p:cNvSpPr txBox="1"/>
          <p:nvPr/>
        </p:nvSpPr>
        <p:spPr>
          <a:xfrm>
            <a:off x="5218386" y="1447091"/>
            <a:ext cx="6751154" cy="707886"/>
          </a:xfrm>
          <a:prstGeom prst="rect">
            <a:avLst/>
          </a:prstGeom>
          <a:noFill/>
        </p:spPr>
        <p:txBody>
          <a:bodyPr wrap="square" rtlCol="0">
            <a:spAutoFit/>
          </a:bodyPr>
          <a:lstStyle/>
          <a:p>
            <a:pPr algn="r"/>
            <a:r>
              <a:rPr lang="pt-BR" sz="2000" i="0" dirty="0">
                <a:effectLst/>
                <a:latin typeface="Arial" panose="020B0604020202020204" pitchFamily="34" charset="0"/>
              </a:rPr>
              <a:t>FIRST EXPORT PROCESSING ZONE </a:t>
            </a:r>
            <a:r>
              <a:rPr lang="pt-BR" sz="2000" dirty="0">
                <a:latin typeface="Arial" panose="020B0604020202020204" pitchFamily="34" charset="0"/>
              </a:rPr>
              <a:t>TO OPERATE AND THE ONLY    ONE </a:t>
            </a:r>
            <a:r>
              <a:rPr lang="pt-BR" sz="2000" i="0" dirty="0">
                <a:effectLst/>
                <a:latin typeface="Arial" panose="020B0604020202020204" pitchFamily="34" charset="0"/>
              </a:rPr>
              <a:t>IN BRAZIL</a:t>
            </a:r>
          </a:p>
        </p:txBody>
      </p:sp>
      <p:sp>
        <p:nvSpPr>
          <p:cNvPr id="27" name="CaixaDeTexto 26">
            <a:extLst>
              <a:ext uri="{FF2B5EF4-FFF2-40B4-BE49-F238E27FC236}">
                <a16:creationId xmlns:a16="http://schemas.microsoft.com/office/drawing/2014/main" id="{80C3FF1E-480C-607F-F565-30AE5885C5D7}"/>
              </a:ext>
            </a:extLst>
          </p:cNvPr>
          <p:cNvSpPr txBox="1"/>
          <p:nvPr/>
        </p:nvSpPr>
        <p:spPr>
          <a:xfrm>
            <a:off x="5218387" y="2396947"/>
            <a:ext cx="6751154" cy="707886"/>
          </a:xfrm>
          <a:prstGeom prst="rect">
            <a:avLst/>
          </a:prstGeom>
          <a:noFill/>
        </p:spPr>
        <p:txBody>
          <a:bodyPr wrap="square" rtlCol="0">
            <a:spAutoFit/>
          </a:bodyPr>
          <a:lstStyle/>
          <a:p>
            <a:pPr algn="r"/>
            <a:r>
              <a:rPr lang="en-US" sz="2000" i="0" dirty="0">
                <a:effectLst/>
                <a:latin typeface="Arial" panose="020B0604020202020204" pitchFamily="34" charset="0"/>
              </a:rPr>
              <a:t>GREAT COMPETITIVE DIFFERENTIAL FOR THE EXPORT OF GREEN HYDROGEN</a:t>
            </a:r>
            <a:endParaRPr lang="pt-BR" sz="2000" i="0" dirty="0">
              <a:effectLst/>
              <a:latin typeface="Arial" panose="020B0604020202020204" pitchFamily="34" charset="0"/>
            </a:endParaRPr>
          </a:p>
        </p:txBody>
      </p:sp>
      <p:sp>
        <p:nvSpPr>
          <p:cNvPr id="28" name="CaixaDeTexto 27">
            <a:extLst>
              <a:ext uri="{FF2B5EF4-FFF2-40B4-BE49-F238E27FC236}">
                <a16:creationId xmlns:a16="http://schemas.microsoft.com/office/drawing/2014/main" id="{C2962B28-0C9E-33D9-58CD-8C53FDABDE58}"/>
              </a:ext>
            </a:extLst>
          </p:cNvPr>
          <p:cNvSpPr txBox="1"/>
          <p:nvPr/>
        </p:nvSpPr>
        <p:spPr>
          <a:xfrm>
            <a:off x="5765616" y="4065019"/>
            <a:ext cx="6203924" cy="707886"/>
          </a:xfrm>
          <a:prstGeom prst="rect">
            <a:avLst/>
          </a:prstGeom>
          <a:noFill/>
        </p:spPr>
        <p:txBody>
          <a:bodyPr wrap="square" rtlCol="0">
            <a:spAutoFit/>
          </a:bodyPr>
          <a:lstStyle/>
          <a:p>
            <a:pPr algn="r"/>
            <a:r>
              <a:rPr lang="pt-BR" sz="2000" i="0" dirty="0">
                <a:effectLst/>
                <a:latin typeface="Arial" panose="020B0604020202020204" pitchFamily="34" charset="0"/>
              </a:rPr>
              <a:t>CURRENCY FREEDOM WITH SPECIFIC TAX BENEFITS</a:t>
            </a:r>
          </a:p>
        </p:txBody>
      </p:sp>
      <p:sp>
        <p:nvSpPr>
          <p:cNvPr id="29" name="CaixaDeTexto 28">
            <a:extLst>
              <a:ext uri="{FF2B5EF4-FFF2-40B4-BE49-F238E27FC236}">
                <a16:creationId xmlns:a16="http://schemas.microsoft.com/office/drawing/2014/main" id="{F5969B1B-B4DF-02C3-19AA-6E9F954B37B3}"/>
              </a:ext>
            </a:extLst>
          </p:cNvPr>
          <p:cNvSpPr txBox="1"/>
          <p:nvPr/>
        </p:nvSpPr>
        <p:spPr>
          <a:xfrm>
            <a:off x="6583374" y="5131511"/>
            <a:ext cx="5386166" cy="400110"/>
          </a:xfrm>
          <a:prstGeom prst="rect">
            <a:avLst/>
          </a:prstGeom>
          <a:noFill/>
        </p:spPr>
        <p:txBody>
          <a:bodyPr wrap="square" rtlCol="0">
            <a:spAutoFit/>
          </a:bodyPr>
          <a:lstStyle/>
          <a:p>
            <a:pPr algn="r"/>
            <a:r>
              <a:rPr lang="pt-BR" sz="2000" i="0" dirty="0">
                <a:effectLst/>
                <a:latin typeface="Arial" panose="020B0604020202020204" pitchFamily="34" charset="0"/>
              </a:rPr>
              <a:t>20 YEARS OF LEGAL SECURITY</a:t>
            </a:r>
          </a:p>
        </p:txBody>
      </p:sp>
      <p:sp>
        <p:nvSpPr>
          <p:cNvPr id="30" name="CaixaDeTexto 29">
            <a:extLst>
              <a:ext uri="{FF2B5EF4-FFF2-40B4-BE49-F238E27FC236}">
                <a16:creationId xmlns:a16="http://schemas.microsoft.com/office/drawing/2014/main" id="{B1DB722A-9502-6C0F-9197-DF8375C49AB8}"/>
              </a:ext>
            </a:extLst>
          </p:cNvPr>
          <p:cNvSpPr txBox="1"/>
          <p:nvPr/>
        </p:nvSpPr>
        <p:spPr>
          <a:xfrm>
            <a:off x="6583374" y="5896141"/>
            <a:ext cx="5386166" cy="400110"/>
          </a:xfrm>
          <a:prstGeom prst="rect">
            <a:avLst/>
          </a:prstGeom>
          <a:noFill/>
        </p:spPr>
        <p:txBody>
          <a:bodyPr wrap="square" rtlCol="0">
            <a:spAutoFit/>
          </a:bodyPr>
          <a:lstStyle/>
          <a:p>
            <a:pPr algn="r"/>
            <a:r>
              <a:rPr lang="pt-BR" sz="2000" i="0" dirty="0">
                <a:effectLst/>
                <a:latin typeface="Arial" panose="020B0604020202020204" pitchFamily="34" charset="0"/>
              </a:rPr>
              <a:t>6.182 HECTARES OF INVESTMENT AREA</a:t>
            </a:r>
          </a:p>
        </p:txBody>
      </p:sp>
      <p:cxnSp>
        <p:nvCxnSpPr>
          <p:cNvPr id="31" name="Conector reto 30">
            <a:extLst>
              <a:ext uri="{FF2B5EF4-FFF2-40B4-BE49-F238E27FC236}">
                <a16:creationId xmlns:a16="http://schemas.microsoft.com/office/drawing/2014/main" id="{7C4E58C6-633C-F11F-4E2D-9570654EFE5E}"/>
              </a:ext>
            </a:extLst>
          </p:cNvPr>
          <p:cNvCxnSpPr>
            <a:cxnSpLocks/>
          </p:cNvCxnSpPr>
          <p:nvPr/>
        </p:nvCxnSpPr>
        <p:spPr>
          <a:xfrm>
            <a:off x="6724650" y="2198079"/>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2" name="Conector reto 31">
            <a:extLst>
              <a:ext uri="{FF2B5EF4-FFF2-40B4-BE49-F238E27FC236}">
                <a16:creationId xmlns:a16="http://schemas.microsoft.com/office/drawing/2014/main" id="{540FAAB5-DB16-6F79-F52E-A96E6DC9376D}"/>
              </a:ext>
            </a:extLst>
          </p:cNvPr>
          <p:cNvCxnSpPr>
            <a:cxnSpLocks/>
          </p:cNvCxnSpPr>
          <p:nvPr/>
        </p:nvCxnSpPr>
        <p:spPr>
          <a:xfrm>
            <a:off x="6724650" y="3186396"/>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3" name="Conector reto 32">
            <a:extLst>
              <a:ext uri="{FF2B5EF4-FFF2-40B4-BE49-F238E27FC236}">
                <a16:creationId xmlns:a16="http://schemas.microsoft.com/office/drawing/2014/main" id="{B51C53EA-C8D7-F470-B893-BB2AA992685D}"/>
              </a:ext>
            </a:extLst>
          </p:cNvPr>
          <p:cNvCxnSpPr>
            <a:cxnSpLocks/>
          </p:cNvCxnSpPr>
          <p:nvPr/>
        </p:nvCxnSpPr>
        <p:spPr>
          <a:xfrm>
            <a:off x="6724650" y="4932765"/>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4" name="Conector reto 33">
            <a:extLst>
              <a:ext uri="{FF2B5EF4-FFF2-40B4-BE49-F238E27FC236}">
                <a16:creationId xmlns:a16="http://schemas.microsoft.com/office/drawing/2014/main" id="{B126F7E2-D65D-95B2-7AF4-0A4DE510EA80}"/>
              </a:ext>
            </a:extLst>
          </p:cNvPr>
          <p:cNvCxnSpPr>
            <a:cxnSpLocks/>
          </p:cNvCxnSpPr>
          <p:nvPr/>
        </p:nvCxnSpPr>
        <p:spPr>
          <a:xfrm>
            <a:off x="6724650" y="5763801"/>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5" name="CaixaDeTexto 34">
            <a:extLst>
              <a:ext uri="{FF2B5EF4-FFF2-40B4-BE49-F238E27FC236}">
                <a16:creationId xmlns:a16="http://schemas.microsoft.com/office/drawing/2014/main" id="{A6DBB801-2A3D-4AB7-E6D5-211182B0D8A2}"/>
              </a:ext>
            </a:extLst>
          </p:cNvPr>
          <p:cNvSpPr txBox="1"/>
          <p:nvPr/>
        </p:nvSpPr>
        <p:spPr>
          <a:xfrm>
            <a:off x="204953" y="630871"/>
            <a:ext cx="11764588" cy="461665"/>
          </a:xfrm>
          <a:prstGeom prst="rect">
            <a:avLst/>
          </a:prstGeom>
          <a:noFill/>
        </p:spPr>
        <p:txBody>
          <a:bodyPr wrap="square" rtlCol="0">
            <a:spAutoFit/>
          </a:bodyPr>
          <a:lstStyle/>
          <a:p>
            <a:pPr algn="ctr"/>
            <a:r>
              <a:rPr lang="en-US" sz="2400" b="1" i="1" dirty="0">
                <a:latin typeface="Arial" panose="020B0604020202020204" pitchFamily="34" charset="0"/>
              </a:rPr>
              <a:t>EXPORT PROCESSING ZONE  (EPZ), A FREE TRADE ZONE</a:t>
            </a:r>
          </a:p>
        </p:txBody>
      </p:sp>
      <p:sp>
        <p:nvSpPr>
          <p:cNvPr id="40" name="CaixaDeTexto 39">
            <a:extLst>
              <a:ext uri="{FF2B5EF4-FFF2-40B4-BE49-F238E27FC236}">
                <a16:creationId xmlns:a16="http://schemas.microsoft.com/office/drawing/2014/main" id="{7851F4E4-27E4-480D-3991-EBEC20A2C154}"/>
              </a:ext>
            </a:extLst>
          </p:cNvPr>
          <p:cNvSpPr txBox="1"/>
          <p:nvPr/>
        </p:nvSpPr>
        <p:spPr>
          <a:xfrm>
            <a:off x="5765616" y="3343590"/>
            <a:ext cx="6203924" cy="400110"/>
          </a:xfrm>
          <a:prstGeom prst="rect">
            <a:avLst/>
          </a:prstGeom>
          <a:noFill/>
        </p:spPr>
        <p:txBody>
          <a:bodyPr wrap="square" rtlCol="0">
            <a:spAutoFit/>
          </a:bodyPr>
          <a:lstStyle/>
          <a:p>
            <a:pPr algn="r"/>
            <a:r>
              <a:rPr lang="en-US" sz="2000" i="0" dirty="0">
                <a:effectLst/>
                <a:latin typeface="Arial" panose="020B0604020202020204" pitchFamily="34" charset="0"/>
              </a:rPr>
              <a:t>INTEGRATION WITH THE PORT OF PECEM</a:t>
            </a:r>
          </a:p>
        </p:txBody>
      </p:sp>
      <p:cxnSp>
        <p:nvCxnSpPr>
          <p:cNvPr id="41" name="Conector reto 40">
            <a:extLst>
              <a:ext uri="{FF2B5EF4-FFF2-40B4-BE49-F238E27FC236}">
                <a16:creationId xmlns:a16="http://schemas.microsoft.com/office/drawing/2014/main" id="{4E582B14-6009-3A0D-B377-826F065CE6CA}"/>
              </a:ext>
            </a:extLst>
          </p:cNvPr>
          <p:cNvCxnSpPr>
            <a:cxnSpLocks/>
          </p:cNvCxnSpPr>
          <p:nvPr/>
        </p:nvCxnSpPr>
        <p:spPr>
          <a:xfrm>
            <a:off x="6724650" y="3918999"/>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nvGrpSpPr>
          <p:cNvPr id="43" name="Agrupar 42">
            <a:extLst>
              <a:ext uri="{FF2B5EF4-FFF2-40B4-BE49-F238E27FC236}">
                <a16:creationId xmlns:a16="http://schemas.microsoft.com/office/drawing/2014/main" id="{02D7E440-77F0-CAE0-1435-18129DC129C2}"/>
              </a:ext>
            </a:extLst>
          </p:cNvPr>
          <p:cNvGrpSpPr>
            <a:grpSpLocks noChangeAspect="1"/>
          </p:cNvGrpSpPr>
          <p:nvPr/>
        </p:nvGrpSpPr>
        <p:grpSpPr>
          <a:xfrm>
            <a:off x="179729" y="1170069"/>
            <a:ext cx="3740312" cy="2762220"/>
            <a:chOff x="195562" y="1510234"/>
            <a:chExt cx="4894673" cy="3614715"/>
          </a:xfrm>
        </p:grpSpPr>
        <p:sp>
          <p:nvSpPr>
            <p:cNvPr id="36" name="Retângulo: Cantos Arredondados 35">
              <a:extLst>
                <a:ext uri="{FF2B5EF4-FFF2-40B4-BE49-F238E27FC236}">
                  <a16:creationId xmlns:a16="http://schemas.microsoft.com/office/drawing/2014/main" id="{4AAD8936-D619-6F40-A363-20EB4164E614}"/>
                </a:ext>
              </a:extLst>
            </p:cNvPr>
            <p:cNvSpPr/>
            <p:nvPr/>
          </p:nvSpPr>
          <p:spPr>
            <a:xfrm>
              <a:off x="204953" y="1510234"/>
              <a:ext cx="4885282" cy="3614715"/>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37" name="Picture 2">
              <a:extLst>
                <a:ext uri="{FF2B5EF4-FFF2-40B4-BE49-F238E27FC236}">
                  <a16:creationId xmlns:a16="http://schemas.microsoft.com/office/drawing/2014/main" id="{4F6D36B4-2CCE-7657-FB63-CF4E7CA4CB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827" t="18257" r="13730" b="10362"/>
            <a:stretch/>
          </p:blipFill>
          <p:spPr bwMode="auto">
            <a:xfrm>
              <a:off x="1692712" y="3737795"/>
              <a:ext cx="1909764" cy="9926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B80E3C4-B838-9602-53B1-B2B4366ADE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038" b="31111"/>
            <a:stretch/>
          </p:blipFill>
          <p:spPr bwMode="auto">
            <a:xfrm>
              <a:off x="2342218" y="2883501"/>
              <a:ext cx="2600325" cy="5124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ArcelorMittal – Wikipédia, a enciclopédia livre">
              <a:extLst>
                <a:ext uri="{FF2B5EF4-FFF2-40B4-BE49-F238E27FC236}">
                  <a16:creationId xmlns:a16="http://schemas.microsoft.com/office/drawing/2014/main" id="{5F804B7D-342E-DA32-250C-A83424BBEF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2715" y="1612269"/>
              <a:ext cx="1952948" cy="8723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ortocem LNG-to-Power Project - Ceiba Energy">
              <a:extLst>
                <a:ext uri="{FF2B5EF4-FFF2-40B4-BE49-F238E27FC236}">
                  <a16:creationId xmlns:a16="http://schemas.microsoft.com/office/drawing/2014/main" id="{ECA6320A-BCEE-CB0B-C862-92F518CEEF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62" y="2586620"/>
              <a:ext cx="2447231" cy="10711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2">
            <a:extLst>
              <a:ext uri="{FF2B5EF4-FFF2-40B4-BE49-F238E27FC236}">
                <a16:creationId xmlns:a16="http://schemas.microsoft.com/office/drawing/2014/main" id="{C6EAA885-E836-AEF7-A528-61B7D3367D1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303"/>
          <a:stretch/>
        </p:blipFill>
        <p:spPr bwMode="auto">
          <a:xfrm>
            <a:off x="571674" y="4104386"/>
            <a:ext cx="5834643" cy="24515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Retângulo: Cantos Arredondados 44">
            <a:extLst>
              <a:ext uri="{FF2B5EF4-FFF2-40B4-BE49-F238E27FC236}">
                <a16:creationId xmlns:a16="http://schemas.microsoft.com/office/drawing/2014/main" id="{7FB882DA-9E8E-4238-9EB5-9443FE308E4E}"/>
              </a:ext>
            </a:extLst>
          </p:cNvPr>
          <p:cNvSpPr/>
          <p:nvPr/>
        </p:nvSpPr>
        <p:spPr>
          <a:xfrm>
            <a:off x="5580993" y="1469622"/>
            <a:ext cx="1002381" cy="38009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FIRST</a:t>
            </a:r>
            <a:endParaRPr lang="pt-BR" sz="2800" b="1" dirty="0">
              <a:solidFill>
                <a:schemeClr val="tx1"/>
              </a:solidFill>
              <a:latin typeface="Arial" panose="020B0604020202020204" pitchFamily="34" charset="0"/>
            </a:endParaRPr>
          </a:p>
        </p:txBody>
      </p:sp>
      <p:sp>
        <p:nvSpPr>
          <p:cNvPr id="46" name="Retângulo: Cantos Arredondados 45">
            <a:extLst>
              <a:ext uri="{FF2B5EF4-FFF2-40B4-BE49-F238E27FC236}">
                <a16:creationId xmlns:a16="http://schemas.microsoft.com/office/drawing/2014/main" id="{E8BF3BE1-11AD-4849-7A52-5683085C72C5}"/>
              </a:ext>
            </a:extLst>
          </p:cNvPr>
          <p:cNvSpPr/>
          <p:nvPr/>
        </p:nvSpPr>
        <p:spPr>
          <a:xfrm>
            <a:off x="9067833" y="1769175"/>
            <a:ext cx="919049" cy="38009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ONLY</a:t>
            </a:r>
            <a:endParaRPr lang="pt-BR" sz="2800" b="1" dirty="0">
              <a:solidFill>
                <a:schemeClr val="tx1"/>
              </a:solidFill>
              <a:latin typeface="Arial" panose="020B0604020202020204" pitchFamily="34" charset="0"/>
            </a:endParaRPr>
          </a:p>
        </p:txBody>
      </p:sp>
      <p:sp>
        <p:nvSpPr>
          <p:cNvPr id="47" name="Retângulo: Cantos Arredondados 46">
            <a:extLst>
              <a:ext uri="{FF2B5EF4-FFF2-40B4-BE49-F238E27FC236}">
                <a16:creationId xmlns:a16="http://schemas.microsoft.com/office/drawing/2014/main" id="{8FD81EBE-6876-693C-657C-300800FFA7FD}"/>
              </a:ext>
            </a:extLst>
          </p:cNvPr>
          <p:cNvSpPr/>
          <p:nvPr/>
        </p:nvSpPr>
        <p:spPr>
          <a:xfrm>
            <a:off x="7803931" y="5129310"/>
            <a:ext cx="532114" cy="38009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a:t>
            </a:r>
            <a:endParaRPr lang="pt-BR" sz="3200" b="1" dirty="0">
              <a:solidFill>
                <a:schemeClr val="tx1"/>
              </a:solidFill>
              <a:latin typeface="Arial" panose="020B0604020202020204" pitchFamily="34" charset="0"/>
            </a:endParaRPr>
          </a:p>
        </p:txBody>
      </p:sp>
      <p:sp>
        <p:nvSpPr>
          <p:cNvPr id="48" name="Retângulo: Cantos Arredondados 47">
            <a:extLst>
              <a:ext uri="{FF2B5EF4-FFF2-40B4-BE49-F238E27FC236}">
                <a16:creationId xmlns:a16="http://schemas.microsoft.com/office/drawing/2014/main" id="{53C0B17B-626A-B87A-4ABB-47F749701A56}"/>
              </a:ext>
            </a:extLst>
          </p:cNvPr>
          <p:cNvSpPr/>
          <p:nvPr/>
        </p:nvSpPr>
        <p:spPr>
          <a:xfrm>
            <a:off x="10156189" y="4056356"/>
            <a:ext cx="1833072" cy="38009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SPECIFIC TAX</a:t>
            </a:r>
            <a:endParaRPr lang="pt-BR" sz="2800" b="1" dirty="0">
              <a:solidFill>
                <a:schemeClr val="tx1"/>
              </a:solidFill>
              <a:latin typeface="Arial" panose="020B0604020202020204" pitchFamily="34" charset="0"/>
            </a:endParaRPr>
          </a:p>
        </p:txBody>
      </p:sp>
    </p:spTree>
    <p:extLst>
      <p:ext uri="{BB962C8B-B14F-4D97-AF65-F5344CB8AC3E}">
        <p14:creationId xmlns:p14="http://schemas.microsoft.com/office/powerpoint/2010/main" val="1439902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40EC835-7C59-B32D-6CAF-501DA49E0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tângulo 4">
            <a:extLst>
              <a:ext uri="{FF2B5EF4-FFF2-40B4-BE49-F238E27FC236}">
                <a16:creationId xmlns:a16="http://schemas.microsoft.com/office/drawing/2014/main" id="{EE6E828F-EBE7-69C5-E074-CB96DF77C36D}"/>
              </a:ext>
            </a:extLst>
          </p:cNvPr>
          <p:cNvSpPr/>
          <p:nvPr/>
        </p:nvSpPr>
        <p:spPr>
          <a:xfrm>
            <a:off x="0" y="2964510"/>
            <a:ext cx="12192000" cy="928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80808"/>
                </a:solidFill>
                <a:latin typeface="Arial" panose="020B0604020202020204" pitchFamily="34" charset="0"/>
              </a:rPr>
              <a:t>BIG OPPORTUNITY: THE ENERGY TRANSITION</a:t>
            </a:r>
          </a:p>
        </p:txBody>
      </p:sp>
      <p:pic>
        <p:nvPicPr>
          <p:cNvPr id="13" name="Imagem 12">
            <a:extLst>
              <a:ext uri="{FF2B5EF4-FFF2-40B4-BE49-F238E27FC236}">
                <a16:creationId xmlns:a16="http://schemas.microsoft.com/office/drawing/2014/main" id="{BC0BB97B-05EE-F0DD-A302-5A01D542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1840" y="3128669"/>
            <a:ext cx="440180" cy="600662"/>
          </a:xfrm>
          <a:prstGeom prst="rect">
            <a:avLst/>
          </a:prstGeom>
        </p:spPr>
      </p:pic>
      <p:pic>
        <p:nvPicPr>
          <p:cNvPr id="14" name="Imagem 13">
            <a:extLst>
              <a:ext uri="{FF2B5EF4-FFF2-40B4-BE49-F238E27FC236}">
                <a16:creationId xmlns:a16="http://schemas.microsoft.com/office/drawing/2014/main" id="{445AD589-C022-A09B-B224-2F73DAEB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 y="3128669"/>
            <a:ext cx="440180" cy="600662"/>
          </a:xfrm>
          <a:prstGeom prst="rect">
            <a:avLst/>
          </a:prstGeom>
        </p:spPr>
      </p:pic>
    </p:spTree>
    <p:extLst>
      <p:ext uri="{BB962C8B-B14F-4D97-AF65-F5344CB8AC3E}">
        <p14:creationId xmlns:p14="http://schemas.microsoft.com/office/powerpoint/2010/main" val="140653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C40EC835-7C59-B32D-6CAF-501DA49E0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tângulo 4">
            <a:extLst>
              <a:ext uri="{FF2B5EF4-FFF2-40B4-BE49-F238E27FC236}">
                <a16:creationId xmlns:a16="http://schemas.microsoft.com/office/drawing/2014/main" id="{EE6E828F-EBE7-69C5-E074-CB96DF77C36D}"/>
              </a:ext>
            </a:extLst>
          </p:cNvPr>
          <p:cNvSpPr/>
          <p:nvPr/>
        </p:nvSpPr>
        <p:spPr>
          <a:xfrm>
            <a:off x="0" y="2964510"/>
            <a:ext cx="12192000" cy="928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80808"/>
                </a:solidFill>
                <a:effectLst>
                  <a:outerShdw blurRad="38100" dist="38100" dir="2700000" algn="tl">
                    <a:srgbClr val="000000">
                      <a:alpha val="43137"/>
                    </a:srgbClr>
                  </a:outerShdw>
                </a:effectLst>
                <a:latin typeface="Arial" panose="020B0604020202020204" pitchFamily="34" charset="0"/>
              </a:rPr>
              <a:t>CEARÁ, THE LAND OF LIGHT</a:t>
            </a:r>
            <a:endParaRPr lang="pt-BR" sz="4400" b="1" dirty="0">
              <a:solidFill>
                <a:srgbClr val="080808"/>
              </a:solidFill>
              <a:effectLst>
                <a:outerShdw blurRad="38100" dist="38100" dir="2700000" algn="tl">
                  <a:srgbClr val="000000">
                    <a:alpha val="43137"/>
                  </a:srgbClr>
                </a:outerShdw>
              </a:effectLst>
              <a:latin typeface="Arial" panose="020B0604020202020204" pitchFamily="34" charset="0"/>
            </a:endParaRPr>
          </a:p>
        </p:txBody>
      </p:sp>
      <p:pic>
        <p:nvPicPr>
          <p:cNvPr id="13" name="Imagem 12">
            <a:extLst>
              <a:ext uri="{FF2B5EF4-FFF2-40B4-BE49-F238E27FC236}">
                <a16:creationId xmlns:a16="http://schemas.microsoft.com/office/drawing/2014/main" id="{BC0BB97B-05EE-F0DD-A302-5A01D542B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1840" y="3128669"/>
            <a:ext cx="440180" cy="600662"/>
          </a:xfrm>
          <a:prstGeom prst="rect">
            <a:avLst/>
          </a:prstGeom>
        </p:spPr>
      </p:pic>
      <p:pic>
        <p:nvPicPr>
          <p:cNvPr id="14" name="Imagem 13">
            <a:extLst>
              <a:ext uri="{FF2B5EF4-FFF2-40B4-BE49-F238E27FC236}">
                <a16:creationId xmlns:a16="http://schemas.microsoft.com/office/drawing/2014/main" id="{445AD589-C022-A09B-B224-2F73DAEB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 y="3128669"/>
            <a:ext cx="440180" cy="600662"/>
          </a:xfrm>
          <a:prstGeom prst="rect">
            <a:avLst/>
          </a:prstGeom>
        </p:spPr>
      </p:pic>
    </p:spTree>
    <p:extLst>
      <p:ext uri="{BB962C8B-B14F-4D97-AF65-F5344CB8AC3E}">
        <p14:creationId xmlns:p14="http://schemas.microsoft.com/office/powerpoint/2010/main" val="76360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5015284"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ENERGY MATRIX OF STATE OF CEARÁ</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Cantos Arredondados 6">
            <a:extLst>
              <a:ext uri="{FF2B5EF4-FFF2-40B4-BE49-F238E27FC236}">
                <a16:creationId xmlns:a16="http://schemas.microsoft.com/office/drawing/2014/main" id="{4153BBA4-569B-F889-E2BD-6E3E0141CC69}"/>
              </a:ext>
            </a:extLst>
          </p:cNvPr>
          <p:cNvSpPr/>
          <p:nvPr/>
        </p:nvSpPr>
        <p:spPr>
          <a:xfrm>
            <a:off x="212583" y="808395"/>
            <a:ext cx="5340912" cy="5339625"/>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graphicFrame>
        <p:nvGraphicFramePr>
          <p:cNvPr id="8" name="Gráfico 7">
            <a:extLst>
              <a:ext uri="{FF2B5EF4-FFF2-40B4-BE49-F238E27FC236}">
                <a16:creationId xmlns:a16="http://schemas.microsoft.com/office/drawing/2014/main" id="{A8962846-067F-B735-E6AA-4BEEC67EA49B}"/>
              </a:ext>
            </a:extLst>
          </p:cNvPr>
          <p:cNvGraphicFramePr/>
          <p:nvPr>
            <p:extLst>
              <p:ext uri="{D42A27DB-BD31-4B8C-83A1-F6EECF244321}">
                <p14:modId xmlns:p14="http://schemas.microsoft.com/office/powerpoint/2010/main" val="2524055605"/>
              </p:ext>
            </p:extLst>
          </p:nvPr>
        </p:nvGraphicFramePr>
        <p:xfrm>
          <a:off x="268045" y="1216870"/>
          <a:ext cx="5454460" cy="4986493"/>
        </p:xfrm>
        <a:graphic>
          <a:graphicData uri="http://schemas.openxmlformats.org/drawingml/2006/chart">
            <c:chart xmlns:c="http://schemas.openxmlformats.org/drawingml/2006/chart" xmlns:r="http://schemas.openxmlformats.org/officeDocument/2006/relationships" r:id="rId6"/>
          </a:graphicData>
        </a:graphic>
      </p:graphicFrame>
      <p:sp>
        <p:nvSpPr>
          <p:cNvPr id="10" name="Google Shape;243;p19">
            <a:extLst>
              <a:ext uri="{FF2B5EF4-FFF2-40B4-BE49-F238E27FC236}">
                <a16:creationId xmlns:a16="http://schemas.microsoft.com/office/drawing/2014/main" id="{76AB7A08-F440-9EA9-DF49-4B358A92209D}"/>
              </a:ext>
            </a:extLst>
          </p:cNvPr>
          <p:cNvSpPr/>
          <p:nvPr/>
        </p:nvSpPr>
        <p:spPr>
          <a:xfrm>
            <a:off x="659989" y="824724"/>
            <a:ext cx="4446099" cy="472514"/>
          </a:xfrm>
          <a:prstGeom prst="rect">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latin typeface="Arial" panose="020B0604020202020204" pitchFamily="34" charset="0"/>
              </a:rPr>
              <a:t>CEARÁ ENERGY MATRIX - INSTALLED CAPACITY </a:t>
            </a:r>
          </a:p>
          <a:p>
            <a:pPr marL="0" lvl="0" indent="0" algn="ctr" rtl="0">
              <a:spcBef>
                <a:spcPts val="0"/>
              </a:spcBef>
              <a:spcAft>
                <a:spcPts val="0"/>
              </a:spcAft>
              <a:buNone/>
            </a:pPr>
            <a:r>
              <a:rPr lang="en-US" sz="1400" b="1" dirty="0">
                <a:latin typeface="Arial" panose="020B0604020202020204" pitchFamily="34" charset="0"/>
              </a:rPr>
              <a:t>IN OPERATION</a:t>
            </a:r>
            <a:endParaRPr sz="1400" b="1" dirty="0">
              <a:latin typeface="Arial" panose="020B0604020202020204" pitchFamily="34" charset="0"/>
            </a:endParaRPr>
          </a:p>
        </p:txBody>
      </p:sp>
      <p:grpSp>
        <p:nvGrpSpPr>
          <p:cNvPr id="15" name="Agrupar 14">
            <a:extLst>
              <a:ext uri="{FF2B5EF4-FFF2-40B4-BE49-F238E27FC236}">
                <a16:creationId xmlns:a16="http://schemas.microsoft.com/office/drawing/2014/main" id="{F6D94712-CE46-5E7B-7C34-CB5151B6F1CF}"/>
              </a:ext>
            </a:extLst>
          </p:cNvPr>
          <p:cNvGrpSpPr/>
          <p:nvPr/>
        </p:nvGrpSpPr>
        <p:grpSpPr>
          <a:xfrm>
            <a:off x="3611757" y="4502242"/>
            <a:ext cx="1717678" cy="864560"/>
            <a:chOff x="3737882" y="4391880"/>
            <a:chExt cx="1717678" cy="864560"/>
          </a:xfrm>
        </p:grpSpPr>
        <p:sp>
          <p:nvSpPr>
            <p:cNvPr id="16" name="Retângulo 15">
              <a:extLst>
                <a:ext uri="{FF2B5EF4-FFF2-40B4-BE49-F238E27FC236}">
                  <a16:creationId xmlns:a16="http://schemas.microsoft.com/office/drawing/2014/main" id="{71279D0C-80A3-C473-F191-08D31FB93973}"/>
                </a:ext>
              </a:extLst>
            </p:cNvPr>
            <p:cNvSpPr/>
            <p:nvPr/>
          </p:nvSpPr>
          <p:spPr>
            <a:xfrm>
              <a:off x="3752164" y="4391880"/>
              <a:ext cx="1701349" cy="864560"/>
            </a:xfrm>
            <a:prstGeom prst="rect">
              <a:avLst/>
            </a:prstGeom>
            <a:solidFill>
              <a:srgbClr val="247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7" name="CaixaDeTexto 16">
              <a:extLst>
                <a:ext uri="{FF2B5EF4-FFF2-40B4-BE49-F238E27FC236}">
                  <a16:creationId xmlns:a16="http://schemas.microsoft.com/office/drawing/2014/main" id="{3C9A1BA3-6AA7-F9D1-B2C9-A296352833BC}"/>
                </a:ext>
              </a:extLst>
            </p:cNvPr>
            <p:cNvSpPr txBox="1"/>
            <p:nvPr/>
          </p:nvSpPr>
          <p:spPr>
            <a:xfrm>
              <a:off x="3737882" y="4887107"/>
              <a:ext cx="1701349" cy="369332"/>
            </a:xfrm>
            <a:prstGeom prst="rect">
              <a:avLst/>
            </a:prstGeom>
            <a:noFill/>
          </p:spPr>
          <p:txBody>
            <a:bodyPr wrap="square" rtlCol="0">
              <a:spAutoFit/>
            </a:bodyPr>
            <a:lstStyle/>
            <a:p>
              <a:pPr algn="ctr"/>
              <a:r>
                <a:rPr lang="pt-BR" b="1" dirty="0">
                  <a:solidFill>
                    <a:schemeClr val="bg1"/>
                  </a:solidFill>
                  <a:latin typeface="Arial" panose="020B0604020202020204" pitchFamily="34" charset="0"/>
                </a:rPr>
                <a:t>TOTAL</a:t>
              </a:r>
            </a:p>
          </p:txBody>
        </p:sp>
        <p:sp>
          <p:nvSpPr>
            <p:cNvPr id="18" name="CaixaDeTexto 17">
              <a:extLst>
                <a:ext uri="{FF2B5EF4-FFF2-40B4-BE49-F238E27FC236}">
                  <a16:creationId xmlns:a16="http://schemas.microsoft.com/office/drawing/2014/main" id="{67BB7DFE-083A-DDE5-26C4-D35C9426630F}"/>
                </a:ext>
              </a:extLst>
            </p:cNvPr>
            <p:cNvSpPr txBox="1"/>
            <p:nvPr/>
          </p:nvSpPr>
          <p:spPr>
            <a:xfrm>
              <a:off x="3754211" y="4421260"/>
              <a:ext cx="1701349" cy="523220"/>
            </a:xfrm>
            <a:prstGeom prst="rect">
              <a:avLst/>
            </a:prstGeom>
            <a:noFill/>
          </p:spPr>
          <p:txBody>
            <a:bodyPr wrap="square" rtlCol="0">
              <a:spAutoFit/>
            </a:bodyPr>
            <a:lstStyle/>
            <a:p>
              <a:pPr algn="ctr"/>
              <a:r>
                <a:rPr lang="pt-BR" sz="2800" b="1" dirty="0">
                  <a:solidFill>
                    <a:schemeClr val="bg1"/>
                  </a:solidFill>
                  <a:latin typeface="Arial" panose="020B0604020202020204" pitchFamily="34" charset="0"/>
                </a:rPr>
                <a:t>5,35 GW</a:t>
              </a:r>
            </a:p>
          </p:txBody>
        </p:sp>
      </p:grpSp>
      <p:sp>
        <p:nvSpPr>
          <p:cNvPr id="19" name="Google Shape;473;p9">
            <a:extLst>
              <a:ext uri="{FF2B5EF4-FFF2-40B4-BE49-F238E27FC236}">
                <a16:creationId xmlns:a16="http://schemas.microsoft.com/office/drawing/2014/main" id="{1FE1067D-CDE7-76FE-79A9-31EA90AF6D08}"/>
              </a:ext>
            </a:extLst>
          </p:cNvPr>
          <p:cNvSpPr txBox="1"/>
          <p:nvPr/>
        </p:nvSpPr>
        <p:spPr>
          <a:xfrm>
            <a:off x="490805" y="6201896"/>
            <a:ext cx="3740743" cy="200014"/>
          </a:xfrm>
          <a:prstGeom prst="rect">
            <a:avLst/>
          </a:prstGeom>
          <a:noFill/>
          <a:ln>
            <a:noFill/>
          </a:ln>
        </p:spPr>
        <p:txBody>
          <a:bodyPr spcFirstLastPara="1" wrap="square" lIns="45700" tIns="45700" rIns="45700" bIns="45700" anchor="t" anchorCtr="0">
            <a:spAutoFit/>
          </a:bodyPr>
          <a:lstStyle/>
          <a:p>
            <a:pPr algn="just">
              <a:buClr>
                <a:srgbClr val="215968"/>
              </a:buClr>
              <a:buSzPts val="800"/>
            </a:pPr>
            <a:r>
              <a:rPr lang="en-US" sz="700" b="1" dirty="0">
                <a:latin typeface="Arial" panose="020B0604020202020204" pitchFamily="34" charset="0"/>
                <a:ea typeface="Calibri"/>
                <a:cs typeface="Arial" panose="020B0604020202020204" pitchFamily="34" charset="0"/>
                <a:sym typeface="Calibri"/>
              </a:rPr>
              <a:t>Source: ANEEL – SIGA, May 01 of 2023</a:t>
            </a:r>
            <a:endParaRPr lang="en-US" sz="1600" dirty="0">
              <a:latin typeface="Arial" panose="020B0604020202020204" pitchFamily="34" charset="0"/>
            </a:endParaRPr>
          </a:p>
        </p:txBody>
      </p:sp>
      <p:grpSp>
        <p:nvGrpSpPr>
          <p:cNvPr id="20" name="Agrupar 19">
            <a:extLst>
              <a:ext uri="{FF2B5EF4-FFF2-40B4-BE49-F238E27FC236}">
                <a16:creationId xmlns:a16="http://schemas.microsoft.com/office/drawing/2014/main" id="{7E7D8933-BCA7-C1D9-DE15-04699B5832C0}"/>
              </a:ext>
            </a:extLst>
          </p:cNvPr>
          <p:cNvGrpSpPr/>
          <p:nvPr/>
        </p:nvGrpSpPr>
        <p:grpSpPr>
          <a:xfrm>
            <a:off x="3611757" y="3341812"/>
            <a:ext cx="1717678" cy="864560"/>
            <a:chOff x="3737882" y="3231450"/>
            <a:chExt cx="1717678" cy="864560"/>
          </a:xfrm>
        </p:grpSpPr>
        <p:sp>
          <p:nvSpPr>
            <p:cNvPr id="21" name="Retângulo 20">
              <a:extLst>
                <a:ext uri="{FF2B5EF4-FFF2-40B4-BE49-F238E27FC236}">
                  <a16:creationId xmlns:a16="http://schemas.microsoft.com/office/drawing/2014/main" id="{35A855B6-003B-DA0D-2F50-AD9E16F01D0F}"/>
                </a:ext>
              </a:extLst>
            </p:cNvPr>
            <p:cNvSpPr/>
            <p:nvPr/>
          </p:nvSpPr>
          <p:spPr>
            <a:xfrm>
              <a:off x="3752164" y="3231450"/>
              <a:ext cx="1701349" cy="864560"/>
            </a:xfrm>
            <a:prstGeom prst="rect">
              <a:avLst/>
            </a:prstGeom>
            <a:solidFill>
              <a:srgbClr val="247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22" name="CaixaDeTexto 21">
              <a:extLst>
                <a:ext uri="{FF2B5EF4-FFF2-40B4-BE49-F238E27FC236}">
                  <a16:creationId xmlns:a16="http://schemas.microsoft.com/office/drawing/2014/main" id="{DDF45CA6-E5F3-A817-FCFF-2F403487576F}"/>
                </a:ext>
              </a:extLst>
            </p:cNvPr>
            <p:cNvSpPr txBox="1"/>
            <p:nvPr/>
          </p:nvSpPr>
          <p:spPr>
            <a:xfrm>
              <a:off x="3737882" y="3726677"/>
              <a:ext cx="1701349" cy="276999"/>
            </a:xfrm>
            <a:prstGeom prst="rect">
              <a:avLst/>
            </a:prstGeom>
            <a:noFill/>
          </p:spPr>
          <p:txBody>
            <a:bodyPr wrap="square" rtlCol="0">
              <a:spAutoFit/>
            </a:bodyPr>
            <a:lstStyle/>
            <a:p>
              <a:pPr algn="ctr"/>
              <a:r>
                <a:rPr lang="pt-BR" sz="1200" b="1" dirty="0">
                  <a:solidFill>
                    <a:schemeClr val="bg1"/>
                  </a:solidFill>
                  <a:latin typeface="Arial" panose="020B0604020202020204" pitchFamily="34" charset="0"/>
                </a:rPr>
                <a:t>ENTERPRISES</a:t>
              </a:r>
            </a:p>
          </p:txBody>
        </p:sp>
        <p:sp>
          <p:nvSpPr>
            <p:cNvPr id="23" name="CaixaDeTexto 22">
              <a:extLst>
                <a:ext uri="{FF2B5EF4-FFF2-40B4-BE49-F238E27FC236}">
                  <a16:creationId xmlns:a16="http://schemas.microsoft.com/office/drawing/2014/main" id="{0C5F6809-5936-D454-405E-4326BEE1C10D}"/>
                </a:ext>
              </a:extLst>
            </p:cNvPr>
            <p:cNvSpPr txBox="1"/>
            <p:nvPr/>
          </p:nvSpPr>
          <p:spPr>
            <a:xfrm>
              <a:off x="3754211" y="3260830"/>
              <a:ext cx="1701349" cy="523220"/>
            </a:xfrm>
            <a:prstGeom prst="rect">
              <a:avLst/>
            </a:prstGeom>
            <a:noFill/>
          </p:spPr>
          <p:txBody>
            <a:bodyPr wrap="square" rtlCol="0">
              <a:spAutoFit/>
            </a:bodyPr>
            <a:lstStyle/>
            <a:p>
              <a:pPr algn="ctr"/>
              <a:r>
                <a:rPr lang="pt-BR" sz="2800" b="1" dirty="0">
                  <a:solidFill>
                    <a:schemeClr val="bg1"/>
                  </a:solidFill>
                  <a:latin typeface="Arial" panose="020B0604020202020204" pitchFamily="34" charset="0"/>
                </a:rPr>
                <a:t>160</a:t>
              </a:r>
            </a:p>
          </p:txBody>
        </p:sp>
      </p:grpSp>
      <p:sp>
        <p:nvSpPr>
          <p:cNvPr id="24" name="Retângulo: Cantos Arredondados 23">
            <a:extLst>
              <a:ext uri="{FF2B5EF4-FFF2-40B4-BE49-F238E27FC236}">
                <a16:creationId xmlns:a16="http://schemas.microsoft.com/office/drawing/2014/main" id="{0478194E-88F2-5D4D-A8E3-04E6651F6724}"/>
              </a:ext>
            </a:extLst>
          </p:cNvPr>
          <p:cNvSpPr/>
          <p:nvPr/>
        </p:nvSpPr>
        <p:spPr>
          <a:xfrm>
            <a:off x="2023051" y="1064281"/>
            <a:ext cx="1805954" cy="241904"/>
          </a:xfrm>
          <a:prstGeom prst="roundRect">
            <a:avLst/>
          </a:prstGeom>
          <a:solidFill>
            <a:srgbClr val="24781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rPr>
              <a:t>IN OPERATION</a:t>
            </a:r>
            <a:endParaRPr lang="pt-BR" sz="1400" dirty="0">
              <a:solidFill>
                <a:schemeClr val="bg1"/>
              </a:solidFill>
              <a:latin typeface="Arial" panose="020B0604020202020204" pitchFamily="34" charset="0"/>
            </a:endParaRPr>
          </a:p>
        </p:txBody>
      </p:sp>
      <p:sp>
        <p:nvSpPr>
          <p:cNvPr id="25" name="Retângulo: Cantos Arredondados 24">
            <a:extLst>
              <a:ext uri="{FF2B5EF4-FFF2-40B4-BE49-F238E27FC236}">
                <a16:creationId xmlns:a16="http://schemas.microsoft.com/office/drawing/2014/main" id="{F09211C6-953F-0445-C885-E27BA161B568}"/>
              </a:ext>
            </a:extLst>
          </p:cNvPr>
          <p:cNvSpPr/>
          <p:nvPr/>
        </p:nvSpPr>
        <p:spPr>
          <a:xfrm>
            <a:off x="6395761" y="808394"/>
            <a:ext cx="5340912" cy="2448000"/>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graphicFrame>
        <p:nvGraphicFramePr>
          <p:cNvPr id="26" name="Gráfico 25">
            <a:extLst>
              <a:ext uri="{FF2B5EF4-FFF2-40B4-BE49-F238E27FC236}">
                <a16:creationId xmlns:a16="http://schemas.microsoft.com/office/drawing/2014/main" id="{3EF6A5F9-F70A-DC03-4847-B1F7AB41818C}"/>
              </a:ext>
            </a:extLst>
          </p:cNvPr>
          <p:cNvGraphicFramePr/>
          <p:nvPr>
            <p:extLst>
              <p:ext uri="{D42A27DB-BD31-4B8C-83A1-F6EECF244321}">
                <p14:modId xmlns:p14="http://schemas.microsoft.com/office/powerpoint/2010/main" val="2154413560"/>
              </p:ext>
            </p:extLst>
          </p:nvPr>
        </p:nvGraphicFramePr>
        <p:xfrm>
          <a:off x="6451223" y="1216871"/>
          <a:ext cx="5454460" cy="1981260"/>
        </p:xfrm>
        <a:graphic>
          <a:graphicData uri="http://schemas.openxmlformats.org/drawingml/2006/chart">
            <c:chart xmlns:c="http://schemas.openxmlformats.org/drawingml/2006/chart" xmlns:r="http://schemas.openxmlformats.org/officeDocument/2006/relationships" r:id="rId7"/>
          </a:graphicData>
        </a:graphic>
      </p:graphicFrame>
      <p:sp>
        <p:nvSpPr>
          <p:cNvPr id="27" name="Google Shape;243;p19">
            <a:extLst>
              <a:ext uri="{FF2B5EF4-FFF2-40B4-BE49-F238E27FC236}">
                <a16:creationId xmlns:a16="http://schemas.microsoft.com/office/drawing/2014/main" id="{11E1C7B0-8DDA-6034-9E52-5A1CD75D43E8}"/>
              </a:ext>
            </a:extLst>
          </p:cNvPr>
          <p:cNvSpPr/>
          <p:nvPr/>
        </p:nvSpPr>
        <p:spPr>
          <a:xfrm>
            <a:off x="6843167" y="824724"/>
            <a:ext cx="4446099" cy="472514"/>
          </a:xfrm>
          <a:prstGeom prst="rect">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latin typeface="Arial" panose="020B0604020202020204" pitchFamily="34" charset="0"/>
              </a:rPr>
              <a:t>CEARÁ ENERGY MATRIX - INSTALLED CAPACITY</a:t>
            </a:r>
          </a:p>
          <a:p>
            <a:pPr marL="0" lvl="0" indent="0" algn="ctr" rtl="0">
              <a:spcBef>
                <a:spcPts val="0"/>
              </a:spcBef>
              <a:spcAft>
                <a:spcPts val="0"/>
              </a:spcAft>
              <a:buNone/>
            </a:pPr>
            <a:endParaRPr sz="1400" b="1" dirty="0">
              <a:latin typeface="Arial" panose="020B0604020202020204" pitchFamily="34" charset="0"/>
            </a:endParaRPr>
          </a:p>
        </p:txBody>
      </p:sp>
      <p:sp>
        <p:nvSpPr>
          <p:cNvPr id="28" name="Google Shape;473;p9">
            <a:extLst>
              <a:ext uri="{FF2B5EF4-FFF2-40B4-BE49-F238E27FC236}">
                <a16:creationId xmlns:a16="http://schemas.microsoft.com/office/drawing/2014/main" id="{7228A23B-041C-ACE2-457A-B72648FD42A6}"/>
              </a:ext>
            </a:extLst>
          </p:cNvPr>
          <p:cNvSpPr txBox="1"/>
          <p:nvPr/>
        </p:nvSpPr>
        <p:spPr>
          <a:xfrm>
            <a:off x="6673983" y="3273391"/>
            <a:ext cx="3740743" cy="200014"/>
          </a:xfrm>
          <a:prstGeom prst="rect">
            <a:avLst/>
          </a:prstGeom>
          <a:noFill/>
          <a:ln>
            <a:noFill/>
          </a:ln>
        </p:spPr>
        <p:txBody>
          <a:bodyPr spcFirstLastPara="1" wrap="square" lIns="45700" tIns="45700" rIns="45700" bIns="45700" anchor="t" anchorCtr="0">
            <a:spAutoFit/>
          </a:bodyPr>
          <a:lstStyle/>
          <a:p>
            <a:pPr algn="just">
              <a:buClr>
                <a:srgbClr val="215968"/>
              </a:buClr>
              <a:buSzPts val="800"/>
            </a:pPr>
            <a:r>
              <a:rPr lang="en-US" sz="700" b="1" dirty="0">
                <a:latin typeface="Arial" panose="020B0604020202020204" pitchFamily="34" charset="0"/>
                <a:ea typeface="Calibri"/>
                <a:cs typeface="Arial" panose="020B0604020202020204" pitchFamily="34" charset="0"/>
                <a:sym typeface="Calibri"/>
              </a:rPr>
              <a:t>Source: ANEEL – SIGA, May 01 of 2023</a:t>
            </a:r>
            <a:endParaRPr sz="1600" dirty="0">
              <a:latin typeface="Arial" panose="020B0604020202020204" pitchFamily="34" charset="0"/>
            </a:endParaRPr>
          </a:p>
        </p:txBody>
      </p:sp>
      <p:grpSp>
        <p:nvGrpSpPr>
          <p:cNvPr id="29" name="Agrupar 28">
            <a:extLst>
              <a:ext uri="{FF2B5EF4-FFF2-40B4-BE49-F238E27FC236}">
                <a16:creationId xmlns:a16="http://schemas.microsoft.com/office/drawing/2014/main" id="{43808972-3ED7-E74C-4722-44976C502170}"/>
              </a:ext>
            </a:extLst>
          </p:cNvPr>
          <p:cNvGrpSpPr/>
          <p:nvPr/>
        </p:nvGrpSpPr>
        <p:grpSpPr>
          <a:xfrm>
            <a:off x="6564771" y="1590980"/>
            <a:ext cx="1705443" cy="523914"/>
            <a:chOff x="9933295" y="3231450"/>
            <a:chExt cx="1705443" cy="523914"/>
          </a:xfrm>
          <a:solidFill>
            <a:srgbClr val="4472C4"/>
          </a:solidFill>
        </p:grpSpPr>
        <p:sp>
          <p:nvSpPr>
            <p:cNvPr id="30" name="Retângulo 29">
              <a:extLst>
                <a:ext uri="{FF2B5EF4-FFF2-40B4-BE49-F238E27FC236}">
                  <a16:creationId xmlns:a16="http://schemas.microsoft.com/office/drawing/2014/main" id="{54D4D3B6-0FF3-2AA2-A53E-6B37CCEBACAA}"/>
                </a:ext>
              </a:extLst>
            </p:cNvPr>
            <p:cNvSpPr/>
            <p:nvPr/>
          </p:nvSpPr>
          <p:spPr>
            <a:xfrm>
              <a:off x="9935342" y="3231450"/>
              <a:ext cx="1701349" cy="523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latin typeface="Arial" panose="020B0604020202020204" pitchFamily="34" charset="0"/>
              </a:endParaRPr>
            </a:p>
          </p:txBody>
        </p:sp>
        <p:sp>
          <p:nvSpPr>
            <p:cNvPr id="31" name="CaixaDeTexto 30">
              <a:extLst>
                <a:ext uri="{FF2B5EF4-FFF2-40B4-BE49-F238E27FC236}">
                  <a16:creationId xmlns:a16="http://schemas.microsoft.com/office/drawing/2014/main" id="{B4351DE5-1A6E-B2DD-3067-8ED70A43BDA7}"/>
                </a:ext>
              </a:extLst>
            </p:cNvPr>
            <p:cNvSpPr txBox="1"/>
            <p:nvPr/>
          </p:nvSpPr>
          <p:spPr>
            <a:xfrm>
              <a:off x="9937389" y="3260830"/>
              <a:ext cx="1701349" cy="338554"/>
            </a:xfrm>
            <a:prstGeom prst="rect">
              <a:avLst/>
            </a:prstGeom>
            <a:grpFill/>
          </p:spPr>
          <p:txBody>
            <a:bodyPr wrap="square" rtlCol="0">
              <a:spAutoFit/>
            </a:bodyPr>
            <a:lstStyle/>
            <a:p>
              <a:pPr algn="ctr"/>
              <a:r>
                <a:rPr lang="pt-BR" sz="1600" b="1" dirty="0">
                  <a:solidFill>
                    <a:schemeClr val="bg1"/>
                  </a:solidFill>
                  <a:latin typeface="Arial" panose="020B0604020202020204" pitchFamily="34" charset="0"/>
                </a:rPr>
                <a:t>12</a:t>
              </a:r>
            </a:p>
          </p:txBody>
        </p:sp>
        <p:sp>
          <p:nvSpPr>
            <p:cNvPr id="32" name="CaixaDeTexto 31">
              <a:extLst>
                <a:ext uri="{FF2B5EF4-FFF2-40B4-BE49-F238E27FC236}">
                  <a16:creationId xmlns:a16="http://schemas.microsoft.com/office/drawing/2014/main" id="{E2228387-B2F0-2B7E-2BC1-74CA7580C432}"/>
                </a:ext>
              </a:extLst>
            </p:cNvPr>
            <p:cNvSpPr txBox="1"/>
            <p:nvPr/>
          </p:nvSpPr>
          <p:spPr>
            <a:xfrm>
              <a:off x="9933295" y="3524532"/>
              <a:ext cx="1689114" cy="230832"/>
            </a:xfrm>
            <a:prstGeom prst="rect">
              <a:avLst/>
            </a:prstGeom>
            <a:grpFill/>
          </p:spPr>
          <p:txBody>
            <a:bodyPr wrap="square" rtlCol="0">
              <a:spAutoFit/>
            </a:bodyPr>
            <a:lstStyle/>
            <a:p>
              <a:pPr algn="ctr"/>
              <a:r>
                <a:rPr lang="pt-BR" sz="900" b="1" dirty="0">
                  <a:solidFill>
                    <a:schemeClr val="bg1"/>
                  </a:solidFill>
                  <a:latin typeface="Arial" panose="020B0604020202020204" pitchFamily="34" charset="0"/>
                </a:rPr>
                <a:t>ENTERPRISES</a:t>
              </a:r>
            </a:p>
          </p:txBody>
        </p:sp>
      </p:grpSp>
      <p:sp>
        <p:nvSpPr>
          <p:cNvPr id="33" name="Retângulo: Cantos Arredondados 32">
            <a:extLst>
              <a:ext uri="{FF2B5EF4-FFF2-40B4-BE49-F238E27FC236}">
                <a16:creationId xmlns:a16="http://schemas.microsoft.com/office/drawing/2014/main" id="{256CDCEC-9F1A-C64A-36A9-F1574E8C3A5B}"/>
              </a:ext>
            </a:extLst>
          </p:cNvPr>
          <p:cNvSpPr/>
          <p:nvPr/>
        </p:nvSpPr>
        <p:spPr>
          <a:xfrm>
            <a:off x="8318349" y="1049407"/>
            <a:ext cx="2560786" cy="230845"/>
          </a:xfrm>
          <a:prstGeom prst="round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rPr>
              <a:t>UNDER CONSTRUCTION</a:t>
            </a:r>
            <a:endParaRPr lang="pt-BR" sz="1400" dirty="0">
              <a:solidFill>
                <a:schemeClr val="bg1"/>
              </a:solidFill>
              <a:latin typeface="Arial" panose="020B0604020202020204" pitchFamily="34" charset="0"/>
            </a:endParaRPr>
          </a:p>
        </p:txBody>
      </p:sp>
      <p:sp>
        <p:nvSpPr>
          <p:cNvPr id="34" name="Retângulo: Cantos Arredondados 33">
            <a:extLst>
              <a:ext uri="{FF2B5EF4-FFF2-40B4-BE49-F238E27FC236}">
                <a16:creationId xmlns:a16="http://schemas.microsoft.com/office/drawing/2014/main" id="{AD1A7093-D8FF-F3A6-3D4F-BE05064DE1E4}"/>
              </a:ext>
            </a:extLst>
          </p:cNvPr>
          <p:cNvSpPr/>
          <p:nvPr/>
        </p:nvSpPr>
        <p:spPr>
          <a:xfrm>
            <a:off x="6395761" y="3754694"/>
            <a:ext cx="5340912" cy="2447202"/>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graphicFrame>
        <p:nvGraphicFramePr>
          <p:cNvPr id="35" name="Gráfico 34">
            <a:extLst>
              <a:ext uri="{FF2B5EF4-FFF2-40B4-BE49-F238E27FC236}">
                <a16:creationId xmlns:a16="http://schemas.microsoft.com/office/drawing/2014/main" id="{19C44E31-837C-D44D-17C5-9F8782A1E42B}"/>
              </a:ext>
            </a:extLst>
          </p:cNvPr>
          <p:cNvGraphicFramePr/>
          <p:nvPr>
            <p:extLst>
              <p:ext uri="{D42A27DB-BD31-4B8C-83A1-F6EECF244321}">
                <p14:modId xmlns:p14="http://schemas.microsoft.com/office/powerpoint/2010/main" val="632022631"/>
              </p:ext>
            </p:extLst>
          </p:nvPr>
        </p:nvGraphicFramePr>
        <p:xfrm>
          <a:off x="6451223" y="4163170"/>
          <a:ext cx="5454460" cy="1984850"/>
        </p:xfrm>
        <a:graphic>
          <a:graphicData uri="http://schemas.openxmlformats.org/drawingml/2006/chart">
            <c:chart xmlns:c="http://schemas.openxmlformats.org/drawingml/2006/chart" xmlns:r="http://schemas.openxmlformats.org/officeDocument/2006/relationships" r:id="rId8"/>
          </a:graphicData>
        </a:graphic>
      </p:graphicFrame>
      <p:sp>
        <p:nvSpPr>
          <p:cNvPr id="36" name="Google Shape;243;p19">
            <a:extLst>
              <a:ext uri="{FF2B5EF4-FFF2-40B4-BE49-F238E27FC236}">
                <a16:creationId xmlns:a16="http://schemas.microsoft.com/office/drawing/2014/main" id="{F3B210BE-A6A1-274E-88D2-096F3C42843E}"/>
              </a:ext>
            </a:extLst>
          </p:cNvPr>
          <p:cNvSpPr/>
          <p:nvPr/>
        </p:nvSpPr>
        <p:spPr>
          <a:xfrm>
            <a:off x="6843167" y="3771023"/>
            <a:ext cx="4446099" cy="472514"/>
          </a:xfrm>
          <a:prstGeom prst="rect">
            <a:avLst/>
          </a:pr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latin typeface="Arial" panose="020B0604020202020204" pitchFamily="34" charset="0"/>
              </a:rPr>
              <a:t>CEARÁ ENERGY MATRIX - INSTALLED CAPACITY</a:t>
            </a:r>
          </a:p>
          <a:p>
            <a:pPr marL="0" lvl="0" indent="0" algn="ctr" rtl="0">
              <a:spcBef>
                <a:spcPts val="0"/>
              </a:spcBef>
              <a:spcAft>
                <a:spcPts val="0"/>
              </a:spcAft>
              <a:buNone/>
            </a:pPr>
            <a:endParaRPr sz="1400" b="1" dirty="0">
              <a:latin typeface="Arial" panose="020B0604020202020204" pitchFamily="34" charset="0"/>
            </a:endParaRPr>
          </a:p>
        </p:txBody>
      </p:sp>
      <p:sp>
        <p:nvSpPr>
          <p:cNvPr id="37" name="Google Shape;473;p9">
            <a:extLst>
              <a:ext uri="{FF2B5EF4-FFF2-40B4-BE49-F238E27FC236}">
                <a16:creationId xmlns:a16="http://schemas.microsoft.com/office/drawing/2014/main" id="{44BCC15C-22AC-984A-5B3C-7F7BCDCCFD4E}"/>
              </a:ext>
            </a:extLst>
          </p:cNvPr>
          <p:cNvSpPr txBox="1"/>
          <p:nvPr/>
        </p:nvSpPr>
        <p:spPr>
          <a:xfrm>
            <a:off x="6673983" y="6321660"/>
            <a:ext cx="3740743" cy="200014"/>
          </a:xfrm>
          <a:prstGeom prst="rect">
            <a:avLst/>
          </a:prstGeom>
          <a:noFill/>
          <a:ln>
            <a:noFill/>
          </a:ln>
        </p:spPr>
        <p:txBody>
          <a:bodyPr spcFirstLastPara="1" wrap="square" lIns="45700" tIns="45700" rIns="45700" bIns="45700" anchor="t" anchorCtr="0">
            <a:spAutoFit/>
          </a:bodyPr>
          <a:lstStyle/>
          <a:p>
            <a:pPr algn="just">
              <a:buClr>
                <a:srgbClr val="215968"/>
              </a:buClr>
              <a:buSzPts val="800"/>
            </a:pPr>
            <a:r>
              <a:rPr lang="en-US" sz="700" b="1" dirty="0">
                <a:latin typeface="Arial" panose="020B0604020202020204" pitchFamily="34" charset="0"/>
                <a:ea typeface="Calibri"/>
                <a:cs typeface="Arial" panose="020B0604020202020204" pitchFamily="34" charset="0"/>
                <a:sym typeface="Calibri"/>
              </a:rPr>
              <a:t>Source: ANEEL – SIGA, Jun 01 of 2023</a:t>
            </a:r>
            <a:endParaRPr lang="en-US" sz="1600" dirty="0">
              <a:latin typeface="Arial" panose="020B0604020202020204" pitchFamily="34" charset="0"/>
            </a:endParaRPr>
          </a:p>
        </p:txBody>
      </p:sp>
      <p:sp>
        <p:nvSpPr>
          <p:cNvPr id="38" name="Retângulo: Cantos Arredondados 37">
            <a:extLst>
              <a:ext uri="{FF2B5EF4-FFF2-40B4-BE49-F238E27FC236}">
                <a16:creationId xmlns:a16="http://schemas.microsoft.com/office/drawing/2014/main" id="{B145A490-8713-02FA-05C4-19EFE9E3F843}"/>
              </a:ext>
            </a:extLst>
          </p:cNvPr>
          <p:cNvSpPr/>
          <p:nvPr/>
        </p:nvSpPr>
        <p:spPr>
          <a:xfrm>
            <a:off x="8253885" y="4008969"/>
            <a:ext cx="3217211" cy="212464"/>
          </a:xfrm>
          <a:prstGeom prst="roundRect">
            <a:avLst/>
          </a:prstGeom>
          <a:solidFill>
            <a:srgbClr val="FC920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Arial" panose="020B0604020202020204" pitchFamily="34" charset="0"/>
              </a:rPr>
              <a:t>UNSTARTED CONSTRUCTION</a:t>
            </a:r>
            <a:endParaRPr lang="pt-BR" sz="1400" dirty="0">
              <a:solidFill>
                <a:schemeClr val="bg1"/>
              </a:solidFill>
              <a:latin typeface="Arial" panose="020B0604020202020204" pitchFamily="34" charset="0"/>
            </a:endParaRPr>
          </a:p>
        </p:txBody>
      </p:sp>
      <p:grpSp>
        <p:nvGrpSpPr>
          <p:cNvPr id="39" name="Agrupar 38">
            <a:extLst>
              <a:ext uri="{FF2B5EF4-FFF2-40B4-BE49-F238E27FC236}">
                <a16:creationId xmlns:a16="http://schemas.microsoft.com/office/drawing/2014/main" id="{096D04BB-BB06-2672-AC50-9A9B87803FBE}"/>
              </a:ext>
            </a:extLst>
          </p:cNvPr>
          <p:cNvGrpSpPr/>
          <p:nvPr/>
        </p:nvGrpSpPr>
        <p:grpSpPr>
          <a:xfrm>
            <a:off x="6565591" y="4299415"/>
            <a:ext cx="1701349" cy="277000"/>
            <a:chOff x="9928201" y="3525230"/>
            <a:chExt cx="1701349" cy="277000"/>
          </a:xfrm>
        </p:grpSpPr>
        <p:sp>
          <p:nvSpPr>
            <p:cNvPr id="40" name="Retângulo 39">
              <a:extLst>
                <a:ext uri="{FF2B5EF4-FFF2-40B4-BE49-F238E27FC236}">
                  <a16:creationId xmlns:a16="http://schemas.microsoft.com/office/drawing/2014/main" id="{02C2E20C-B52A-E093-5CC1-54C83FA4F0CA}"/>
                </a:ext>
              </a:extLst>
            </p:cNvPr>
            <p:cNvSpPr/>
            <p:nvPr/>
          </p:nvSpPr>
          <p:spPr>
            <a:xfrm>
              <a:off x="9928201" y="3525230"/>
              <a:ext cx="1701349" cy="276999"/>
            </a:xfrm>
            <a:prstGeom prst="rect">
              <a:avLst/>
            </a:prstGeom>
            <a:solidFill>
              <a:srgbClr val="247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41" name="CaixaDeTexto 40">
              <a:extLst>
                <a:ext uri="{FF2B5EF4-FFF2-40B4-BE49-F238E27FC236}">
                  <a16:creationId xmlns:a16="http://schemas.microsoft.com/office/drawing/2014/main" id="{4B92E707-3797-905F-4A97-008742EE31A1}"/>
                </a:ext>
              </a:extLst>
            </p:cNvPr>
            <p:cNvSpPr txBox="1"/>
            <p:nvPr/>
          </p:nvSpPr>
          <p:spPr>
            <a:xfrm>
              <a:off x="9928201" y="3525231"/>
              <a:ext cx="1701349" cy="276999"/>
            </a:xfrm>
            <a:prstGeom prst="rect">
              <a:avLst/>
            </a:prstGeom>
            <a:solidFill>
              <a:srgbClr val="FC9204"/>
            </a:solidFill>
          </p:spPr>
          <p:txBody>
            <a:bodyPr wrap="square" rtlCol="0">
              <a:spAutoFit/>
            </a:bodyPr>
            <a:lstStyle/>
            <a:p>
              <a:pPr algn="ctr"/>
              <a:r>
                <a:rPr lang="pt-BR" sz="1200" b="1" dirty="0" err="1">
                  <a:solidFill>
                    <a:schemeClr val="bg1"/>
                  </a:solidFill>
                  <a:latin typeface="Arial" panose="020B0604020202020204" pitchFamily="34" charset="0"/>
                </a:rPr>
                <a:t>Values</a:t>
              </a:r>
              <a:r>
                <a:rPr lang="pt-BR" sz="1200" b="1" dirty="0">
                  <a:solidFill>
                    <a:schemeClr val="bg1"/>
                  </a:solidFill>
                  <a:latin typeface="Arial" panose="020B0604020202020204" pitchFamily="34" charset="0"/>
                </a:rPr>
                <a:t> ​​in GW</a:t>
              </a:r>
            </a:p>
          </p:txBody>
        </p:sp>
      </p:grpSp>
      <p:grpSp>
        <p:nvGrpSpPr>
          <p:cNvPr id="42" name="Agrupar 41">
            <a:extLst>
              <a:ext uri="{FF2B5EF4-FFF2-40B4-BE49-F238E27FC236}">
                <a16:creationId xmlns:a16="http://schemas.microsoft.com/office/drawing/2014/main" id="{0B35E7FB-CA36-5308-8DAF-FDE1F8F7531C}"/>
              </a:ext>
            </a:extLst>
          </p:cNvPr>
          <p:cNvGrpSpPr/>
          <p:nvPr/>
        </p:nvGrpSpPr>
        <p:grpSpPr>
          <a:xfrm>
            <a:off x="6565591" y="1292290"/>
            <a:ext cx="1701349" cy="277000"/>
            <a:chOff x="9928201" y="3525230"/>
            <a:chExt cx="1701349" cy="277000"/>
          </a:xfrm>
          <a:solidFill>
            <a:schemeClr val="accent1"/>
          </a:solidFill>
        </p:grpSpPr>
        <p:sp>
          <p:nvSpPr>
            <p:cNvPr id="43" name="Retângulo 42">
              <a:extLst>
                <a:ext uri="{FF2B5EF4-FFF2-40B4-BE49-F238E27FC236}">
                  <a16:creationId xmlns:a16="http://schemas.microsoft.com/office/drawing/2014/main" id="{AAEAAC05-445B-C610-8EE5-CB03485AB549}"/>
                </a:ext>
              </a:extLst>
            </p:cNvPr>
            <p:cNvSpPr/>
            <p:nvPr/>
          </p:nvSpPr>
          <p:spPr>
            <a:xfrm>
              <a:off x="9928201" y="3525230"/>
              <a:ext cx="1701349" cy="276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44" name="CaixaDeTexto 43">
              <a:extLst>
                <a:ext uri="{FF2B5EF4-FFF2-40B4-BE49-F238E27FC236}">
                  <a16:creationId xmlns:a16="http://schemas.microsoft.com/office/drawing/2014/main" id="{C2000980-0F44-6FBB-EADE-11214083898B}"/>
                </a:ext>
              </a:extLst>
            </p:cNvPr>
            <p:cNvSpPr txBox="1"/>
            <p:nvPr/>
          </p:nvSpPr>
          <p:spPr>
            <a:xfrm>
              <a:off x="9928201" y="3525231"/>
              <a:ext cx="1701349" cy="276999"/>
            </a:xfrm>
            <a:prstGeom prst="rect">
              <a:avLst/>
            </a:prstGeom>
            <a:grpFill/>
          </p:spPr>
          <p:txBody>
            <a:bodyPr wrap="square" rtlCol="0">
              <a:spAutoFit/>
            </a:bodyPr>
            <a:lstStyle/>
            <a:p>
              <a:pPr algn="ctr"/>
              <a:r>
                <a:rPr lang="pt-BR" sz="1200" b="1" dirty="0" err="1">
                  <a:solidFill>
                    <a:schemeClr val="bg1"/>
                  </a:solidFill>
                  <a:latin typeface="Arial" panose="020B0604020202020204" pitchFamily="34" charset="0"/>
                </a:rPr>
                <a:t>Values</a:t>
              </a:r>
              <a:r>
                <a:rPr lang="pt-BR" sz="1200" b="1" dirty="0">
                  <a:solidFill>
                    <a:schemeClr val="bg1"/>
                  </a:solidFill>
                  <a:latin typeface="Arial" panose="020B0604020202020204" pitchFamily="34" charset="0"/>
                </a:rPr>
                <a:t> ​​in GW</a:t>
              </a:r>
            </a:p>
          </p:txBody>
        </p:sp>
      </p:grpSp>
      <p:grpSp>
        <p:nvGrpSpPr>
          <p:cNvPr id="45" name="Agrupar 44">
            <a:extLst>
              <a:ext uri="{FF2B5EF4-FFF2-40B4-BE49-F238E27FC236}">
                <a16:creationId xmlns:a16="http://schemas.microsoft.com/office/drawing/2014/main" id="{6F96F15E-E6AA-9BCF-46AB-1AC34744D97B}"/>
              </a:ext>
            </a:extLst>
          </p:cNvPr>
          <p:cNvGrpSpPr/>
          <p:nvPr/>
        </p:nvGrpSpPr>
        <p:grpSpPr>
          <a:xfrm>
            <a:off x="6564771" y="4609379"/>
            <a:ext cx="1705443" cy="512730"/>
            <a:chOff x="9933295" y="3231450"/>
            <a:chExt cx="1705443" cy="512730"/>
          </a:xfrm>
          <a:solidFill>
            <a:srgbClr val="FC9204"/>
          </a:solidFill>
        </p:grpSpPr>
        <p:sp>
          <p:nvSpPr>
            <p:cNvPr id="46" name="Retângulo 45">
              <a:extLst>
                <a:ext uri="{FF2B5EF4-FFF2-40B4-BE49-F238E27FC236}">
                  <a16:creationId xmlns:a16="http://schemas.microsoft.com/office/drawing/2014/main" id="{F928F5D5-FBD2-AFEC-3A3F-8CB5CAC9043C}"/>
                </a:ext>
              </a:extLst>
            </p:cNvPr>
            <p:cNvSpPr/>
            <p:nvPr/>
          </p:nvSpPr>
          <p:spPr>
            <a:xfrm>
              <a:off x="9935342" y="3231450"/>
              <a:ext cx="1701349" cy="5127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100" dirty="0">
                <a:latin typeface="Arial" panose="020B0604020202020204" pitchFamily="34" charset="0"/>
              </a:endParaRPr>
            </a:p>
          </p:txBody>
        </p:sp>
        <p:sp>
          <p:nvSpPr>
            <p:cNvPr id="47" name="CaixaDeTexto 46">
              <a:extLst>
                <a:ext uri="{FF2B5EF4-FFF2-40B4-BE49-F238E27FC236}">
                  <a16:creationId xmlns:a16="http://schemas.microsoft.com/office/drawing/2014/main" id="{F68B33BF-ED96-51B1-BE07-9BF38C86BDCB}"/>
                </a:ext>
              </a:extLst>
            </p:cNvPr>
            <p:cNvSpPr txBox="1"/>
            <p:nvPr/>
          </p:nvSpPr>
          <p:spPr>
            <a:xfrm>
              <a:off x="9937389" y="3260830"/>
              <a:ext cx="1701349" cy="338554"/>
            </a:xfrm>
            <a:prstGeom prst="rect">
              <a:avLst/>
            </a:prstGeom>
            <a:grpFill/>
          </p:spPr>
          <p:txBody>
            <a:bodyPr wrap="square" rtlCol="0">
              <a:spAutoFit/>
            </a:bodyPr>
            <a:lstStyle/>
            <a:p>
              <a:pPr algn="ctr"/>
              <a:r>
                <a:rPr lang="pt-BR" sz="1600" b="1" dirty="0">
                  <a:solidFill>
                    <a:schemeClr val="bg1"/>
                  </a:solidFill>
                  <a:latin typeface="Arial" panose="020B0604020202020204" pitchFamily="34" charset="0"/>
                </a:rPr>
                <a:t>395</a:t>
              </a:r>
            </a:p>
          </p:txBody>
        </p:sp>
        <p:sp>
          <p:nvSpPr>
            <p:cNvPr id="48" name="CaixaDeTexto 47">
              <a:extLst>
                <a:ext uri="{FF2B5EF4-FFF2-40B4-BE49-F238E27FC236}">
                  <a16:creationId xmlns:a16="http://schemas.microsoft.com/office/drawing/2014/main" id="{CE3079E0-AD81-986D-5DDD-46625C3C29AD}"/>
                </a:ext>
              </a:extLst>
            </p:cNvPr>
            <p:cNvSpPr txBox="1"/>
            <p:nvPr/>
          </p:nvSpPr>
          <p:spPr>
            <a:xfrm>
              <a:off x="9933295" y="3513348"/>
              <a:ext cx="1689114" cy="230832"/>
            </a:xfrm>
            <a:prstGeom prst="rect">
              <a:avLst/>
            </a:prstGeom>
            <a:grpFill/>
          </p:spPr>
          <p:txBody>
            <a:bodyPr wrap="square" rtlCol="0">
              <a:spAutoFit/>
            </a:bodyPr>
            <a:lstStyle/>
            <a:p>
              <a:pPr algn="ctr"/>
              <a:r>
                <a:rPr lang="pt-BR" sz="900" b="1" dirty="0">
                  <a:solidFill>
                    <a:schemeClr val="bg1"/>
                  </a:solidFill>
                  <a:latin typeface="Arial" panose="020B0604020202020204" pitchFamily="34" charset="0"/>
                </a:rPr>
                <a:t>ENTERPRISES</a:t>
              </a:r>
            </a:p>
          </p:txBody>
        </p:sp>
      </p:grpSp>
    </p:spTree>
    <p:extLst>
      <p:ext uri="{BB962C8B-B14F-4D97-AF65-F5344CB8AC3E}">
        <p14:creationId xmlns:p14="http://schemas.microsoft.com/office/powerpoint/2010/main" val="258517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presa finaliza instalação de 29 torres de energia eólica no litoral  cearense - Negócios - Diário do Nordeste">
            <a:extLst>
              <a:ext uri="{FF2B5EF4-FFF2-40B4-BE49-F238E27FC236}">
                <a16:creationId xmlns:a16="http://schemas.microsoft.com/office/drawing/2014/main" id="{CC66F224-A70E-420E-C243-E483CE9B6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9351"/>
            <a:ext cx="5865636" cy="33020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6">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5015284"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ENERGY MATRIX OF STATE OF CEARÁ</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8" name="Picture 2" descr="usinas">
            <a:extLst>
              <a:ext uri="{FF2B5EF4-FFF2-40B4-BE49-F238E27FC236}">
                <a16:creationId xmlns:a16="http://schemas.microsoft.com/office/drawing/2014/main" id="{DD37027A-8B4C-0FBA-9279-C2C5F23AB6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820" y="761923"/>
            <a:ext cx="4753644" cy="26739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0" name="Retângulo: Cantos Arredondados 9">
            <a:extLst>
              <a:ext uri="{FF2B5EF4-FFF2-40B4-BE49-F238E27FC236}">
                <a16:creationId xmlns:a16="http://schemas.microsoft.com/office/drawing/2014/main" id="{654400E0-4A05-9B18-63AD-097FF6756255}"/>
              </a:ext>
            </a:extLst>
          </p:cNvPr>
          <p:cNvSpPr/>
          <p:nvPr/>
        </p:nvSpPr>
        <p:spPr>
          <a:xfrm>
            <a:off x="1306287" y="2960155"/>
            <a:ext cx="3499444" cy="4076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sz="1100" b="1" dirty="0">
                <a:solidFill>
                  <a:schemeClr val="tx1"/>
                </a:solidFill>
                <a:latin typeface="Arial" panose="020B0604020202020204" pitchFamily="34" charset="0"/>
              </a:rPr>
              <a:t>Complexo Alex – 278MW</a:t>
            </a:r>
          </a:p>
          <a:p>
            <a:pPr algn="r"/>
            <a:r>
              <a:rPr lang="pt-BR" sz="1100" b="1" dirty="0">
                <a:solidFill>
                  <a:schemeClr val="tx1"/>
                </a:solidFill>
                <a:latin typeface="Arial" panose="020B0604020202020204" pitchFamily="34" charset="0"/>
              </a:rPr>
              <a:t>Limoeiro do Norte e Tabuleiro do Norte</a:t>
            </a:r>
          </a:p>
        </p:txBody>
      </p:sp>
      <p:grpSp>
        <p:nvGrpSpPr>
          <p:cNvPr id="16" name="Agrupar 15">
            <a:extLst>
              <a:ext uri="{FF2B5EF4-FFF2-40B4-BE49-F238E27FC236}">
                <a16:creationId xmlns:a16="http://schemas.microsoft.com/office/drawing/2014/main" id="{D33166E2-4E25-FCD8-DE1A-4E500A05D009}"/>
              </a:ext>
            </a:extLst>
          </p:cNvPr>
          <p:cNvGrpSpPr>
            <a:grpSpLocks noChangeAspect="1"/>
          </p:cNvGrpSpPr>
          <p:nvPr/>
        </p:nvGrpSpPr>
        <p:grpSpPr>
          <a:xfrm>
            <a:off x="7134269" y="3821585"/>
            <a:ext cx="3787557" cy="2840668"/>
            <a:chOff x="788770" y="3518274"/>
            <a:chExt cx="4127916" cy="3095937"/>
          </a:xfrm>
        </p:grpSpPr>
        <p:pic>
          <p:nvPicPr>
            <p:cNvPr id="17" name="Picture 2" descr="Foto">
              <a:extLst>
                <a:ext uri="{FF2B5EF4-FFF2-40B4-BE49-F238E27FC236}">
                  <a16:creationId xmlns:a16="http://schemas.microsoft.com/office/drawing/2014/main" id="{25D51FF1-1F91-EA61-63B5-3EA85B4F7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770" y="3518274"/>
              <a:ext cx="4127916" cy="309593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8" name="Retângulo: Cantos Arredondados 17">
              <a:extLst>
                <a:ext uri="{FF2B5EF4-FFF2-40B4-BE49-F238E27FC236}">
                  <a16:creationId xmlns:a16="http://schemas.microsoft.com/office/drawing/2014/main" id="{666FF453-3AEB-C7C3-BAB9-1CF7DC0308D4}"/>
                </a:ext>
              </a:extLst>
            </p:cNvPr>
            <p:cNvSpPr/>
            <p:nvPr/>
          </p:nvSpPr>
          <p:spPr>
            <a:xfrm>
              <a:off x="1729432" y="6128784"/>
              <a:ext cx="3103428" cy="38887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sz="1100" b="1" dirty="0">
                  <a:solidFill>
                    <a:schemeClr val="tx1"/>
                  </a:solidFill>
                  <a:latin typeface="Arial" panose="020B0604020202020204" pitchFamily="34" charset="0"/>
                </a:rPr>
                <a:t>Lavras Solar Energias Renováveis – 201MW - Caucaia</a:t>
              </a:r>
            </a:p>
          </p:txBody>
        </p:sp>
        <p:pic>
          <p:nvPicPr>
            <p:cNvPr id="19" name="Imagem 18">
              <a:extLst>
                <a:ext uri="{FF2B5EF4-FFF2-40B4-BE49-F238E27FC236}">
                  <a16:creationId xmlns:a16="http://schemas.microsoft.com/office/drawing/2014/main" id="{848C6E1B-6D7D-8281-C786-164E7605A630}"/>
                </a:ext>
              </a:extLst>
            </p:cNvPr>
            <p:cNvPicPr>
              <a:picLocks noChangeAspect="1"/>
            </p:cNvPicPr>
            <p:nvPr/>
          </p:nvPicPr>
          <p:blipFill>
            <a:blip r:embed="rId9"/>
            <a:stretch>
              <a:fillRect/>
            </a:stretch>
          </p:blipFill>
          <p:spPr>
            <a:xfrm>
              <a:off x="1010741" y="3809189"/>
              <a:ext cx="964224" cy="334800"/>
            </a:xfrm>
            <a:prstGeom prst="rect">
              <a:avLst/>
            </a:prstGeom>
          </p:spPr>
        </p:pic>
      </p:grpSp>
      <p:sp>
        <p:nvSpPr>
          <p:cNvPr id="22" name="Retângulo: Cantos Arredondados 21">
            <a:extLst>
              <a:ext uri="{FF2B5EF4-FFF2-40B4-BE49-F238E27FC236}">
                <a16:creationId xmlns:a16="http://schemas.microsoft.com/office/drawing/2014/main" id="{9D24E794-5680-EF1E-0751-64FF27BDBEE3}"/>
              </a:ext>
            </a:extLst>
          </p:cNvPr>
          <p:cNvSpPr/>
          <p:nvPr/>
        </p:nvSpPr>
        <p:spPr>
          <a:xfrm>
            <a:off x="8505372" y="3221413"/>
            <a:ext cx="3265986" cy="2673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sz="1100" b="1" dirty="0">
                <a:solidFill>
                  <a:schemeClr val="tx1"/>
                </a:solidFill>
                <a:latin typeface="Arial" panose="020B0604020202020204" pitchFamily="34" charset="0"/>
              </a:rPr>
              <a:t>Complexo Eólico Serrote – 205,8MW – Trairi</a:t>
            </a:r>
          </a:p>
        </p:txBody>
      </p:sp>
      <p:sp>
        <p:nvSpPr>
          <p:cNvPr id="24" name="Retângulo: Cantos Arredondados 23">
            <a:extLst>
              <a:ext uri="{FF2B5EF4-FFF2-40B4-BE49-F238E27FC236}">
                <a16:creationId xmlns:a16="http://schemas.microsoft.com/office/drawing/2014/main" id="{9E761A3B-AE88-0B2A-5A74-2D497A31AF18}"/>
              </a:ext>
            </a:extLst>
          </p:cNvPr>
          <p:cNvSpPr/>
          <p:nvPr/>
        </p:nvSpPr>
        <p:spPr>
          <a:xfrm>
            <a:off x="6331018" y="396868"/>
            <a:ext cx="974275" cy="3611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sz="1200" b="1" dirty="0">
              <a:solidFill>
                <a:schemeClr val="tx1"/>
              </a:solidFill>
              <a:latin typeface="Arial" panose="020B0604020202020204" pitchFamily="34" charset="0"/>
            </a:endParaRPr>
          </a:p>
        </p:txBody>
      </p:sp>
      <p:pic>
        <p:nvPicPr>
          <p:cNvPr id="1028" name="Picture 4" descr="QAIR France | BPN">
            <a:extLst>
              <a:ext uri="{FF2B5EF4-FFF2-40B4-BE49-F238E27FC236}">
                <a16:creationId xmlns:a16="http://schemas.microsoft.com/office/drawing/2014/main" id="{02BEACEE-B024-033E-DF8E-917C3706A727}"/>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6472" y="396868"/>
            <a:ext cx="832353" cy="32279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33">
            <a:extLst>
              <a:ext uri="{FF2B5EF4-FFF2-40B4-BE49-F238E27FC236}">
                <a16:creationId xmlns:a16="http://schemas.microsoft.com/office/drawing/2014/main" id="{05E7AB90-9ECD-BE6D-3630-6B167F331709}"/>
              </a:ext>
            </a:extLst>
          </p:cNvPr>
          <p:cNvPicPr>
            <a:picLocks noChangeAspect="1"/>
          </p:cNvPicPr>
          <p:nvPr/>
        </p:nvPicPr>
        <p:blipFill>
          <a:blip r:embed="rId11"/>
          <a:stretch>
            <a:fillRect/>
          </a:stretch>
        </p:blipFill>
        <p:spPr>
          <a:xfrm>
            <a:off x="746936" y="3653490"/>
            <a:ext cx="4773018" cy="306573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5" name="Retângulo: Cantos Arredondados 34">
            <a:extLst>
              <a:ext uri="{FF2B5EF4-FFF2-40B4-BE49-F238E27FC236}">
                <a16:creationId xmlns:a16="http://schemas.microsoft.com/office/drawing/2014/main" id="{145E4A25-4751-8A0E-4FDD-EE35064A9C67}"/>
              </a:ext>
            </a:extLst>
          </p:cNvPr>
          <p:cNvSpPr/>
          <p:nvPr/>
        </p:nvSpPr>
        <p:spPr>
          <a:xfrm>
            <a:off x="184089" y="841580"/>
            <a:ext cx="1122197" cy="3611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sz="1200" b="1" dirty="0">
              <a:solidFill>
                <a:schemeClr val="tx1"/>
              </a:solidFill>
              <a:latin typeface="Arial" panose="020B0604020202020204" pitchFamily="34" charset="0"/>
            </a:endParaRPr>
          </a:p>
        </p:txBody>
      </p:sp>
      <p:sp>
        <p:nvSpPr>
          <p:cNvPr id="28" name="Retângulo: Cantos Arredondados 27">
            <a:extLst>
              <a:ext uri="{FF2B5EF4-FFF2-40B4-BE49-F238E27FC236}">
                <a16:creationId xmlns:a16="http://schemas.microsoft.com/office/drawing/2014/main" id="{D7C0C759-18C7-BCBD-8B8D-4713C3C5DC78}"/>
              </a:ext>
            </a:extLst>
          </p:cNvPr>
          <p:cNvSpPr/>
          <p:nvPr/>
        </p:nvSpPr>
        <p:spPr>
          <a:xfrm>
            <a:off x="1045941" y="6368648"/>
            <a:ext cx="4369676" cy="2296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sz="1100" b="1" dirty="0">
                <a:solidFill>
                  <a:schemeClr val="tx1"/>
                </a:solidFill>
                <a:latin typeface="Arial" panose="020B0604020202020204" pitchFamily="34" charset="0"/>
              </a:rPr>
              <a:t>Complexo Eólico Energia dos Ventos – 221,7MW – Aracati</a:t>
            </a:r>
          </a:p>
        </p:txBody>
      </p:sp>
      <p:pic>
        <p:nvPicPr>
          <p:cNvPr id="15" name="Picture 4" descr="Elera">
            <a:extLst>
              <a:ext uri="{FF2B5EF4-FFF2-40B4-BE49-F238E27FC236}">
                <a16:creationId xmlns:a16="http://schemas.microsoft.com/office/drawing/2014/main" id="{640AACC9-26B6-9F2B-E619-4CE7F23C7750}"/>
              </a:ext>
            </a:extLst>
          </p:cNvPr>
          <p:cNvPicPr>
            <a:picLocks noChangeAspect="1" noChangeArrowheads="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7388" y="878744"/>
            <a:ext cx="946834" cy="289499"/>
          </a:xfrm>
          <a:prstGeom prst="rect">
            <a:avLst/>
          </a:prstGeom>
          <a:solidFill>
            <a:srgbClr val="FFFFFF"/>
          </a:solidFill>
        </p:spPr>
      </p:pic>
      <p:sp>
        <p:nvSpPr>
          <p:cNvPr id="36" name="Retângulo: Cantos Arredondados 35">
            <a:extLst>
              <a:ext uri="{FF2B5EF4-FFF2-40B4-BE49-F238E27FC236}">
                <a16:creationId xmlns:a16="http://schemas.microsoft.com/office/drawing/2014/main" id="{75258B85-A450-1A50-FB0F-F7DE18F94A96}"/>
              </a:ext>
            </a:extLst>
          </p:cNvPr>
          <p:cNvSpPr/>
          <p:nvPr/>
        </p:nvSpPr>
        <p:spPr>
          <a:xfrm>
            <a:off x="950505" y="3805805"/>
            <a:ext cx="763996" cy="36113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sz="1200" b="1" dirty="0">
              <a:solidFill>
                <a:schemeClr val="tx1"/>
              </a:solidFill>
              <a:latin typeface="Arial" panose="020B0604020202020204" pitchFamily="34" charset="0"/>
            </a:endParaRPr>
          </a:p>
        </p:txBody>
      </p:sp>
      <p:pic>
        <p:nvPicPr>
          <p:cNvPr id="1030" name="Picture 6" descr="Logo WEG – Logos PNG">
            <a:extLst>
              <a:ext uri="{FF2B5EF4-FFF2-40B4-BE49-F238E27FC236}">
                <a16:creationId xmlns:a16="http://schemas.microsoft.com/office/drawing/2014/main" id="{4BC570EB-4622-AE97-9812-34F98E442C8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031" b="17037"/>
          <a:stretch/>
        </p:blipFill>
        <p:spPr bwMode="auto">
          <a:xfrm>
            <a:off x="1045940" y="3805257"/>
            <a:ext cx="561098" cy="36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23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3FCC10D9-E577-46C9-AB80-3B88061131D0}"/>
              </a:ext>
            </a:extLst>
          </p:cNvPr>
          <p:cNvSpPr/>
          <p:nvPr/>
        </p:nvSpPr>
        <p:spPr>
          <a:xfrm rot="16200000">
            <a:off x="9503323" y="287664"/>
            <a:ext cx="570408" cy="159384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sp>
        <p:nvSpPr>
          <p:cNvPr id="5" name="Retângulo 4">
            <a:extLst>
              <a:ext uri="{FF2B5EF4-FFF2-40B4-BE49-F238E27FC236}">
                <a16:creationId xmlns:a16="http://schemas.microsoft.com/office/drawing/2014/main" id="{8DBE0674-3038-D15E-F886-AD821DF56880}"/>
              </a:ext>
            </a:extLst>
          </p:cNvPr>
          <p:cNvSpPr/>
          <p:nvPr/>
        </p:nvSpPr>
        <p:spPr>
          <a:xfrm>
            <a:off x="504670" y="246221"/>
            <a:ext cx="6704079"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THE FUTURE OF OFFSHORE WIND ENERGY</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D48CB730-6815-CDED-B87C-3D6B5938CA0D}"/>
              </a:ext>
            </a:extLst>
          </p:cNvPr>
          <p:cNvSpPr txBox="1"/>
          <p:nvPr/>
        </p:nvSpPr>
        <p:spPr>
          <a:xfrm>
            <a:off x="266700" y="-1287898"/>
            <a:ext cx="9467850" cy="923330"/>
          </a:xfrm>
          <a:prstGeom prst="rect">
            <a:avLst/>
          </a:prstGeom>
          <a:noFill/>
        </p:spPr>
        <p:txBody>
          <a:bodyPr wrap="square" rtlCol="0">
            <a:spAutoFit/>
          </a:bodyPr>
          <a:lstStyle/>
          <a:p>
            <a:r>
              <a:rPr lang="pt-BR" dirty="0"/>
              <a:t>PROJETOS DE EÓLICA OFFSHORE EM LICENCIAMENTO</a:t>
            </a:r>
          </a:p>
          <a:p>
            <a:endParaRPr lang="pt-BR" dirty="0"/>
          </a:p>
          <a:p>
            <a:r>
              <a:rPr lang="pt-BR" dirty="0"/>
              <a:t>VER SECRETÁRIA LUDMILLA</a:t>
            </a:r>
          </a:p>
        </p:txBody>
      </p:sp>
      <p:pic>
        <p:nvPicPr>
          <p:cNvPr id="21" name="Imagem 20">
            <a:extLst>
              <a:ext uri="{FF2B5EF4-FFF2-40B4-BE49-F238E27FC236}">
                <a16:creationId xmlns:a16="http://schemas.microsoft.com/office/drawing/2014/main" id="{66E854A2-6BD8-FF9B-F2DD-66670BB5894A}"/>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25" name="CaixaDeTexto 24">
            <a:extLst>
              <a:ext uri="{FF2B5EF4-FFF2-40B4-BE49-F238E27FC236}">
                <a16:creationId xmlns:a16="http://schemas.microsoft.com/office/drawing/2014/main" id="{D0CD2AEB-CDC8-125C-3BD4-D3ED447CB688}"/>
              </a:ext>
            </a:extLst>
          </p:cNvPr>
          <p:cNvSpPr txBox="1"/>
          <p:nvPr/>
        </p:nvSpPr>
        <p:spPr>
          <a:xfrm>
            <a:off x="109216" y="1593125"/>
            <a:ext cx="6101919" cy="1015663"/>
          </a:xfrm>
          <a:prstGeom prst="rect">
            <a:avLst/>
          </a:prstGeom>
          <a:noFill/>
        </p:spPr>
        <p:txBody>
          <a:bodyPr wrap="square" rtlCol="0">
            <a:spAutoFit/>
          </a:bodyPr>
          <a:lstStyle/>
          <a:p>
            <a:r>
              <a:rPr lang="en-US" sz="2000" b="1" i="0" dirty="0">
                <a:effectLst/>
                <a:latin typeface="Arial" panose="020B0604020202020204" pitchFamily="34" charset="0"/>
              </a:rPr>
              <a:t>BRAZIL HAS 74 PROJECTS IN LICENSING AT IBAMA* FOR OFFSHORE WIND ENERGY, TOTALING 183 GW OF POWER</a:t>
            </a:r>
          </a:p>
        </p:txBody>
      </p:sp>
      <p:sp>
        <p:nvSpPr>
          <p:cNvPr id="31" name="CaixaDeTexto 30">
            <a:extLst>
              <a:ext uri="{FF2B5EF4-FFF2-40B4-BE49-F238E27FC236}">
                <a16:creationId xmlns:a16="http://schemas.microsoft.com/office/drawing/2014/main" id="{9AB4FA00-FFA6-B366-8736-277ADC061067}"/>
              </a:ext>
            </a:extLst>
          </p:cNvPr>
          <p:cNvSpPr txBox="1"/>
          <p:nvPr/>
        </p:nvSpPr>
        <p:spPr>
          <a:xfrm>
            <a:off x="109216" y="3614876"/>
            <a:ext cx="6101919" cy="1015663"/>
          </a:xfrm>
          <a:prstGeom prst="rect">
            <a:avLst/>
          </a:prstGeom>
          <a:noFill/>
        </p:spPr>
        <p:txBody>
          <a:bodyPr wrap="square" rtlCol="0">
            <a:spAutoFit/>
          </a:bodyPr>
          <a:lstStyle/>
          <a:p>
            <a:r>
              <a:rPr lang="en-US" sz="2000" b="1" i="0" dirty="0">
                <a:effectLst/>
                <a:latin typeface="Arial" panose="020B0604020202020204" pitchFamily="34" charset="0"/>
              </a:rPr>
              <a:t>31%      OF THESE PROJECTS IN PROGRESS ARE FROM CEARÁ, TOTALING 56.6      GW OF OFFSHORE WIND POWER</a:t>
            </a:r>
          </a:p>
        </p:txBody>
      </p:sp>
      <p:sp>
        <p:nvSpPr>
          <p:cNvPr id="37" name="CaixaDeTexto 36">
            <a:extLst>
              <a:ext uri="{FF2B5EF4-FFF2-40B4-BE49-F238E27FC236}">
                <a16:creationId xmlns:a16="http://schemas.microsoft.com/office/drawing/2014/main" id="{DC05BD1D-D2D3-F907-8099-4A293FA6E691}"/>
              </a:ext>
            </a:extLst>
          </p:cNvPr>
          <p:cNvSpPr txBox="1"/>
          <p:nvPr/>
        </p:nvSpPr>
        <p:spPr>
          <a:xfrm>
            <a:off x="83124" y="6394440"/>
            <a:ext cx="7073870" cy="276999"/>
          </a:xfrm>
          <a:prstGeom prst="rect">
            <a:avLst/>
          </a:prstGeom>
          <a:noFill/>
        </p:spPr>
        <p:txBody>
          <a:bodyPr wrap="square" rtlCol="0">
            <a:spAutoFit/>
          </a:bodyPr>
          <a:lstStyle/>
          <a:p>
            <a:r>
              <a:rPr lang="en-US" sz="1200" i="0" dirty="0">
                <a:effectLst/>
                <a:latin typeface="Arial" panose="020B0604020202020204" pitchFamily="34" charset="0"/>
              </a:rPr>
              <a:t>*IBAMA: Brazilian Institute of the Environment and Renewable Natural Resources</a:t>
            </a:r>
          </a:p>
        </p:txBody>
      </p:sp>
      <p:sp>
        <p:nvSpPr>
          <p:cNvPr id="47" name="Retângulo: Cantos Arredondados 46">
            <a:extLst>
              <a:ext uri="{FF2B5EF4-FFF2-40B4-BE49-F238E27FC236}">
                <a16:creationId xmlns:a16="http://schemas.microsoft.com/office/drawing/2014/main" id="{A354B1C3-E903-892C-1F9B-A970F8DF0111}"/>
              </a:ext>
            </a:extLst>
          </p:cNvPr>
          <p:cNvSpPr/>
          <p:nvPr/>
        </p:nvSpPr>
        <p:spPr>
          <a:xfrm>
            <a:off x="6793831" y="1101959"/>
            <a:ext cx="881149" cy="399397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aixaDeTexto 49">
            <a:extLst>
              <a:ext uri="{FF2B5EF4-FFF2-40B4-BE49-F238E27FC236}">
                <a16:creationId xmlns:a16="http://schemas.microsoft.com/office/drawing/2014/main" id="{A83574AC-237D-D975-C36C-BC384BC6E998}"/>
              </a:ext>
            </a:extLst>
          </p:cNvPr>
          <p:cNvSpPr txBox="1"/>
          <p:nvPr/>
        </p:nvSpPr>
        <p:spPr>
          <a:xfrm>
            <a:off x="7571872" y="892223"/>
            <a:ext cx="4510911" cy="369332"/>
          </a:xfrm>
          <a:prstGeom prst="rect">
            <a:avLst/>
          </a:prstGeom>
          <a:noFill/>
        </p:spPr>
        <p:txBody>
          <a:bodyPr wrap="square" rtlCol="0">
            <a:spAutoFit/>
          </a:bodyPr>
          <a:lstStyle/>
          <a:p>
            <a:pPr algn="ctr"/>
            <a:r>
              <a:rPr lang="en-US" b="1" i="0" dirty="0">
                <a:effectLst/>
                <a:latin typeface="Arial" panose="020B0604020202020204" pitchFamily="34" charset="0"/>
              </a:rPr>
              <a:t>Ceará has:</a:t>
            </a:r>
          </a:p>
        </p:txBody>
      </p:sp>
      <p:pic>
        <p:nvPicPr>
          <p:cNvPr id="58" name="Imagem 57">
            <a:extLst>
              <a:ext uri="{FF2B5EF4-FFF2-40B4-BE49-F238E27FC236}">
                <a16:creationId xmlns:a16="http://schemas.microsoft.com/office/drawing/2014/main" id="{AF5357BC-CFA9-1FAE-0E09-2CE55164C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24" y="941576"/>
            <a:ext cx="654813" cy="654813"/>
          </a:xfrm>
          <a:prstGeom prst="rect">
            <a:avLst/>
          </a:prstGeom>
        </p:spPr>
      </p:pic>
      <p:grpSp>
        <p:nvGrpSpPr>
          <p:cNvPr id="1025" name="Agrupar 1024">
            <a:extLst>
              <a:ext uri="{FF2B5EF4-FFF2-40B4-BE49-F238E27FC236}">
                <a16:creationId xmlns:a16="http://schemas.microsoft.com/office/drawing/2014/main" id="{C379E8D6-5B3A-F828-08C8-166151B1A851}"/>
              </a:ext>
            </a:extLst>
          </p:cNvPr>
          <p:cNvGrpSpPr/>
          <p:nvPr/>
        </p:nvGrpSpPr>
        <p:grpSpPr>
          <a:xfrm>
            <a:off x="83124" y="2892927"/>
            <a:ext cx="654813" cy="654813"/>
            <a:chOff x="83124" y="3603326"/>
            <a:chExt cx="654813" cy="654813"/>
          </a:xfrm>
        </p:grpSpPr>
        <p:pic>
          <p:nvPicPr>
            <p:cNvPr id="62" name="Imagem 61">
              <a:extLst>
                <a:ext uri="{FF2B5EF4-FFF2-40B4-BE49-F238E27FC236}">
                  <a16:creationId xmlns:a16="http://schemas.microsoft.com/office/drawing/2014/main" id="{C73550F4-D7C5-6339-F2DD-A3B7300584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3124" y="3603326"/>
              <a:ext cx="654813" cy="654813"/>
            </a:xfrm>
            <a:custGeom>
              <a:avLst/>
              <a:gdLst>
                <a:gd name="connsiteX0" fmla="*/ 328833 w 654813"/>
                <a:gd name="connsiteY0" fmla="*/ 51893 h 654813"/>
                <a:gd name="connsiteX1" fmla="*/ 121664 w 654813"/>
                <a:gd name="connsiteY1" fmla="*/ 253493 h 654813"/>
                <a:gd name="connsiteX2" fmla="*/ 328833 w 654813"/>
                <a:gd name="connsiteY2" fmla="*/ 455093 h 654813"/>
                <a:gd name="connsiteX3" fmla="*/ 536002 w 654813"/>
                <a:gd name="connsiteY3" fmla="*/ 253493 h 654813"/>
                <a:gd name="connsiteX4" fmla="*/ 328833 w 654813"/>
                <a:gd name="connsiteY4" fmla="*/ 51893 h 654813"/>
                <a:gd name="connsiteX5" fmla="*/ 0 w 654813"/>
                <a:gd name="connsiteY5" fmla="*/ 0 h 654813"/>
                <a:gd name="connsiteX6" fmla="*/ 654813 w 654813"/>
                <a:gd name="connsiteY6" fmla="*/ 0 h 654813"/>
                <a:gd name="connsiteX7" fmla="*/ 654813 w 654813"/>
                <a:gd name="connsiteY7" fmla="*/ 654813 h 654813"/>
                <a:gd name="connsiteX8" fmla="*/ 0 w 654813"/>
                <a:gd name="connsiteY8" fmla="*/ 654813 h 6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13" h="654813">
                  <a:moveTo>
                    <a:pt x="328833" y="51893"/>
                  </a:moveTo>
                  <a:cubicBezTo>
                    <a:pt x="214417" y="51893"/>
                    <a:pt x="121664" y="142152"/>
                    <a:pt x="121664" y="253493"/>
                  </a:cubicBezTo>
                  <a:cubicBezTo>
                    <a:pt x="121664" y="364834"/>
                    <a:pt x="214417" y="455093"/>
                    <a:pt x="328833" y="455093"/>
                  </a:cubicBezTo>
                  <a:cubicBezTo>
                    <a:pt x="443249" y="455093"/>
                    <a:pt x="536002" y="364834"/>
                    <a:pt x="536002" y="253493"/>
                  </a:cubicBezTo>
                  <a:cubicBezTo>
                    <a:pt x="536002" y="142152"/>
                    <a:pt x="443249" y="51893"/>
                    <a:pt x="328833" y="51893"/>
                  </a:cubicBezTo>
                  <a:close/>
                  <a:moveTo>
                    <a:pt x="0" y="0"/>
                  </a:moveTo>
                  <a:lnTo>
                    <a:pt x="654813" y="0"/>
                  </a:lnTo>
                  <a:lnTo>
                    <a:pt x="654813" y="654813"/>
                  </a:lnTo>
                  <a:lnTo>
                    <a:pt x="0" y="654813"/>
                  </a:lnTo>
                  <a:close/>
                </a:path>
              </a:pathLst>
            </a:custGeom>
          </p:spPr>
        </p:pic>
        <p:sp>
          <p:nvSpPr>
            <p:cNvPr id="61" name="Elipse 60">
              <a:extLst>
                <a:ext uri="{FF2B5EF4-FFF2-40B4-BE49-F238E27FC236}">
                  <a16:creationId xmlns:a16="http://schemas.microsoft.com/office/drawing/2014/main" id="{3B7E892F-E870-074D-1863-DA29DD7B7E20}"/>
                </a:ext>
              </a:extLst>
            </p:cNvPr>
            <p:cNvSpPr/>
            <p:nvPr/>
          </p:nvSpPr>
          <p:spPr>
            <a:xfrm>
              <a:off x="205742" y="3655219"/>
              <a:ext cx="414338" cy="403200"/>
            </a:xfrm>
            <a:prstGeom prst="ellipse">
              <a:avLst/>
            </a:prstGeom>
            <a:solidFill>
              <a:srgbClr val="C7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 name="Imagem 1023">
              <a:extLst>
                <a:ext uri="{FF2B5EF4-FFF2-40B4-BE49-F238E27FC236}">
                  <a16:creationId xmlns:a16="http://schemas.microsoft.com/office/drawing/2014/main" id="{2658F182-4829-49BA-A10D-5A95E3AD9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168" y="3668849"/>
              <a:ext cx="285487" cy="389570"/>
            </a:xfrm>
            <a:prstGeom prst="rect">
              <a:avLst/>
            </a:prstGeom>
          </p:spPr>
        </p:pic>
      </p:grpSp>
      <p:sp>
        <p:nvSpPr>
          <p:cNvPr id="51" name="Retângulo: Cantos Arredondados 50">
            <a:extLst>
              <a:ext uri="{FF2B5EF4-FFF2-40B4-BE49-F238E27FC236}">
                <a16:creationId xmlns:a16="http://schemas.microsoft.com/office/drawing/2014/main" id="{4BCD6E96-1C19-6AB3-E59E-16F295EB7357}"/>
              </a:ext>
            </a:extLst>
          </p:cNvPr>
          <p:cNvSpPr/>
          <p:nvPr/>
        </p:nvSpPr>
        <p:spPr>
          <a:xfrm>
            <a:off x="7715050" y="1386918"/>
            <a:ext cx="4367733" cy="757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High wind speed along the entire coastline</a:t>
            </a:r>
            <a:endParaRPr lang="pt-BR" sz="2000" dirty="0">
              <a:latin typeface="Arial" panose="020B0604020202020204" pitchFamily="34" charset="0"/>
              <a:cs typeface="Arial" panose="020B0604020202020204" pitchFamily="34" charset="0"/>
            </a:endParaRPr>
          </a:p>
        </p:txBody>
      </p:sp>
      <p:pic>
        <p:nvPicPr>
          <p:cNvPr id="1029" name="Imagem 1028">
            <a:extLst>
              <a:ext uri="{FF2B5EF4-FFF2-40B4-BE49-F238E27FC236}">
                <a16:creationId xmlns:a16="http://schemas.microsoft.com/office/drawing/2014/main" id="{22491B27-A94A-1E64-B8DC-5E55D411D9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4095" y="1486210"/>
            <a:ext cx="600619" cy="600619"/>
          </a:xfrm>
          <a:prstGeom prst="rect">
            <a:avLst/>
          </a:prstGeom>
        </p:spPr>
      </p:pic>
      <p:sp>
        <p:nvSpPr>
          <p:cNvPr id="52" name="Retângulo: Cantos Arredondados 51">
            <a:extLst>
              <a:ext uri="{FF2B5EF4-FFF2-40B4-BE49-F238E27FC236}">
                <a16:creationId xmlns:a16="http://schemas.microsoft.com/office/drawing/2014/main" id="{742614D3-E9C5-5B76-CEA9-E79E0D4C4A73}"/>
              </a:ext>
            </a:extLst>
          </p:cNvPr>
          <p:cNvSpPr/>
          <p:nvPr/>
        </p:nvSpPr>
        <p:spPr>
          <a:xfrm>
            <a:off x="7715050" y="2302357"/>
            <a:ext cx="4751542" cy="757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Extensive continental shelf</a:t>
            </a:r>
          </a:p>
        </p:txBody>
      </p:sp>
      <p:pic>
        <p:nvPicPr>
          <p:cNvPr id="1031" name="Imagem 1030">
            <a:extLst>
              <a:ext uri="{FF2B5EF4-FFF2-40B4-BE49-F238E27FC236}">
                <a16:creationId xmlns:a16="http://schemas.microsoft.com/office/drawing/2014/main" id="{6A72657C-BD6D-6250-9ED4-ABCCB91BA85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34095" y="2383138"/>
            <a:ext cx="600619" cy="600619"/>
          </a:xfrm>
          <a:prstGeom prst="rect">
            <a:avLst/>
          </a:prstGeom>
        </p:spPr>
      </p:pic>
      <p:sp>
        <p:nvSpPr>
          <p:cNvPr id="53" name="Retângulo: Cantos Arredondados 52">
            <a:extLst>
              <a:ext uri="{FF2B5EF4-FFF2-40B4-BE49-F238E27FC236}">
                <a16:creationId xmlns:a16="http://schemas.microsoft.com/office/drawing/2014/main" id="{C5E7849B-F12E-779B-DE69-92E31C45C778}"/>
              </a:ext>
            </a:extLst>
          </p:cNvPr>
          <p:cNvSpPr/>
          <p:nvPr/>
        </p:nvSpPr>
        <p:spPr>
          <a:xfrm>
            <a:off x="7752637" y="3217796"/>
            <a:ext cx="4751542" cy="757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40 to 100 km width</a:t>
            </a:r>
          </a:p>
        </p:txBody>
      </p:sp>
      <p:pic>
        <p:nvPicPr>
          <p:cNvPr id="1032" name="Imagem 1031">
            <a:extLst>
              <a:ext uri="{FF2B5EF4-FFF2-40B4-BE49-F238E27FC236}">
                <a16:creationId xmlns:a16="http://schemas.microsoft.com/office/drawing/2014/main" id="{009FFF8C-C496-B5F0-2C0C-EAD0068B9A4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34095" y="3281657"/>
            <a:ext cx="600619" cy="600619"/>
          </a:xfrm>
          <a:prstGeom prst="rect">
            <a:avLst/>
          </a:prstGeom>
        </p:spPr>
      </p:pic>
      <p:sp>
        <p:nvSpPr>
          <p:cNvPr id="54" name="Retângulo: Cantos Arredondados 53">
            <a:extLst>
              <a:ext uri="{FF2B5EF4-FFF2-40B4-BE49-F238E27FC236}">
                <a16:creationId xmlns:a16="http://schemas.microsoft.com/office/drawing/2014/main" id="{DA459C31-51CB-CD5C-E1E1-E062CCC1E2C6}"/>
              </a:ext>
            </a:extLst>
          </p:cNvPr>
          <p:cNvSpPr/>
          <p:nvPr/>
        </p:nvSpPr>
        <p:spPr>
          <a:xfrm>
            <a:off x="7752637" y="4133234"/>
            <a:ext cx="4751542" cy="75720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5 to 50 meters deep</a:t>
            </a:r>
          </a:p>
        </p:txBody>
      </p:sp>
      <p:pic>
        <p:nvPicPr>
          <p:cNvPr id="1033" name="Imagem 1032">
            <a:extLst>
              <a:ext uri="{FF2B5EF4-FFF2-40B4-BE49-F238E27FC236}">
                <a16:creationId xmlns:a16="http://schemas.microsoft.com/office/drawing/2014/main" id="{4F051DC0-6478-C061-E128-7DB0DDED6BB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934095" y="4246937"/>
            <a:ext cx="600619" cy="600619"/>
          </a:xfrm>
          <a:prstGeom prst="rect">
            <a:avLst/>
          </a:prstGeom>
        </p:spPr>
      </p:pic>
      <p:sp>
        <p:nvSpPr>
          <p:cNvPr id="1038" name="Retângulo: Cantos Arredondados 1037">
            <a:extLst>
              <a:ext uri="{FF2B5EF4-FFF2-40B4-BE49-F238E27FC236}">
                <a16:creationId xmlns:a16="http://schemas.microsoft.com/office/drawing/2014/main" id="{424E181B-63CD-BDA3-F8BC-1AC5FCF0BA32}"/>
              </a:ext>
            </a:extLst>
          </p:cNvPr>
          <p:cNvSpPr/>
          <p:nvPr/>
        </p:nvSpPr>
        <p:spPr>
          <a:xfrm>
            <a:off x="205742" y="3596871"/>
            <a:ext cx="881148" cy="36933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31%</a:t>
            </a:r>
            <a:endParaRPr lang="pt-BR" sz="3200" b="1" dirty="0">
              <a:solidFill>
                <a:schemeClr val="tx1"/>
              </a:solidFill>
              <a:latin typeface="Arial" panose="020B0604020202020204" pitchFamily="34" charset="0"/>
            </a:endParaRPr>
          </a:p>
        </p:txBody>
      </p:sp>
      <p:sp>
        <p:nvSpPr>
          <p:cNvPr id="1039" name="Retângulo: Cantos Arredondados 1038">
            <a:extLst>
              <a:ext uri="{FF2B5EF4-FFF2-40B4-BE49-F238E27FC236}">
                <a16:creationId xmlns:a16="http://schemas.microsoft.com/office/drawing/2014/main" id="{2EA671D2-FB5C-F379-6E9F-4D07A0CF6D8E}"/>
              </a:ext>
            </a:extLst>
          </p:cNvPr>
          <p:cNvSpPr/>
          <p:nvPr/>
        </p:nvSpPr>
        <p:spPr>
          <a:xfrm>
            <a:off x="4007034" y="3945359"/>
            <a:ext cx="881148" cy="36933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56.6</a:t>
            </a:r>
            <a:endParaRPr lang="pt-BR" sz="3200" b="1" dirty="0">
              <a:solidFill>
                <a:schemeClr val="tx1"/>
              </a:solidFill>
              <a:latin typeface="Arial" panose="020B0604020202020204" pitchFamily="34" charset="0"/>
            </a:endParaRPr>
          </a:p>
        </p:txBody>
      </p:sp>
      <p:pic>
        <p:nvPicPr>
          <p:cNvPr id="1042" name="Imagem 1041">
            <a:extLst>
              <a:ext uri="{FF2B5EF4-FFF2-40B4-BE49-F238E27FC236}">
                <a16:creationId xmlns:a16="http://schemas.microsoft.com/office/drawing/2014/main" id="{E46EA171-465A-9EB5-BD76-009698C9634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211" b="94737" l="1084" r="96748">
                        <a14:foregroundMark x1="11653" y1="10526" x2="19512" y2="23684"/>
                        <a14:foregroundMark x1="37940" y1="4211" x2="40650" y2="5263"/>
                        <a14:foregroundMark x1="5420" y1="12105" x2="4336" y2="16842"/>
                        <a14:foregroundMark x1="1626" y1="80526" x2="10298" y2="78421"/>
                        <a14:foregroundMark x1="3523" y1="94737" x2="3794" y2="94737"/>
                        <a14:foregroundMark x1="33875" y1="69474" x2="33875" y2="69474"/>
                        <a14:foregroundMark x1="33875" y1="64737" x2="37436" y2="74972"/>
                        <a14:foregroundMark x1="37398" y1="75263" x2="37398" y2="75263"/>
                        <a14:foregroundMark x1="37398" y1="76316" x2="37398" y2="76316"/>
                        <a14:foregroundMark x1="37398" y1="74737" x2="37127" y2="76316"/>
                        <a14:foregroundMark x1="35772" y1="75263" x2="36043" y2="78947"/>
                        <a14:foregroundMark x1="41734" y1="66316" x2="42005" y2="72632"/>
                        <a14:foregroundMark x1="36585" y1="76842" x2="36585" y2="73158"/>
                        <a14:foregroundMark x1="36585" y1="73158" x2="37398" y2="75263"/>
                        <a14:foregroundMark x1="47696" y1="75789" x2="47425" y2="80000"/>
                        <a14:foregroundMark x1="47425" y1="83684" x2="47696" y2="85263"/>
                        <a14:foregroundMark x1="47696" y1="83158" x2="47425" y2="81579"/>
                        <a14:foregroundMark x1="47696" y1="80526" x2="47696" y2="83158"/>
                        <a14:foregroundMark x1="54743" y1="80000" x2="54743" y2="80000"/>
                        <a14:foregroundMark x1="54472" y1="83158" x2="54472" y2="83158"/>
                        <a14:foregroundMark x1="57724" y1="80526" x2="57724" y2="80526"/>
                        <a14:foregroundMark x1="59350" y1="84211" x2="59350" y2="84211"/>
                        <a14:foregroundMark x1="54472" y1="81053" x2="54472" y2="81053"/>
                        <a14:foregroundMark x1="59621" y1="75789" x2="59621" y2="75789"/>
                        <a14:foregroundMark x1="54472" y1="80526" x2="54472" y2="80526"/>
                        <a14:foregroundMark x1="54472" y1="81579" x2="54472" y2="81579"/>
                        <a14:foregroundMark x1="54472" y1="81053" x2="54472" y2="80000"/>
                        <a14:foregroundMark x1="54472" y1="79474" x2="54472" y2="82105"/>
                        <a14:foregroundMark x1="59621" y1="78947" x2="59350" y2="82105"/>
                        <a14:foregroundMark x1="62331" y1="77895" x2="62060" y2="80526"/>
                        <a14:foregroundMark x1="69648" y1="76842" x2="69648" y2="79474"/>
                        <a14:foregroundMark x1="73442" y1="80000" x2="73713" y2="81053"/>
                        <a14:foregroundMark x1="69919" y1="82105" x2="69919" y2="82105"/>
                        <a14:foregroundMark x1="74797" y1="81579" x2="73984" y2="79474"/>
                        <a14:foregroundMark x1="69648" y1="80000" x2="69648" y2="82105"/>
                        <a14:foregroundMark x1="73713" y1="79474" x2="74526" y2="82105"/>
                        <a14:foregroundMark x1="77507" y1="78947" x2="78320" y2="82632"/>
                        <a14:foregroundMark x1="83198" y1="80526" x2="82656" y2="82632"/>
                        <a14:foregroundMark x1="83198" y1="81579" x2="83198" y2="81579"/>
                        <a14:foregroundMark x1="83469" y1="80526" x2="83469" y2="81579"/>
                        <a14:foregroundMark x1="86179" y1="75789" x2="86179" y2="78421"/>
                        <a14:foregroundMark x1="89973" y1="80526" x2="89702" y2="83158"/>
                        <a14:foregroundMark x1="91328" y1="82105" x2="92954" y2="81579"/>
                        <a14:foregroundMark x1="90786" y1="72632" x2="90786" y2="72632"/>
                        <a14:foregroundMark x1="92412" y1="71579" x2="92412" y2="71579"/>
                        <a14:foregroundMark x1="93225" y1="79474" x2="93225" y2="79474"/>
                        <a14:foregroundMark x1="94038" y1="82105" x2="94038" y2="82105"/>
                        <a14:foregroundMark x1="92412" y1="81053" x2="92412" y2="81053"/>
                        <a14:foregroundMark x1="93225" y1="81053" x2="93225" y2="81053"/>
                        <a14:foregroundMark x1="94038" y1="81579" x2="94038" y2="81579"/>
                        <a14:foregroundMark x1="94038" y1="80526" x2="94038" y2="80526"/>
                        <a14:foregroundMark x1="94038" y1="80000" x2="94038" y2="81579"/>
                        <a14:backgroundMark x1="39024" y1="79474" x2="39024" y2="79474"/>
                        <a14:backgroundMark x1="39837" y1="82632" x2="39837" y2="82632"/>
                        <a14:backgroundMark x1="38482" y1="78947" x2="38482" y2="78947"/>
                        <a14:backgroundMark x1="33604" y1="64211" x2="33604" y2="64211"/>
                        <a14:backgroundMark x1="39837" y1="81053" x2="39837" y2="81053"/>
                        <a14:backgroundMark x1="38957" y1="78145" x2="38753" y2="82105"/>
                        <a14:backgroundMark x1="39295" y1="80526" x2="39295" y2="84737"/>
                        <a14:backgroundMark x1="96477" y1="82105" x2="96206" y2="84737"/>
                        <a14:backgroundMark x1="96531" y1="81579" x2="96477" y2="82105"/>
                        <a14:backgroundMark x1="96748" y1="79474" x2="96693" y2="80000"/>
                        <a14:backgroundMark x1="38693" y1="78217" x2="38753" y2="78421"/>
                        <a14:backgroundMark x1="33875" y1="65263" x2="33062" y2="65263"/>
                        <a14:backgroundMark x1="92141" y1="76842" x2="92141" y2="76842"/>
                      </a14:backgroundRemoval>
                    </a14:imgEffect>
                  </a14:imgLayer>
                </a14:imgProps>
              </a:ext>
            </a:extLst>
          </a:blip>
          <a:stretch>
            <a:fillRect/>
          </a:stretch>
        </p:blipFill>
        <p:spPr>
          <a:xfrm>
            <a:off x="153160" y="5580452"/>
            <a:ext cx="1169554" cy="544240"/>
          </a:xfrm>
          <a:prstGeom prst="rect">
            <a:avLst/>
          </a:prstGeom>
        </p:spPr>
      </p:pic>
      <p:pic>
        <p:nvPicPr>
          <p:cNvPr id="1043" name="Imagem 1042" descr="Texto&#10;&#10;Descrição gerada automaticamente com confiança baixa">
            <a:extLst>
              <a:ext uri="{FF2B5EF4-FFF2-40B4-BE49-F238E27FC236}">
                <a16:creationId xmlns:a16="http://schemas.microsoft.com/office/drawing/2014/main" id="{935783F4-9ECF-864C-760C-2E231E941F98}"/>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4253" y="5627567"/>
            <a:ext cx="1920047" cy="450011"/>
          </a:xfrm>
          <a:prstGeom prst="rect">
            <a:avLst/>
          </a:prstGeom>
        </p:spPr>
      </p:pic>
      <p:pic>
        <p:nvPicPr>
          <p:cNvPr id="2052" name="Picture 4" descr="Renováveis - Neoenergia">
            <a:extLst>
              <a:ext uri="{FF2B5EF4-FFF2-40B4-BE49-F238E27FC236}">
                <a16:creationId xmlns:a16="http://schemas.microsoft.com/office/drawing/2014/main" id="{88CAE65A-C4D8-1018-2767-21BEBF573BDA}"/>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6521" t="31863" r="7430" b="28927"/>
          <a:stretch/>
        </p:blipFill>
        <p:spPr bwMode="auto">
          <a:xfrm>
            <a:off x="1379988" y="5580772"/>
            <a:ext cx="1192954" cy="543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Google Shape;1874;p12">
            <a:extLst>
              <a:ext uri="{FF2B5EF4-FFF2-40B4-BE49-F238E27FC236}">
                <a16:creationId xmlns:a16="http://schemas.microsoft.com/office/drawing/2014/main" id="{855952BA-7239-2E40-1419-A2B3D79CDDFF}"/>
              </a:ext>
            </a:extLst>
          </p:cNvPr>
          <p:cNvPicPr preferRelativeResize="0">
            <a:picLocks noChangeAspect="1"/>
          </p:cNvPicPr>
          <p:nvPr/>
        </p:nvPicPr>
        <p:blipFill rotWithShape="1">
          <a:blip r:embed="rId16">
            <a:clrChange>
              <a:clrFrom>
                <a:srgbClr val="FFFFFF"/>
              </a:clrFrom>
              <a:clrTo>
                <a:srgbClr val="FFFFFF">
                  <a:alpha val="0"/>
                </a:srgbClr>
              </a:clrTo>
            </a:clrChange>
            <a:alphaModFix/>
          </a:blip>
          <a:srcRect/>
          <a:stretch/>
        </p:blipFill>
        <p:spPr>
          <a:xfrm>
            <a:off x="2630216" y="5630964"/>
            <a:ext cx="1069156" cy="443216"/>
          </a:xfrm>
          <a:prstGeom prst="rect">
            <a:avLst/>
          </a:prstGeom>
          <a:noFill/>
          <a:ln>
            <a:noFill/>
          </a:ln>
        </p:spPr>
      </p:pic>
      <p:pic>
        <p:nvPicPr>
          <p:cNvPr id="2054" name="Picture 6" descr="Alpha Wind Services">
            <a:extLst>
              <a:ext uri="{FF2B5EF4-FFF2-40B4-BE49-F238E27FC236}">
                <a16:creationId xmlns:a16="http://schemas.microsoft.com/office/drawing/2014/main" id="{655AE3AA-1190-F1CC-767A-D0DFE69A8E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56646" y="5432406"/>
            <a:ext cx="840333" cy="8403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talEnergies Brasil - Go to the home page">
            <a:extLst>
              <a:ext uri="{FF2B5EF4-FFF2-40B4-BE49-F238E27FC236}">
                <a16:creationId xmlns:a16="http://schemas.microsoft.com/office/drawing/2014/main" id="{1E675D3A-1AF0-2B0F-E63D-D8DA367334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31574" y="5490622"/>
            <a:ext cx="9906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Imagem 1045">
            <a:extLst>
              <a:ext uri="{FF2B5EF4-FFF2-40B4-BE49-F238E27FC236}">
                <a16:creationId xmlns:a16="http://schemas.microsoft.com/office/drawing/2014/main" id="{527CD6AB-C55F-371B-5D36-214D070ABB55}"/>
              </a:ext>
            </a:extLst>
          </p:cNvPr>
          <p:cNvPicPr>
            <a:picLocks noChangeAspect="1"/>
          </p:cNvPicPr>
          <p:nvPr/>
        </p:nvPicPr>
        <p:blipFill>
          <a:blip r:embed="rId19"/>
          <a:stretch>
            <a:fillRect/>
          </a:stretch>
        </p:blipFill>
        <p:spPr>
          <a:xfrm>
            <a:off x="7679448" y="5432406"/>
            <a:ext cx="840333" cy="840333"/>
          </a:xfrm>
          <a:prstGeom prst="rect">
            <a:avLst/>
          </a:prstGeom>
        </p:spPr>
      </p:pic>
      <p:pic>
        <p:nvPicPr>
          <p:cNvPr id="1048" name="Imagem 1047">
            <a:extLst>
              <a:ext uri="{FF2B5EF4-FFF2-40B4-BE49-F238E27FC236}">
                <a16:creationId xmlns:a16="http://schemas.microsoft.com/office/drawing/2014/main" id="{02EDF0DC-A72B-6DA6-0AA2-BDD6CB4D83A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577055" y="5581110"/>
            <a:ext cx="1276350" cy="542925"/>
          </a:xfrm>
          <a:prstGeom prst="rect">
            <a:avLst/>
          </a:prstGeom>
        </p:spPr>
      </p:pic>
      <p:pic>
        <p:nvPicPr>
          <p:cNvPr id="1050" name="Imagem 1049">
            <a:extLst>
              <a:ext uri="{FF2B5EF4-FFF2-40B4-BE49-F238E27FC236}">
                <a16:creationId xmlns:a16="http://schemas.microsoft.com/office/drawing/2014/main" id="{FD848A08-A41E-BAD3-E3CF-9CE007499A6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9910682" y="5663464"/>
            <a:ext cx="2230709" cy="378217"/>
          </a:xfrm>
          <a:prstGeom prst="rect">
            <a:avLst/>
          </a:prstGeom>
        </p:spPr>
      </p:pic>
      <p:sp>
        <p:nvSpPr>
          <p:cNvPr id="2" name="CaixaDeTexto 1">
            <a:extLst>
              <a:ext uri="{FF2B5EF4-FFF2-40B4-BE49-F238E27FC236}">
                <a16:creationId xmlns:a16="http://schemas.microsoft.com/office/drawing/2014/main" id="{7540CF69-327C-7136-4524-D1BEAFC37CEB}"/>
              </a:ext>
            </a:extLst>
          </p:cNvPr>
          <p:cNvSpPr txBox="1"/>
          <p:nvPr/>
        </p:nvSpPr>
        <p:spPr>
          <a:xfrm>
            <a:off x="69146" y="4607910"/>
            <a:ext cx="2367101" cy="261610"/>
          </a:xfrm>
          <a:prstGeom prst="rect">
            <a:avLst/>
          </a:prstGeom>
          <a:noFill/>
        </p:spPr>
        <p:txBody>
          <a:bodyPr wrap="square" rtlCol="0">
            <a:spAutoFit/>
          </a:bodyPr>
          <a:lstStyle/>
          <a:p>
            <a:r>
              <a:rPr lang="en-US" sz="1100" i="0" dirty="0">
                <a:effectLst/>
                <a:latin typeface="Arial" panose="020B0604020202020204" pitchFamily="34" charset="0"/>
              </a:rPr>
              <a:t>Source: IBAMA, Mar 24</a:t>
            </a:r>
            <a:r>
              <a:rPr lang="en-US" sz="1100" i="0" baseline="30000" dirty="0">
                <a:effectLst/>
                <a:latin typeface="Arial" panose="020B0604020202020204" pitchFamily="34" charset="0"/>
              </a:rPr>
              <a:t>th</a:t>
            </a:r>
            <a:r>
              <a:rPr lang="en-US" sz="1100" i="0" dirty="0">
                <a:effectLst/>
                <a:latin typeface="Arial" panose="020B0604020202020204" pitchFamily="34" charset="0"/>
              </a:rPr>
              <a:t> of 2023. </a:t>
            </a:r>
          </a:p>
        </p:txBody>
      </p:sp>
      <p:sp>
        <p:nvSpPr>
          <p:cNvPr id="8" name="CaixaDeTexto 7">
            <a:extLst>
              <a:ext uri="{FF2B5EF4-FFF2-40B4-BE49-F238E27FC236}">
                <a16:creationId xmlns:a16="http://schemas.microsoft.com/office/drawing/2014/main" id="{FDD61389-B12F-FF34-EEE7-52698BB6A6CC}"/>
              </a:ext>
            </a:extLst>
          </p:cNvPr>
          <p:cNvSpPr txBox="1"/>
          <p:nvPr/>
        </p:nvSpPr>
        <p:spPr>
          <a:xfrm>
            <a:off x="9245601" y="4813552"/>
            <a:ext cx="2946400" cy="261610"/>
          </a:xfrm>
          <a:prstGeom prst="rect">
            <a:avLst/>
          </a:prstGeom>
          <a:noFill/>
        </p:spPr>
        <p:txBody>
          <a:bodyPr wrap="square" rtlCol="0">
            <a:spAutoFit/>
          </a:bodyPr>
          <a:lstStyle/>
          <a:p>
            <a:r>
              <a:rPr lang="en-US" sz="1100" i="0" dirty="0">
                <a:effectLst/>
                <a:latin typeface="Arial" panose="020B0604020202020204" pitchFamily="34" charset="0"/>
              </a:rPr>
              <a:t>Source: Ceará Wind and Solar Atlas, 2019</a:t>
            </a:r>
          </a:p>
        </p:txBody>
      </p:sp>
    </p:spTree>
    <p:extLst>
      <p:ext uri="{BB962C8B-B14F-4D97-AF65-F5344CB8AC3E}">
        <p14:creationId xmlns:p14="http://schemas.microsoft.com/office/powerpoint/2010/main" val="189146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36195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7948394"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TOGETHER WITH THE WORLD – ENERGY TRANSITION</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Google Shape;631;p24">
            <a:extLst>
              <a:ext uri="{FF2B5EF4-FFF2-40B4-BE49-F238E27FC236}">
                <a16:creationId xmlns:a16="http://schemas.microsoft.com/office/drawing/2014/main" id="{0BD1F033-01E8-F709-F13C-EDFA77A078B3}"/>
              </a:ext>
            </a:extLst>
          </p:cNvPr>
          <p:cNvSpPr/>
          <p:nvPr/>
        </p:nvSpPr>
        <p:spPr>
          <a:xfrm>
            <a:off x="-552450" y="3598648"/>
            <a:ext cx="13040927" cy="316015"/>
          </a:xfrm>
          <a:prstGeom prst="roundRect">
            <a:avLst>
              <a:gd name="adj" fmla="val 50000"/>
            </a:avLst>
          </a:prstGeom>
          <a:solidFill>
            <a:srgbClr val="1A9E51"/>
          </a:solidFill>
          <a:ln>
            <a:solidFill>
              <a:srgbClr val="1A9E51"/>
            </a:solidFill>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nvGrpSpPr>
          <p:cNvPr id="21" name="Google Shape;633;p24">
            <a:extLst>
              <a:ext uri="{FF2B5EF4-FFF2-40B4-BE49-F238E27FC236}">
                <a16:creationId xmlns:a16="http://schemas.microsoft.com/office/drawing/2014/main" id="{37F27FBC-04B7-68D1-213C-EEC333A30E4F}"/>
              </a:ext>
            </a:extLst>
          </p:cNvPr>
          <p:cNvGrpSpPr/>
          <p:nvPr/>
        </p:nvGrpSpPr>
        <p:grpSpPr>
          <a:xfrm flipV="1">
            <a:off x="3223104" y="3717054"/>
            <a:ext cx="1068465" cy="1273969"/>
            <a:chOff x="1144930" y="1595425"/>
            <a:chExt cx="1169320" cy="1394052"/>
          </a:xfrm>
          <a:solidFill>
            <a:srgbClr val="1A9E51"/>
          </a:solidFill>
        </p:grpSpPr>
        <p:sp>
          <p:nvSpPr>
            <p:cNvPr id="23" name="Google Shape;634;p24">
              <a:extLst>
                <a:ext uri="{FF2B5EF4-FFF2-40B4-BE49-F238E27FC236}">
                  <a16:creationId xmlns:a16="http://schemas.microsoft.com/office/drawing/2014/main" id="{325E5415-DB5A-3C75-7F93-31B968BDF061}"/>
                </a:ext>
              </a:extLst>
            </p:cNvPr>
            <p:cNvSpPr/>
            <p:nvPr/>
          </p:nvSpPr>
          <p:spPr>
            <a:xfrm>
              <a:off x="1144930" y="1595425"/>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sp>
          <p:nvSpPr>
            <p:cNvPr id="25" name="Google Shape;635;p24">
              <a:extLst>
                <a:ext uri="{FF2B5EF4-FFF2-40B4-BE49-F238E27FC236}">
                  <a16:creationId xmlns:a16="http://schemas.microsoft.com/office/drawing/2014/main" id="{3EAFA669-ED6F-B75E-EB67-A4BDE00C0727}"/>
                </a:ext>
              </a:extLst>
            </p:cNvPr>
            <p:cNvSpPr/>
            <p:nvPr/>
          </p:nvSpPr>
          <p:spPr>
            <a:xfrm>
              <a:off x="1701363" y="2707962"/>
              <a:ext cx="23008" cy="281514"/>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grpSp>
        <p:nvGrpSpPr>
          <p:cNvPr id="26" name="Agrupar 25">
            <a:extLst>
              <a:ext uri="{FF2B5EF4-FFF2-40B4-BE49-F238E27FC236}">
                <a16:creationId xmlns:a16="http://schemas.microsoft.com/office/drawing/2014/main" id="{8982109D-EFBD-DB46-2638-E1919A889041}"/>
              </a:ext>
            </a:extLst>
          </p:cNvPr>
          <p:cNvGrpSpPr/>
          <p:nvPr/>
        </p:nvGrpSpPr>
        <p:grpSpPr>
          <a:xfrm>
            <a:off x="1747942" y="5154456"/>
            <a:ext cx="4046005" cy="1642281"/>
            <a:chOff x="636490" y="5199831"/>
            <a:chExt cx="2365216" cy="1642281"/>
          </a:xfrm>
        </p:grpSpPr>
        <p:sp>
          <p:nvSpPr>
            <p:cNvPr id="27" name="Google Shape;647;p24">
              <a:extLst>
                <a:ext uri="{FF2B5EF4-FFF2-40B4-BE49-F238E27FC236}">
                  <a16:creationId xmlns:a16="http://schemas.microsoft.com/office/drawing/2014/main" id="{47301DE2-345B-1B11-129C-8962820C118E}"/>
                </a:ext>
              </a:extLst>
            </p:cNvPr>
            <p:cNvSpPr txBox="1"/>
            <p:nvPr/>
          </p:nvSpPr>
          <p:spPr>
            <a:xfrm>
              <a:off x="636506" y="5199831"/>
              <a:ext cx="2365200" cy="219600"/>
            </a:xfrm>
            <a:prstGeom prst="rect">
              <a:avLst/>
            </a:prstGeom>
            <a:noFill/>
            <a:ln>
              <a:noFill/>
            </a:ln>
          </p:spPr>
          <p:txBody>
            <a:bodyPr spcFirstLastPara="1" wrap="square" lIns="121900" tIns="121900" rIns="121900" bIns="121900" anchor="ctr" anchorCtr="0">
              <a:noAutofit/>
            </a:bodyPr>
            <a:lstStyle/>
            <a:p>
              <a:pPr algn="ctr"/>
              <a:r>
                <a:rPr lang="en" sz="1400" b="1" dirty="0">
                  <a:latin typeface="Arial" panose="020B0604020202020204" pitchFamily="34" charset="0"/>
                  <a:ea typeface="Fira Sans Extra Condensed Medium"/>
                  <a:cs typeface="Fira Sans Extra Condensed Medium"/>
                  <a:sym typeface="Fira Sans Extra Condensed Medium"/>
                </a:rPr>
                <a:t>11/10/2021 – Decree No 34,283 of 07/10/21</a:t>
              </a:r>
              <a:endParaRPr sz="1400" b="1" dirty="0">
                <a:latin typeface="Arial" panose="020B0604020202020204" pitchFamily="34" charset="0"/>
                <a:ea typeface="Fira Sans Extra Condensed Medium"/>
                <a:cs typeface="Fira Sans Extra Condensed Medium"/>
                <a:sym typeface="Fira Sans Extra Condensed Medium"/>
              </a:endParaRPr>
            </a:p>
          </p:txBody>
        </p:sp>
        <p:sp>
          <p:nvSpPr>
            <p:cNvPr id="29" name="Google Shape;648;p24">
              <a:extLst>
                <a:ext uri="{FF2B5EF4-FFF2-40B4-BE49-F238E27FC236}">
                  <a16:creationId xmlns:a16="http://schemas.microsoft.com/office/drawing/2014/main" id="{6216AB36-26F5-D977-8DFF-13B7D5D9D730}"/>
                </a:ext>
              </a:extLst>
            </p:cNvPr>
            <p:cNvSpPr txBox="1"/>
            <p:nvPr/>
          </p:nvSpPr>
          <p:spPr>
            <a:xfrm>
              <a:off x="636490" y="5537838"/>
              <a:ext cx="2365200" cy="1304274"/>
            </a:xfrm>
            <a:prstGeom prst="rect">
              <a:avLst/>
            </a:prstGeom>
            <a:noFill/>
            <a:ln>
              <a:noFill/>
              <a:prstDash val="dash"/>
            </a:ln>
          </p:spPr>
          <p:txBody>
            <a:bodyPr spcFirstLastPara="1" wrap="square" lIns="121900" tIns="121900" rIns="121900" bIns="121900" anchor="t" anchorCtr="0">
              <a:noAutofit/>
            </a:bodyPr>
            <a:lstStyle/>
            <a:p>
              <a:pPr algn="ctr"/>
              <a:r>
                <a:rPr lang="en-US" sz="1050" b="1" dirty="0">
                  <a:latin typeface="Arial" panose="020B0604020202020204" pitchFamily="34" charset="0"/>
                  <a:ea typeface="Fira Sans Extra Condensed"/>
                  <a:cs typeface="Fira Sans Extra Condensed"/>
                  <a:sym typeface="Fira Sans Extra Condensed"/>
                </a:rPr>
                <a:t>FORMALIZES THE COMMITMENT OF ADHESION OF THE STATE OF CEARÁ TO THE “RACE TO ZERO” AND “UNDER2 COALITION” CAMPAIGNS, IN THE FRAMEWORK OF THE UNITED NATIONS FRAMEWORK CONVENTION ABOUT CLIMATE CHANGE</a:t>
              </a:r>
              <a:endParaRPr sz="1050" b="1" dirty="0">
                <a:latin typeface="Arial" panose="020B0604020202020204" pitchFamily="34" charset="0"/>
                <a:ea typeface="Fira Sans Extra Condensed"/>
                <a:cs typeface="Fira Sans Extra Condensed"/>
                <a:sym typeface="Fira Sans Extra Condensed"/>
              </a:endParaRPr>
            </a:p>
          </p:txBody>
        </p:sp>
      </p:grpSp>
      <p:grpSp>
        <p:nvGrpSpPr>
          <p:cNvPr id="30" name="Google Shape;633;p24">
            <a:extLst>
              <a:ext uri="{FF2B5EF4-FFF2-40B4-BE49-F238E27FC236}">
                <a16:creationId xmlns:a16="http://schemas.microsoft.com/office/drawing/2014/main" id="{E0899A32-39DD-21B8-04BD-C183DB09FC00}"/>
              </a:ext>
            </a:extLst>
          </p:cNvPr>
          <p:cNvGrpSpPr/>
          <p:nvPr/>
        </p:nvGrpSpPr>
        <p:grpSpPr>
          <a:xfrm>
            <a:off x="1555034" y="2491841"/>
            <a:ext cx="1068465" cy="1273969"/>
            <a:chOff x="1144930" y="1595425"/>
            <a:chExt cx="1169320" cy="1394052"/>
          </a:xfrm>
          <a:solidFill>
            <a:srgbClr val="1A9E51"/>
          </a:solidFill>
        </p:grpSpPr>
        <p:sp>
          <p:nvSpPr>
            <p:cNvPr id="31" name="Google Shape;634;p24">
              <a:extLst>
                <a:ext uri="{FF2B5EF4-FFF2-40B4-BE49-F238E27FC236}">
                  <a16:creationId xmlns:a16="http://schemas.microsoft.com/office/drawing/2014/main" id="{41241D96-8009-9B1B-81D1-E0E3CB512749}"/>
                </a:ext>
              </a:extLst>
            </p:cNvPr>
            <p:cNvSpPr/>
            <p:nvPr/>
          </p:nvSpPr>
          <p:spPr>
            <a:xfrm>
              <a:off x="1144930" y="1595425"/>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sp>
          <p:nvSpPr>
            <p:cNvPr id="32" name="Google Shape;635;p24">
              <a:extLst>
                <a:ext uri="{FF2B5EF4-FFF2-40B4-BE49-F238E27FC236}">
                  <a16:creationId xmlns:a16="http://schemas.microsoft.com/office/drawing/2014/main" id="{21C8E593-C6AB-A798-138D-33454A55876B}"/>
                </a:ext>
              </a:extLst>
            </p:cNvPr>
            <p:cNvSpPr/>
            <p:nvPr/>
          </p:nvSpPr>
          <p:spPr>
            <a:xfrm>
              <a:off x="1701363" y="2707962"/>
              <a:ext cx="23008" cy="281514"/>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grpSp>
        <p:nvGrpSpPr>
          <p:cNvPr id="33" name="Google Shape;633;p24">
            <a:extLst>
              <a:ext uri="{FF2B5EF4-FFF2-40B4-BE49-F238E27FC236}">
                <a16:creationId xmlns:a16="http://schemas.microsoft.com/office/drawing/2014/main" id="{DAA2A340-A30F-5300-0A3A-4212EE1DB289}"/>
              </a:ext>
            </a:extLst>
          </p:cNvPr>
          <p:cNvGrpSpPr/>
          <p:nvPr/>
        </p:nvGrpSpPr>
        <p:grpSpPr>
          <a:xfrm flipV="1">
            <a:off x="7940910" y="3717054"/>
            <a:ext cx="1068465" cy="1273969"/>
            <a:chOff x="1144930" y="1595425"/>
            <a:chExt cx="1169320" cy="1394052"/>
          </a:xfrm>
          <a:solidFill>
            <a:srgbClr val="1A9E51"/>
          </a:solidFill>
        </p:grpSpPr>
        <p:sp>
          <p:nvSpPr>
            <p:cNvPr id="37" name="Google Shape;634;p24">
              <a:extLst>
                <a:ext uri="{FF2B5EF4-FFF2-40B4-BE49-F238E27FC236}">
                  <a16:creationId xmlns:a16="http://schemas.microsoft.com/office/drawing/2014/main" id="{1C5519ED-EB5B-C687-D25D-F2EEE07E1C4D}"/>
                </a:ext>
              </a:extLst>
            </p:cNvPr>
            <p:cNvSpPr/>
            <p:nvPr/>
          </p:nvSpPr>
          <p:spPr>
            <a:xfrm>
              <a:off x="1144930" y="1595425"/>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sp>
          <p:nvSpPr>
            <p:cNvPr id="38" name="Google Shape;635;p24">
              <a:extLst>
                <a:ext uri="{FF2B5EF4-FFF2-40B4-BE49-F238E27FC236}">
                  <a16:creationId xmlns:a16="http://schemas.microsoft.com/office/drawing/2014/main" id="{57CFCCD5-C484-2EB6-4B42-38B1CD6DFD47}"/>
                </a:ext>
              </a:extLst>
            </p:cNvPr>
            <p:cNvSpPr/>
            <p:nvPr/>
          </p:nvSpPr>
          <p:spPr>
            <a:xfrm>
              <a:off x="1701363" y="2707962"/>
              <a:ext cx="23008" cy="281514"/>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grpSp>
        <p:nvGrpSpPr>
          <p:cNvPr id="39" name="Google Shape;633;p24">
            <a:extLst>
              <a:ext uri="{FF2B5EF4-FFF2-40B4-BE49-F238E27FC236}">
                <a16:creationId xmlns:a16="http://schemas.microsoft.com/office/drawing/2014/main" id="{2B287103-CFA7-85AF-4388-C5AF35700F50}"/>
              </a:ext>
            </a:extLst>
          </p:cNvPr>
          <p:cNvGrpSpPr/>
          <p:nvPr/>
        </p:nvGrpSpPr>
        <p:grpSpPr>
          <a:xfrm>
            <a:off x="5541152" y="2491841"/>
            <a:ext cx="1068465" cy="1273969"/>
            <a:chOff x="1144930" y="1595425"/>
            <a:chExt cx="1169320" cy="1394052"/>
          </a:xfrm>
          <a:solidFill>
            <a:srgbClr val="1A9E51"/>
          </a:solidFill>
        </p:grpSpPr>
        <p:sp>
          <p:nvSpPr>
            <p:cNvPr id="40" name="Google Shape;634;p24">
              <a:extLst>
                <a:ext uri="{FF2B5EF4-FFF2-40B4-BE49-F238E27FC236}">
                  <a16:creationId xmlns:a16="http://schemas.microsoft.com/office/drawing/2014/main" id="{50B988A4-4ECC-22F6-7069-5B82B1023E62}"/>
                </a:ext>
              </a:extLst>
            </p:cNvPr>
            <p:cNvSpPr/>
            <p:nvPr/>
          </p:nvSpPr>
          <p:spPr>
            <a:xfrm>
              <a:off x="1144930" y="1595425"/>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sp>
          <p:nvSpPr>
            <p:cNvPr id="41" name="Google Shape;635;p24">
              <a:extLst>
                <a:ext uri="{FF2B5EF4-FFF2-40B4-BE49-F238E27FC236}">
                  <a16:creationId xmlns:a16="http://schemas.microsoft.com/office/drawing/2014/main" id="{DEB0DBC9-00AE-6E7E-5607-C2BFADB2AC49}"/>
                </a:ext>
              </a:extLst>
            </p:cNvPr>
            <p:cNvSpPr/>
            <p:nvPr/>
          </p:nvSpPr>
          <p:spPr>
            <a:xfrm>
              <a:off x="1701363" y="2707962"/>
              <a:ext cx="23008" cy="281514"/>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grpSp>
        <p:nvGrpSpPr>
          <p:cNvPr id="42" name="Agrupar 41">
            <a:extLst>
              <a:ext uri="{FF2B5EF4-FFF2-40B4-BE49-F238E27FC236}">
                <a16:creationId xmlns:a16="http://schemas.microsoft.com/office/drawing/2014/main" id="{5F53B62C-3E88-6575-D813-04E13B2C00FE}"/>
              </a:ext>
            </a:extLst>
          </p:cNvPr>
          <p:cNvGrpSpPr/>
          <p:nvPr/>
        </p:nvGrpSpPr>
        <p:grpSpPr>
          <a:xfrm>
            <a:off x="4586172" y="1072514"/>
            <a:ext cx="2968885" cy="1252551"/>
            <a:chOff x="636506" y="5724547"/>
            <a:chExt cx="2382844" cy="1252551"/>
          </a:xfrm>
        </p:grpSpPr>
        <p:sp>
          <p:nvSpPr>
            <p:cNvPr id="43" name="Google Shape;647;p24">
              <a:extLst>
                <a:ext uri="{FF2B5EF4-FFF2-40B4-BE49-F238E27FC236}">
                  <a16:creationId xmlns:a16="http://schemas.microsoft.com/office/drawing/2014/main" id="{F36822AF-839D-E5E8-BFAB-04D4843CECD9}"/>
                </a:ext>
              </a:extLst>
            </p:cNvPr>
            <p:cNvSpPr txBox="1"/>
            <p:nvPr/>
          </p:nvSpPr>
          <p:spPr>
            <a:xfrm>
              <a:off x="636506" y="6757498"/>
              <a:ext cx="2365200" cy="219600"/>
            </a:xfrm>
            <a:prstGeom prst="rect">
              <a:avLst/>
            </a:prstGeom>
            <a:noFill/>
            <a:ln>
              <a:noFill/>
            </a:ln>
          </p:spPr>
          <p:txBody>
            <a:bodyPr spcFirstLastPara="1" wrap="square" lIns="121900" tIns="121900" rIns="121900" bIns="121900" anchor="ctr" anchorCtr="0">
              <a:noAutofit/>
            </a:bodyPr>
            <a:lstStyle/>
            <a:p>
              <a:pPr algn="ctr"/>
              <a:r>
                <a:rPr lang="en" sz="1400" b="1" dirty="0">
                  <a:latin typeface="Arial" panose="020B0604020202020204" pitchFamily="34" charset="0"/>
                  <a:ea typeface="Fira Sans Extra Condensed Medium"/>
                  <a:cs typeface="Fira Sans Extra Condensed Medium"/>
                  <a:sym typeface="Fira Sans Extra Condensed Medium"/>
                </a:rPr>
                <a:t>20/10/2021 – Decree No 34,314</a:t>
              </a:r>
              <a:endParaRPr sz="1400" b="1" dirty="0">
                <a:latin typeface="Arial" panose="020B0604020202020204" pitchFamily="34" charset="0"/>
                <a:ea typeface="Fira Sans Extra Condensed Medium"/>
                <a:cs typeface="Fira Sans Extra Condensed Medium"/>
                <a:sym typeface="Fira Sans Extra Condensed Medium"/>
              </a:endParaRPr>
            </a:p>
          </p:txBody>
        </p:sp>
        <p:sp>
          <p:nvSpPr>
            <p:cNvPr id="44" name="Google Shape;648;p24">
              <a:extLst>
                <a:ext uri="{FF2B5EF4-FFF2-40B4-BE49-F238E27FC236}">
                  <a16:creationId xmlns:a16="http://schemas.microsoft.com/office/drawing/2014/main" id="{A58A4DA4-7C24-8A11-F0C5-1F71C9113BF6}"/>
                </a:ext>
              </a:extLst>
            </p:cNvPr>
            <p:cNvSpPr txBox="1"/>
            <p:nvPr/>
          </p:nvSpPr>
          <p:spPr>
            <a:xfrm>
              <a:off x="654150" y="5724547"/>
              <a:ext cx="2365200" cy="861574"/>
            </a:xfrm>
            <a:prstGeom prst="rect">
              <a:avLst/>
            </a:prstGeom>
            <a:noFill/>
            <a:ln>
              <a:noFill/>
              <a:prstDash val="dash"/>
            </a:ln>
          </p:spPr>
          <p:txBody>
            <a:bodyPr spcFirstLastPara="1" wrap="square" lIns="121900" tIns="121900" rIns="121900" bIns="121900" anchor="t" anchorCtr="0">
              <a:noAutofit/>
            </a:bodyPr>
            <a:lstStyle/>
            <a:p>
              <a:pPr algn="ctr"/>
              <a:endParaRPr lang="pt-BR" sz="1100" b="1" dirty="0">
                <a:latin typeface="Arial" panose="020B0604020202020204" pitchFamily="34" charset="0"/>
                <a:ea typeface="Fira Sans Extra Condensed"/>
                <a:cs typeface="Fira Sans Extra Condensed"/>
                <a:sym typeface="Fira Sans Extra Condensed"/>
              </a:endParaRPr>
            </a:p>
            <a:p>
              <a:pPr algn="ctr"/>
              <a:r>
                <a:rPr lang="en-US" sz="1100" b="1" dirty="0">
                  <a:latin typeface="Arial" panose="020B0604020202020204" pitchFamily="34" charset="0"/>
                  <a:ea typeface="Fira Sans Extra Condensed"/>
                  <a:cs typeface="Fira Sans Extra Condensed"/>
                  <a:sym typeface="Fira Sans Extra Condensed"/>
                </a:rPr>
                <a:t>REGULATES THE STATE ENVIRONMENT FUND - FEMA</a:t>
              </a:r>
              <a:endParaRPr lang="pt-BR" sz="1100" b="1" dirty="0">
                <a:latin typeface="Arial" panose="020B0604020202020204" pitchFamily="34" charset="0"/>
                <a:ea typeface="Fira Sans Extra Condensed"/>
                <a:cs typeface="Fira Sans Extra Condensed"/>
                <a:sym typeface="Fira Sans Extra Condensed"/>
              </a:endParaRPr>
            </a:p>
          </p:txBody>
        </p:sp>
      </p:grpSp>
      <p:grpSp>
        <p:nvGrpSpPr>
          <p:cNvPr id="45" name="Agrupar 44">
            <a:extLst>
              <a:ext uri="{FF2B5EF4-FFF2-40B4-BE49-F238E27FC236}">
                <a16:creationId xmlns:a16="http://schemas.microsoft.com/office/drawing/2014/main" id="{BF24F513-407C-5F43-7864-E999E4540F10}"/>
              </a:ext>
            </a:extLst>
          </p:cNvPr>
          <p:cNvGrpSpPr/>
          <p:nvPr/>
        </p:nvGrpSpPr>
        <p:grpSpPr>
          <a:xfrm>
            <a:off x="146892" y="914041"/>
            <a:ext cx="4055119" cy="1473798"/>
            <a:chOff x="636506" y="5732557"/>
            <a:chExt cx="2422334" cy="1473798"/>
          </a:xfrm>
        </p:grpSpPr>
        <p:sp>
          <p:nvSpPr>
            <p:cNvPr id="46" name="Google Shape;648;p24">
              <a:extLst>
                <a:ext uri="{FF2B5EF4-FFF2-40B4-BE49-F238E27FC236}">
                  <a16:creationId xmlns:a16="http://schemas.microsoft.com/office/drawing/2014/main" id="{64928BE6-A42C-592B-642A-65B9BC7E4253}"/>
                </a:ext>
              </a:extLst>
            </p:cNvPr>
            <p:cNvSpPr txBox="1"/>
            <p:nvPr/>
          </p:nvSpPr>
          <p:spPr>
            <a:xfrm>
              <a:off x="693640" y="5732557"/>
              <a:ext cx="2365200" cy="1145345"/>
            </a:xfrm>
            <a:prstGeom prst="rect">
              <a:avLst/>
            </a:prstGeom>
            <a:noFill/>
            <a:ln>
              <a:noFill/>
              <a:prstDash val="dash"/>
            </a:ln>
          </p:spPr>
          <p:txBody>
            <a:bodyPr spcFirstLastPara="1" wrap="square" lIns="121900" tIns="121900" rIns="121900" bIns="121900" anchor="t" anchorCtr="0">
              <a:noAutofit/>
            </a:bodyPr>
            <a:lstStyle/>
            <a:p>
              <a:pPr algn="ctr"/>
              <a:r>
                <a:rPr lang="en-US" sz="1100" b="1" dirty="0">
                  <a:latin typeface="Arial" panose="020B0604020202020204" pitchFamily="34" charset="0"/>
                  <a:ea typeface="Fira Sans Extra Condensed"/>
                  <a:cs typeface="Fira Sans Extra Condensed"/>
                  <a:sym typeface="Fira Sans Extra Condensed"/>
                </a:rPr>
                <a:t>STRATEGIC WORKING GROUP TO PREPARE AND PRESENT ACTION PLAN - DEVELOP PUBLIC RENEWABLE ENERGY POLICIES FOCUSED ON SUSTAINABLE DEVELOPMENT AND TO CONFIGURE AND IMPLEMENT A FUTURE GREEN HYDROGEN HUB IN CEARÁ</a:t>
              </a:r>
              <a:endParaRPr sz="1100" b="1" dirty="0">
                <a:latin typeface="Arial" panose="020B0604020202020204" pitchFamily="34" charset="0"/>
                <a:ea typeface="Fira Sans Extra Condensed"/>
                <a:cs typeface="Fira Sans Extra Condensed"/>
                <a:sym typeface="Fira Sans Extra Condensed"/>
              </a:endParaRPr>
            </a:p>
          </p:txBody>
        </p:sp>
        <p:sp>
          <p:nvSpPr>
            <p:cNvPr id="47" name="Google Shape;647;p24">
              <a:extLst>
                <a:ext uri="{FF2B5EF4-FFF2-40B4-BE49-F238E27FC236}">
                  <a16:creationId xmlns:a16="http://schemas.microsoft.com/office/drawing/2014/main" id="{ED5F8121-6089-6C16-8A19-84A99C0B9A57}"/>
                </a:ext>
              </a:extLst>
            </p:cNvPr>
            <p:cNvSpPr txBox="1"/>
            <p:nvPr/>
          </p:nvSpPr>
          <p:spPr>
            <a:xfrm>
              <a:off x="636506" y="6986755"/>
              <a:ext cx="2365200" cy="219600"/>
            </a:xfrm>
            <a:prstGeom prst="rect">
              <a:avLst/>
            </a:prstGeom>
            <a:noFill/>
            <a:ln>
              <a:noFill/>
            </a:ln>
          </p:spPr>
          <p:txBody>
            <a:bodyPr spcFirstLastPara="1" wrap="square" lIns="121900" tIns="121900" rIns="121900" bIns="121900" anchor="ctr" anchorCtr="0">
              <a:noAutofit/>
            </a:bodyPr>
            <a:lstStyle/>
            <a:p>
              <a:pPr algn="ctr"/>
              <a:r>
                <a:rPr lang="en" sz="1400" b="1" dirty="0">
                  <a:latin typeface="Arial" panose="020B0604020202020204" pitchFamily="34" charset="0"/>
                  <a:ea typeface="Fira Sans Extra Condensed Medium"/>
                  <a:cs typeface="Fira Sans Extra Condensed Medium"/>
                  <a:sym typeface="Fira Sans Extra Condensed Medium"/>
                </a:rPr>
                <a:t>24/03/2021 – Decree No 34,003</a:t>
              </a:r>
              <a:endParaRPr sz="1400" b="1" dirty="0">
                <a:latin typeface="Arial" panose="020B0604020202020204" pitchFamily="34" charset="0"/>
                <a:ea typeface="Fira Sans Extra Condensed Medium"/>
                <a:cs typeface="Fira Sans Extra Condensed Medium"/>
                <a:sym typeface="Fira Sans Extra Condensed Medium"/>
              </a:endParaRPr>
            </a:p>
          </p:txBody>
        </p:sp>
      </p:grpSp>
      <p:grpSp>
        <p:nvGrpSpPr>
          <p:cNvPr id="48" name="Agrupar 47">
            <a:extLst>
              <a:ext uri="{FF2B5EF4-FFF2-40B4-BE49-F238E27FC236}">
                <a16:creationId xmlns:a16="http://schemas.microsoft.com/office/drawing/2014/main" id="{52AE5070-3436-04AF-85C6-8ABA16AB118A}"/>
              </a:ext>
            </a:extLst>
          </p:cNvPr>
          <p:cNvGrpSpPr/>
          <p:nvPr/>
        </p:nvGrpSpPr>
        <p:grpSpPr>
          <a:xfrm>
            <a:off x="6226417" y="5154456"/>
            <a:ext cx="4463208" cy="1674476"/>
            <a:chOff x="636490" y="5199831"/>
            <a:chExt cx="2365216" cy="1674476"/>
          </a:xfrm>
        </p:grpSpPr>
        <p:sp>
          <p:nvSpPr>
            <p:cNvPr id="49" name="Google Shape;647;p24">
              <a:extLst>
                <a:ext uri="{FF2B5EF4-FFF2-40B4-BE49-F238E27FC236}">
                  <a16:creationId xmlns:a16="http://schemas.microsoft.com/office/drawing/2014/main" id="{D734CC35-2EA9-FD3F-EC91-82DD0EC847C3}"/>
                </a:ext>
              </a:extLst>
            </p:cNvPr>
            <p:cNvSpPr txBox="1"/>
            <p:nvPr/>
          </p:nvSpPr>
          <p:spPr>
            <a:xfrm>
              <a:off x="636506" y="5199831"/>
              <a:ext cx="2365200" cy="219600"/>
            </a:xfrm>
            <a:prstGeom prst="rect">
              <a:avLst/>
            </a:prstGeom>
            <a:noFill/>
            <a:ln>
              <a:noFill/>
            </a:ln>
          </p:spPr>
          <p:txBody>
            <a:bodyPr spcFirstLastPara="1" wrap="square" lIns="121900" tIns="121900" rIns="121900" bIns="121900" anchor="ctr" anchorCtr="0">
              <a:noAutofit/>
            </a:bodyPr>
            <a:lstStyle/>
            <a:p>
              <a:pPr algn="ctr"/>
              <a:r>
                <a:rPr lang="en" sz="1400" b="1" dirty="0">
                  <a:latin typeface="Arial" panose="020B0604020202020204" pitchFamily="34" charset="0"/>
                  <a:ea typeface="Fira Sans Extra Condensed Medium"/>
                  <a:cs typeface="Fira Sans Extra Condensed Medium"/>
                  <a:sym typeface="Fira Sans Extra Condensed Medium"/>
                </a:rPr>
                <a:t>12/05/2022 – Decree No 34,733</a:t>
              </a:r>
            </a:p>
          </p:txBody>
        </p:sp>
        <p:sp>
          <p:nvSpPr>
            <p:cNvPr id="50" name="Google Shape;648;p24">
              <a:extLst>
                <a:ext uri="{FF2B5EF4-FFF2-40B4-BE49-F238E27FC236}">
                  <a16:creationId xmlns:a16="http://schemas.microsoft.com/office/drawing/2014/main" id="{063B3A8D-3406-E85B-40A7-AAA54B4951C0}"/>
                </a:ext>
              </a:extLst>
            </p:cNvPr>
            <p:cNvSpPr txBox="1"/>
            <p:nvPr/>
          </p:nvSpPr>
          <p:spPr>
            <a:xfrm>
              <a:off x="636490" y="5513574"/>
              <a:ext cx="2365200" cy="1360733"/>
            </a:xfrm>
            <a:prstGeom prst="rect">
              <a:avLst/>
            </a:prstGeom>
            <a:noFill/>
            <a:ln>
              <a:noFill/>
              <a:prstDash val="dash"/>
            </a:ln>
          </p:spPr>
          <p:txBody>
            <a:bodyPr spcFirstLastPara="1" wrap="square" lIns="121900" tIns="121900" rIns="121900" bIns="121900" anchor="t" anchorCtr="0">
              <a:noAutofit/>
            </a:bodyPr>
            <a:lstStyle/>
            <a:p>
              <a:pPr algn="ctr"/>
              <a:r>
                <a:rPr lang="en-US" sz="1100" b="1" dirty="0">
                  <a:latin typeface="Arial" panose="020B0604020202020204" pitchFamily="34" charset="0"/>
                  <a:ea typeface="Fira Sans Extra Condensed"/>
                  <a:cs typeface="Fira Sans Extra Condensed"/>
                  <a:sym typeface="Fira Sans Extra Condensed"/>
                </a:rPr>
                <a:t>INSTITUTES THE STATE PLAN FOR THE FAIR ENERGY TRANSITION OF CEARÁ - CEARÁ VERDE</a:t>
              </a:r>
            </a:p>
          </p:txBody>
        </p:sp>
      </p:grpSp>
      <p:grpSp>
        <p:nvGrpSpPr>
          <p:cNvPr id="51" name="Agrupar 50">
            <a:extLst>
              <a:ext uri="{FF2B5EF4-FFF2-40B4-BE49-F238E27FC236}">
                <a16:creationId xmlns:a16="http://schemas.microsoft.com/office/drawing/2014/main" id="{19712B36-75D4-D469-720B-8283790F7E70}"/>
              </a:ext>
            </a:extLst>
          </p:cNvPr>
          <p:cNvGrpSpPr/>
          <p:nvPr/>
        </p:nvGrpSpPr>
        <p:grpSpPr>
          <a:xfrm>
            <a:off x="3331256" y="4161592"/>
            <a:ext cx="862709" cy="613422"/>
            <a:chOff x="1435894" y="4161592"/>
            <a:chExt cx="862709" cy="613422"/>
          </a:xfrm>
        </p:grpSpPr>
        <p:pic>
          <p:nvPicPr>
            <p:cNvPr id="52" name="Picture 2" descr="Sustentabilidade: Rede D´Or adere à campanha mundial Race to zero - Rede  D'Or">
              <a:extLst>
                <a:ext uri="{FF2B5EF4-FFF2-40B4-BE49-F238E27FC236}">
                  <a16:creationId xmlns:a16="http://schemas.microsoft.com/office/drawing/2014/main" id="{68E09CD1-307E-09D9-C986-246B64FC4F0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359" t="13875" b="18633"/>
            <a:stretch/>
          </p:blipFill>
          <p:spPr bwMode="auto">
            <a:xfrm>
              <a:off x="1435894" y="4161592"/>
              <a:ext cx="809802" cy="24947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Governos latino-americanos da Coalizão Under2 pedem maior financiamento  para acelerar a ação climática | Climate Group">
              <a:extLst>
                <a:ext uri="{FF2B5EF4-FFF2-40B4-BE49-F238E27FC236}">
                  <a16:creationId xmlns:a16="http://schemas.microsoft.com/office/drawing/2014/main" id="{45188B2E-07A5-CD70-FD00-DE7B022365A2}"/>
                </a:ext>
              </a:extLst>
            </p:cNvPr>
            <p:cNvPicPr>
              <a:picLocks noChangeAspect="1" noChangeArrowheads="1"/>
            </p:cNvPicPr>
            <p:nvPr/>
          </p:nvPicPr>
          <p:blipFill rotWithShape="1">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l="12267" t="26071" r="35897" b="44712"/>
            <a:stretch/>
          </p:blipFill>
          <p:spPr bwMode="auto">
            <a:xfrm>
              <a:off x="1452563" y="4446144"/>
              <a:ext cx="846040" cy="328870"/>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Imagem 53">
            <a:extLst>
              <a:ext uri="{FF2B5EF4-FFF2-40B4-BE49-F238E27FC236}">
                <a16:creationId xmlns:a16="http://schemas.microsoft.com/office/drawing/2014/main" id="{96E6CABC-E03C-8E1E-7EAD-485D3C626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558" y="2730238"/>
            <a:ext cx="539911" cy="539911"/>
          </a:xfrm>
          <a:prstGeom prst="rect">
            <a:avLst/>
          </a:prstGeom>
        </p:spPr>
      </p:pic>
      <p:sp>
        <p:nvSpPr>
          <p:cNvPr id="56" name="Retângulo 55">
            <a:extLst>
              <a:ext uri="{FF2B5EF4-FFF2-40B4-BE49-F238E27FC236}">
                <a16:creationId xmlns:a16="http://schemas.microsoft.com/office/drawing/2014/main" id="{5F0E4BFA-34C5-F92F-05A0-5337D112EA43}"/>
              </a:ext>
            </a:extLst>
          </p:cNvPr>
          <p:cNvSpPr/>
          <p:nvPr/>
        </p:nvSpPr>
        <p:spPr>
          <a:xfrm>
            <a:off x="5559041" y="2790558"/>
            <a:ext cx="1023149" cy="400110"/>
          </a:xfrm>
          <a:prstGeom prst="rect">
            <a:avLst/>
          </a:prstGeom>
          <a:noFill/>
        </p:spPr>
        <p:txBody>
          <a:bodyPr wrap="square" lIns="91440" tIns="45720" rIns="91440" bIns="45720">
            <a:spAutoFit/>
          </a:bodyPr>
          <a:lstStyle/>
          <a:p>
            <a:pPr algn="ctr"/>
            <a:r>
              <a:rPr lang="pt-BR" sz="2000" b="0" cap="none" spc="0" dirty="0">
                <a:ln w="0"/>
                <a:effectLst>
                  <a:outerShdw blurRad="38100" dist="19050" dir="2700000" algn="tl" rotWithShape="0">
                    <a:schemeClr val="dk1">
                      <a:alpha val="40000"/>
                    </a:schemeClr>
                  </a:outerShdw>
                </a:effectLst>
                <a:latin typeface="Arial" panose="020B0604020202020204" pitchFamily="34" charset="0"/>
              </a:rPr>
              <a:t>FEMA</a:t>
            </a:r>
          </a:p>
        </p:txBody>
      </p:sp>
      <p:grpSp>
        <p:nvGrpSpPr>
          <p:cNvPr id="57" name="Google Shape;633;p24">
            <a:extLst>
              <a:ext uri="{FF2B5EF4-FFF2-40B4-BE49-F238E27FC236}">
                <a16:creationId xmlns:a16="http://schemas.microsoft.com/office/drawing/2014/main" id="{974B74BE-8CC0-D8A7-9246-AEFF541185CB}"/>
              </a:ext>
            </a:extLst>
          </p:cNvPr>
          <p:cNvGrpSpPr/>
          <p:nvPr/>
        </p:nvGrpSpPr>
        <p:grpSpPr>
          <a:xfrm>
            <a:off x="9656121" y="2491841"/>
            <a:ext cx="1068465" cy="1273969"/>
            <a:chOff x="1144930" y="1595425"/>
            <a:chExt cx="1169320" cy="1394052"/>
          </a:xfrm>
          <a:solidFill>
            <a:srgbClr val="1A9E51"/>
          </a:solidFill>
        </p:grpSpPr>
        <p:sp>
          <p:nvSpPr>
            <p:cNvPr id="58" name="Google Shape;634;p24">
              <a:extLst>
                <a:ext uri="{FF2B5EF4-FFF2-40B4-BE49-F238E27FC236}">
                  <a16:creationId xmlns:a16="http://schemas.microsoft.com/office/drawing/2014/main" id="{79CE7D55-F8BD-5124-F766-DE862DA3AA85}"/>
                </a:ext>
              </a:extLst>
            </p:cNvPr>
            <p:cNvSpPr/>
            <p:nvPr/>
          </p:nvSpPr>
          <p:spPr>
            <a:xfrm>
              <a:off x="1144930" y="1595425"/>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sp>
          <p:nvSpPr>
            <p:cNvPr id="59" name="Google Shape;635;p24">
              <a:extLst>
                <a:ext uri="{FF2B5EF4-FFF2-40B4-BE49-F238E27FC236}">
                  <a16:creationId xmlns:a16="http://schemas.microsoft.com/office/drawing/2014/main" id="{0F332182-F92A-DFE7-8A92-38C2309A5D59}"/>
                </a:ext>
              </a:extLst>
            </p:cNvPr>
            <p:cNvSpPr/>
            <p:nvPr/>
          </p:nvSpPr>
          <p:spPr>
            <a:xfrm>
              <a:off x="1701363" y="2707962"/>
              <a:ext cx="23008" cy="281514"/>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grpFill/>
            <a:ln w="19050" cap="flat" cmpd="sng">
              <a:solidFill>
                <a:srgbClr val="1A9E51"/>
              </a:solidFill>
              <a:prstDash val="solid"/>
              <a:round/>
              <a:headEnd type="none" w="sm" len="sm"/>
              <a:tailEnd type="none" w="sm" len="sm"/>
            </a:ln>
          </p:spPr>
          <p:txBody>
            <a:bodyPr spcFirstLastPara="1" wrap="square" lIns="121900" tIns="121900" rIns="121900" bIns="121900" anchor="ctr" anchorCtr="0">
              <a:noAutofit/>
            </a:bodyPr>
            <a:lstStyle/>
            <a:p>
              <a:endParaRPr sz="2400" dirty="0">
                <a:latin typeface="Arial" panose="020B0604020202020204" pitchFamily="34" charset="0"/>
              </a:endParaRPr>
            </a:p>
          </p:txBody>
        </p:sp>
      </p:grpSp>
      <p:grpSp>
        <p:nvGrpSpPr>
          <p:cNvPr id="60" name="Agrupar 59">
            <a:extLst>
              <a:ext uri="{FF2B5EF4-FFF2-40B4-BE49-F238E27FC236}">
                <a16:creationId xmlns:a16="http://schemas.microsoft.com/office/drawing/2014/main" id="{7286C5BE-A3DF-0B5E-F9BA-D87C579F60C4}"/>
              </a:ext>
            </a:extLst>
          </p:cNvPr>
          <p:cNvGrpSpPr/>
          <p:nvPr/>
        </p:nvGrpSpPr>
        <p:grpSpPr>
          <a:xfrm>
            <a:off x="8458007" y="862045"/>
            <a:ext cx="3556333" cy="1463020"/>
            <a:chOff x="441365" y="5514078"/>
            <a:chExt cx="2854333" cy="1463020"/>
          </a:xfrm>
        </p:grpSpPr>
        <p:sp>
          <p:nvSpPr>
            <p:cNvPr id="61" name="Google Shape;647;p24">
              <a:extLst>
                <a:ext uri="{FF2B5EF4-FFF2-40B4-BE49-F238E27FC236}">
                  <a16:creationId xmlns:a16="http://schemas.microsoft.com/office/drawing/2014/main" id="{31D934FC-E9CB-3043-77F0-87E61212F9F2}"/>
                </a:ext>
              </a:extLst>
            </p:cNvPr>
            <p:cNvSpPr txBox="1"/>
            <p:nvPr/>
          </p:nvSpPr>
          <p:spPr>
            <a:xfrm>
              <a:off x="636506" y="6757498"/>
              <a:ext cx="2365200" cy="219600"/>
            </a:xfrm>
            <a:prstGeom prst="rect">
              <a:avLst/>
            </a:prstGeom>
            <a:noFill/>
            <a:ln>
              <a:noFill/>
            </a:ln>
          </p:spPr>
          <p:txBody>
            <a:bodyPr spcFirstLastPara="1" wrap="square" lIns="121900" tIns="121900" rIns="121900" bIns="121900" anchor="ctr" anchorCtr="0">
              <a:noAutofit/>
            </a:bodyPr>
            <a:lstStyle/>
            <a:p>
              <a:pPr algn="ctr"/>
              <a:r>
                <a:rPr lang="pt-BR" sz="1400" b="1" dirty="0">
                  <a:latin typeface="Arial" panose="020B0604020202020204" pitchFamily="34" charset="0"/>
                  <a:ea typeface="Fira Sans Extra Condensed Medium"/>
                  <a:cs typeface="Fira Sans Extra Condensed Medium"/>
                  <a:sym typeface="Fira Sans Extra Condensed Medium"/>
                </a:rPr>
                <a:t>03/11/2022 – </a:t>
              </a:r>
              <a:r>
                <a:rPr lang="pt-BR" sz="1400" b="1" dirty="0" err="1">
                  <a:latin typeface="Arial" panose="020B0604020202020204" pitchFamily="34" charset="0"/>
                  <a:ea typeface="Fira Sans Extra Condensed Medium"/>
                  <a:cs typeface="Fira Sans Extra Condensed Medium"/>
                  <a:sym typeface="Fira Sans Extra Condensed Medium"/>
                </a:rPr>
                <a:t>Decree</a:t>
              </a:r>
              <a:r>
                <a:rPr lang="pt-BR" sz="1400" b="1" dirty="0">
                  <a:latin typeface="Arial" panose="020B0604020202020204" pitchFamily="34" charset="0"/>
                  <a:ea typeface="Fira Sans Extra Condensed Medium"/>
                  <a:cs typeface="Fira Sans Extra Condensed Medium"/>
                  <a:sym typeface="Fira Sans Extra Condensed Medium"/>
                </a:rPr>
                <a:t> No 35,004</a:t>
              </a:r>
            </a:p>
          </p:txBody>
        </p:sp>
        <p:sp>
          <p:nvSpPr>
            <p:cNvPr id="62" name="Google Shape;648;p24">
              <a:extLst>
                <a:ext uri="{FF2B5EF4-FFF2-40B4-BE49-F238E27FC236}">
                  <a16:creationId xmlns:a16="http://schemas.microsoft.com/office/drawing/2014/main" id="{6E3E1698-99B9-ECC4-E986-DA3BB31F4B45}"/>
                </a:ext>
              </a:extLst>
            </p:cNvPr>
            <p:cNvSpPr txBox="1"/>
            <p:nvPr/>
          </p:nvSpPr>
          <p:spPr>
            <a:xfrm>
              <a:off x="441365" y="5514078"/>
              <a:ext cx="2854333" cy="861574"/>
            </a:xfrm>
            <a:prstGeom prst="rect">
              <a:avLst/>
            </a:prstGeom>
            <a:noFill/>
            <a:ln>
              <a:noFill/>
              <a:prstDash val="dash"/>
            </a:ln>
          </p:spPr>
          <p:txBody>
            <a:bodyPr spcFirstLastPara="1" wrap="square" lIns="121900" tIns="121900" rIns="121900" bIns="121900" anchor="t" anchorCtr="0">
              <a:noAutofit/>
            </a:bodyPr>
            <a:lstStyle/>
            <a:p>
              <a:pPr algn="ctr"/>
              <a:endParaRPr lang="pt-BR" sz="1100" b="1" dirty="0">
                <a:latin typeface="Arial" panose="020B0604020202020204" pitchFamily="34" charset="0"/>
                <a:ea typeface="Fira Sans Extra Condensed"/>
                <a:cs typeface="Fira Sans Extra Condensed"/>
                <a:sym typeface="Fira Sans Extra Condensed"/>
              </a:endParaRPr>
            </a:p>
            <a:p>
              <a:pPr algn="ctr"/>
              <a:r>
                <a:rPr lang="en-US" sz="1100" b="1" dirty="0">
                  <a:latin typeface="Arial" panose="020B0604020202020204" pitchFamily="34" charset="0"/>
                  <a:ea typeface="Fira Sans Extra Condensed"/>
                  <a:cs typeface="Fira Sans Extra Condensed"/>
                  <a:sym typeface="Fira Sans Extra Condensed"/>
                </a:rPr>
                <a:t>INSTITUTES THE STATE PLAN FOR THE IMPLEMENTATION OF THE 2030 AGENDA FOR SUSTAINABLE DEVELOPMENT AND THE PRINCIPLES OF THE UNITED NATIONS GLOBAL COMPACT IN THE STATE OF CEARÁ</a:t>
              </a:r>
            </a:p>
          </p:txBody>
        </p:sp>
      </p:grpSp>
      <p:pic>
        <p:nvPicPr>
          <p:cNvPr id="1034" name="Imagem 1033">
            <a:extLst>
              <a:ext uri="{FF2B5EF4-FFF2-40B4-BE49-F238E27FC236}">
                <a16:creationId xmlns:a16="http://schemas.microsoft.com/office/drawing/2014/main" id="{182DB734-E637-6F62-B1E2-C3826B7F6EE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63102" y="4071148"/>
            <a:ext cx="814544" cy="814544"/>
          </a:xfrm>
          <a:prstGeom prst="rect">
            <a:avLst/>
          </a:prstGeom>
        </p:spPr>
      </p:pic>
      <p:pic>
        <p:nvPicPr>
          <p:cNvPr id="1035" name="Picture 2" descr="onu-logo-12 – PNG e Vetor - Download de Logo">
            <a:extLst>
              <a:ext uri="{FF2B5EF4-FFF2-40B4-BE49-F238E27FC236}">
                <a16:creationId xmlns:a16="http://schemas.microsoft.com/office/drawing/2014/main" id="{6A45372E-CD95-C459-F6F5-1E0817AE16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8473" y="2640250"/>
            <a:ext cx="834224" cy="7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80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7948394"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TOGETHER WITH THE WORLD – ENERGY TRANSITION</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1" name="Retângulo: Cantos Arredondados 50">
            <a:extLst>
              <a:ext uri="{FF2B5EF4-FFF2-40B4-BE49-F238E27FC236}">
                <a16:creationId xmlns:a16="http://schemas.microsoft.com/office/drawing/2014/main" id="{E431D05B-4066-79AC-2E49-A62C0ADC609E}"/>
              </a:ext>
            </a:extLst>
          </p:cNvPr>
          <p:cNvSpPr/>
          <p:nvPr/>
        </p:nvSpPr>
        <p:spPr>
          <a:xfrm>
            <a:off x="5124685" y="1182618"/>
            <a:ext cx="1942630" cy="646599"/>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chemeClr val="tx1"/>
                </a:solidFill>
                <a:effectLst/>
                <a:uLnTx/>
                <a:uFillTx/>
                <a:latin typeface="Arial" panose="020B0604020202020204" pitchFamily="34" charset="0"/>
              </a:rPr>
              <a:t>PARTNERS</a:t>
            </a:r>
          </a:p>
        </p:txBody>
      </p:sp>
      <p:grpSp>
        <p:nvGrpSpPr>
          <p:cNvPr id="52" name="Agrupar 51">
            <a:extLst>
              <a:ext uri="{FF2B5EF4-FFF2-40B4-BE49-F238E27FC236}">
                <a16:creationId xmlns:a16="http://schemas.microsoft.com/office/drawing/2014/main" id="{4AFC8F9B-FBBC-5A4D-294F-166BF80F844B}"/>
              </a:ext>
            </a:extLst>
          </p:cNvPr>
          <p:cNvGrpSpPr>
            <a:grpSpLocks noChangeAspect="1"/>
          </p:cNvGrpSpPr>
          <p:nvPr/>
        </p:nvGrpSpPr>
        <p:grpSpPr>
          <a:xfrm>
            <a:off x="394170" y="2392920"/>
            <a:ext cx="11492924" cy="3604942"/>
            <a:chOff x="2525486" y="3904343"/>
            <a:chExt cx="8144052" cy="2554514"/>
          </a:xfrm>
        </p:grpSpPr>
        <p:sp>
          <p:nvSpPr>
            <p:cNvPr id="53" name="Retângulo 52">
              <a:extLst>
                <a:ext uri="{FF2B5EF4-FFF2-40B4-BE49-F238E27FC236}">
                  <a16:creationId xmlns:a16="http://schemas.microsoft.com/office/drawing/2014/main" id="{F8E67F23-4E83-1B4A-D6F9-C5C309002C31}"/>
                </a:ext>
              </a:extLst>
            </p:cNvPr>
            <p:cNvSpPr/>
            <p:nvPr/>
          </p:nvSpPr>
          <p:spPr>
            <a:xfrm>
              <a:off x="2525486" y="3904343"/>
              <a:ext cx="8144052" cy="2554514"/>
            </a:xfrm>
            <a:prstGeom prst="rect">
              <a:avLst/>
            </a:prstGeom>
            <a:solidFill>
              <a:schemeClr val="bg1">
                <a:alpha val="5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pic>
          <p:nvPicPr>
            <p:cNvPr id="54" name="Picture 18" descr="Name World Bank | As Nações Unidas no Ghana">
              <a:extLst>
                <a:ext uri="{FF2B5EF4-FFF2-40B4-BE49-F238E27FC236}">
                  <a16:creationId xmlns:a16="http://schemas.microsoft.com/office/drawing/2014/main" id="{44096720-2CB7-8C94-A4D4-32D293430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7945" y="4006213"/>
              <a:ext cx="1302793" cy="78912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GIZ">
              <a:extLst>
                <a:ext uri="{FF2B5EF4-FFF2-40B4-BE49-F238E27FC236}">
                  <a16:creationId xmlns:a16="http://schemas.microsoft.com/office/drawing/2014/main" id="{CF1741AB-2769-4F99-1568-88B8EB9F4C9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8175" y="5183137"/>
              <a:ext cx="1498596" cy="393699"/>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m 55">
              <a:extLst>
                <a:ext uri="{FF2B5EF4-FFF2-40B4-BE49-F238E27FC236}">
                  <a16:creationId xmlns:a16="http://schemas.microsoft.com/office/drawing/2014/main" id="{970E8800-471A-408C-2F33-A74F463A189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606665" y="5769382"/>
              <a:ext cx="2029313" cy="468303"/>
            </a:xfrm>
            <a:prstGeom prst="rect">
              <a:avLst/>
            </a:prstGeom>
          </p:spPr>
        </p:pic>
        <p:pic>
          <p:nvPicPr>
            <p:cNvPr id="57" name="Picture 6" descr="European Investment Bank - Logo">
              <a:extLst>
                <a:ext uri="{FF2B5EF4-FFF2-40B4-BE49-F238E27FC236}">
                  <a16:creationId xmlns:a16="http://schemas.microsoft.com/office/drawing/2014/main" id="{8A5BB485-416D-07F0-6A7E-59E1A19140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8713" y="4886364"/>
              <a:ext cx="2783014" cy="78912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CELA">
              <a:extLst>
                <a:ext uri="{FF2B5EF4-FFF2-40B4-BE49-F238E27FC236}">
                  <a16:creationId xmlns:a16="http://schemas.microsoft.com/office/drawing/2014/main" id="{1558D590-417B-26FD-A7C4-8E0FDDB9A10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3075" y="4206880"/>
              <a:ext cx="1982838" cy="688574"/>
            </a:xfrm>
            <a:prstGeom prst="rect">
              <a:avLst/>
            </a:prstGeom>
            <a:noFill/>
            <a:extLst>
              <a:ext uri="{909E8E84-426E-40DD-AFC4-6F175D3DCCD1}">
                <a14:hiddenFill xmlns:a14="http://schemas.microsoft.com/office/drawing/2010/main">
                  <a:solidFill>
                    <a:srgbClr val="FFFFFF"/>
                  </a:solidFill>
                </a14:hiddenFill>
              </a:ext>
            </a:extLst>
          </p:spPr>
        </p:pic>
        <p:pic>
          <p:nvPicPr>
            <p:cNvPr id="59" name="Imagem 58">
              <a:extLst>
                <a:ext uri="{FF2B5EF4-FFF2-40B4-BE49-F238E27FC236}">
                  <a16:creationId xmlns:a16="http://schemas.microsoft.com/office/drawing/2014/main" id="{901827A8-897A-2E81-BE1D-9532E0EFB7FF}"/>
                </a:ext>
              </a:extLst>
            </p:cNvPr>
            <p:cNvPicPr>
              <a:picLocks noChangeAspect="1"/>
            </p:cNvPicPr>
            <p:nvPr/>
          </p:nvPicPr>
          <p:blipFill>
            <a:blip r:embed="rId11">
              <a:clrChange>
                <a:clrFrom>
                  <a:srgbClr val="F5F5F5"/>
                </a:clrFrom>
                <a:clrTo>
                  <a:srgbClr val="F5F5F5">
                    <a:alpha val="0"/>
                  </a:srgbClr>
                </a:clrTo>
              </a:clrChange>
            </a:blip>
            <a:stretch>
              <a:fillRect/>
            </a:stretch>
          </p:blipFill>
          <p:spPr>
            <a:xfrm>
              <a:off x="3054282" y="5817926"/>
              <a:ext cx="1189526" cy="399841"/>
            </a:xfrm>
            <a:prstGeom prst="rect">
              <a:avLst/>
            </a:prstGeom>
          </p:spPr>
        </p:pic>
        <p:pic>
          <p:nvPicPr>
            <p:cNvPr id="60" name="Imagem 59">
              <a:extLst>
                <a:ext uri="{FF2B5EF4-FFF2-40B4-BE49-F238E27FC236}">
                  <a16:creationId xmlns:a16="http://schemas.microsoft.com/office/drawing/2014/main" id="{2C34F1CF-47A4-10AD-851A-D03DDE7DFE7F}"/>
                </a:ext>
              </a:extLst>
            </p:cNvPr>
            <p:cNvPicPr>
              <a:picLocks noChangeAspect="1"/>
            </p:cNvPicPr>
            <p:nvPr/>
          </p:nvPicPr>
          <p:blipFill>
            <a:blip r:embed="rId12"/>
            <a:stretch>
              <a:fillRect/>
            </a:stretch>
          </p:blipFill>
          <p:spPr>
            <a:xfrm>
              <a:off x="8994153" y="5032468"/>
              <a:ext cx="1167571" cy="378479"/>
            </a:xfrm>
            <a:prstGeom prst="rect">
              <a:avLst/>
            </a:prstGeom>
          </p:spPr>
        </p:pic>
        <p:pic>
          <p:nvPicPr>
            <p:cNvPr id="61" name="Picture 10">
              <a:extLst>
                <a:ext uri="{FF2B5EF4-FFF2-40B4-BE49-F238E27FC236}">
                  <a16:creationId xmlns:a16="http://schemas.microsoft.com/office/drawing/2014/main" id="{B61B9A91-C231-F5C4-CDF8-F918212293D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1138" y="4110019"/>
              <a:ext cx="1903999" cy="5712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1 CÓDIGO DE CONDUTA PREFÁCIO Este Código de Conduta tem o objetivo de  prevenir potenciais conflitos e de nortear os procedim">
              <a:extLst>
                <a:ext uri="{FF2B5EF4-FFF2-40B4-BE49-F238E27FC236}">
                  <a16:creationId xmlns:a16="http://schemas.microsoft.com/office/drawing/2014/main" id="{4000DEAD-759C-EAD0-A1F1-4F2497DCBFDD}"/>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4092" y="4296952"/>
              <a:ext cx="2012034" cy="48535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UFC Logo – Universidade Federal do Ceará Logo – PNG e Vetor – Download de  Logo">
              <a:extLst>
                <a:ext uri="{FF2B5EF4-FFF2-40B4-BE49-F238E27FC236}">
                  <a16:creationId xmlns:a16="http://schemas.microsoft.com/office/drawing/2014/main" id="{6353E11D-1943-2A1C-4475-94F3F12B9745}"/>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8998" y="4769965"/>
              <a:ext cx="1293544" cy="857676"/>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Agrupar 63">
              <a:extLst>
                <a:ext uri="{FF2B5EF4-FFF2-40B4-BE49-F238E27FC236}">
                  <a16:creationId xmlns:a16="http://schemas.microsoft.com/office/drawing/2014/main" id="{07A9E096-7B7D-DA26-0BAC-3C25E12A94A8}"/>
                </a:ext>
              </a:extLst>
            </p:cNvPr>
            <p:cNvGrpSpPr/>
            <p:nvPr/>
          </p:nvGrpSpPr>
          <p:grpSpPr>
            <a:xfrm>
              <a:off x="9080252" y="5720856"/>
              <a:ext cx="1302201" cy="381600"/>
              <a:chOff x="13863841" y="2534691"/>
              <a:chExt cx="1302201" cy="381600"/>
            </a:xfrm>
          </p:grpSpPr>
          <p:sp>
            <p:nvSpPr>
              <p:cNvPr id="66" name="Retângulo 65">
                <a:extLst>
                  <a:ext uri="{FF2B5EF4-FFF2-40B4-BE49-F238E27FC236}">
                    <a16:creationId xmlns:a16="http://schemas.microsoft.com/office/drawing/2014/main" id="{8C6BFE74-D0D3-37A6-91F2-9996A9AE673A}"/>
                  </a:ext>
                </a:extLst>
              </p:cNvPr>
              <p:cNvSpPr/>
              <p:nvPr/>
            </p:nvSpPr>
            <p:spPr>
              <a:xfrm>
                <a:off x="13959840" y="2561898"/>
                <a:ext cx="112014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pic>
            <p:nvPicPr>
              <p:cNvPr id="67" name="Picture 2" descr="SENAI – Cursos Técnicos">
                <a:extLst>
                  <a:ext uri="{FF2B5EF4-FFF2-40B4-BE49-F238E27FC236}">
                    <a16:creationId xmlns:a16="http://schemas.microsoft.com/office/drawing/2014/main" id="{D619B424-23AA-3316-D501-CA6839DFEB5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3489" t="11877" r="3309" b="12723"/>
              <a:stretch/>
            </p:blipFill>
            <p:spPr bwMode="auto">
              <a:xfrm>
                <a:off x="13863841" y="2534691"/>
                <a:ext cx="1302201" cy="381600"/>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Imagem 64">
              <a:extLst>
                <a:ext uri="{FF2B5EF4-FFF2-40B4-BE49-F238E27FC236}">
                  <a16:creationId xmlns:a16="http://schemas.microsoft.com/office/drawing/2014/main" id="{E1D6A56C-52D0-944F-F79F-A915427B1F72}"/>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094801" y="5716387"/>
              <a:ext cx="1686957" cy="569622"/>
            </a:xfrm>
            <a:prstGeom prst="rect">
              <a:avLst/>
            </a:prstGeom>
          </p:spPr>
        </p:pic>
      </p:grpSp>
    </p:spTree>
    <p:extLst>
      <p:ext uri="{BB962C8B-B14F-4D97-AF65-F5344CB8AC3E}">
        <p14:creationId xmlns:p14="http://schemas.microsoft.com/office/powerpoint/2010/main" val="417202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1" y="219730"/>
            <a:ext cx="9591830" cy="707886"/>
          </a:xfrm>
          <a:prstGeom prst="rect">
            <a:avLst/>
          </a:prstGeom>
          <a:noFill/>
          <a:ln>
            <a:noFill/>
          </a:ln>
        </p:spPr>
        <p:txBody>
          <a:bodyPr wrap="squar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THE PRESENT AND FUTURE LOCATION OF GREEN HYDROGEN PRODUCTION!</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F1DAC0C4-1886-E157-AE03-D1B70B63E97C}"/>
              </a:ext>
            </a:extLst>
          </p:cNvPr>
          <p:cNvSpPr/>
          <p:nvPr/>
        </p:nvSpPr>
        <p:spPr>
          <a:xfrm>
            <a:off x="2428720" y="561217"/>
            <a:ext cx="3823483" cy="307777"/>
          </a:xfrm>
          <a:prstGeom prst="rect">
            <a:avLst/>
          </a:prstGeom>
          <a:noFill/>
          <a:ln>
            <a:noFill/>
          </a:ln>
        </p:spPr>
        <p:txBody>
          <a:bodyPr wrap="none">
            <a:spAutoFit/>
          </a:bodyPr>
          <a:lstStyle/>
          <a:p>
            <a:pPr defTabSz="914400">
              <a:defRPr/>
            </a:pPr>
            <a:r>
              <a:rPr lang="en-US" sz="1400" dirty="0">
                <a:effectLst>
                  <a:outerShdw blurRad="38100" dist="38100" dir="2700000" algn="tl">
                    <a:srgbClr val="000000">
                      <a:alpha val="43137"/>
                    </a:srgbClr>
                  </a:outerShdw>
                </a:effectLst>
                <a:latin typeface="Arial" panose="020B0604020202020204" pitchFamily="34" charset="0"/>
              </a:rPr>
              <a:t>Memorandum of Understanding (MoU) signed</a:t>
            </a:r>
          </a:p>
        </p:txBody>
      </p:sp>
      <p:pic>
        <p:nvPicPr>
          <p:cNvPr id="8" name="Google Shape;1882;p12">
            <a:extLst>
              <a:ext uri="{FF2B5EF4-FFF2-40B4-BE49-F238E27FC236}">
                <a16:creationId xmlns:a16="http://schemas.microsoft.com/office/drawing/2014/main" id="{FF257B05-D309-8855-1195-F66A35642F65}"/>
              </a:ext>
            </a:extLst>
          </p:cNvPr>
          <p:cNvPicPr preferRelativeResize="0">
            <a:picLocks noChangeAspect="1"/>
          </p:cNvPicPr>
          <p:nvPr/>
        </p:nvPicPr>
        <p:blipFill rotWithShape="1">
          <a:blip r:embed="rId6">
            <a:alphaModFix/>
          </a:blip>
          <a:srcRect/>
          <a:stretch/>
        </p:blipFill>
        <p:spPr>
          <a:xfrm>
            <a:off x="457187" y="2386953"/>
            <a:ext cx="1854993" cy="890079"/>
          </a:xfrm>
          <a:prstGeom prst="rect">
            <a:avLst/>
          </a:prstGeom>
          <a:noFill/>
          <a:ln>
            <a:noFill/>
          </a:ln>
        </p:spPr>
      </p:pic>
      <p:pic>
        <p:nvPicPr>
          <p:cNvPr id="10" name="Google Shape;1891;p12">
            <a:extLst>
              <a:ext uri="{FF2B5EF4-FFF2-40B4-BE49-F238E27FC236}">
                <a16:creationId xmlns:a16="http://schemas.microsoft.com/office/drawing/2014/main" id="{282E9034-024A-851C-0DA7-41E53B5AB410}"/>
              </a:ext>
            </a:extLst>
          </p:cNvPr>
          <p:cNvPicPr preferRelativeResize="0">
            <a:picLocks noChangeAspect="1"/>
          </p:cNvPicPr>
          <p:nvPr/>
        </p:nvPicPr>
        <p:blipFill rotWithShape="1">
          <a:blip r:embed="rId7">
            <a:clrChange>
              <a:clrFrom>
                <a:srgbClr val="FFFFFF"/>
              </a:clrFrom>
              <a:clrTo>
                <a:srgbClr val="FFFFFF">
                  <a:alpha val="0"/>
                </a:srgbClr>
              </a:clrTo>
            </a:clrChange>
            <a:alphaModFix/>
          </a:blip>
          <a:srcRect/>
          <a:stretch/>
        </p:blipFill>
        <p:spPr>
          <a:xfrm>
            <a:off x="715086" y="4966808"/>
            <a:ext cx="1339195" cy="725397"/>
          </a:xfrm>
          <a:prstGeom prst="rect">
            <a:avLst/>
          </a:prstGeom>
          <a:noFill/>
          <a:ln>
            <a:noFill/>
          </a:ln>
        </p:spPr>
      </p:pic>
      <p:pic>
        <p:nvPicPr>
          <p:cNvPr id="15" name="Google Shape;1874;p12">
            <a:extLst>
              <a:ext uri="{FF2B5EF4-FFF2-40B4-BE49-F238E27FC236}">
                <a16:creationId xmlns:a16="http://schemas.microsoft.com/office/drawing/2014/main" id="{495E19BE-0FE4-27A5-FAA5-6201D44DB181}"/>
              </a:ext>
            </a:extLst>
          </p:cNvPr>
          <p:cNvPicPr preferRelativeResize="0">
            <a:picLocks noChangeAspect="1"/>
          </p:cNvPicPr>
          <p:nvPr/>
        </p:nvPicPr>
        <p:blipFill rotWithShape="1">
          <a:blip r:embed="rId8">
            <a:clrChange>
              <a:clrFrom>
                <a:srgbClr val="FFFFFF"/>
              </a:clrFrom>
              <a:clrTo>
                <a:srgbClr val="FFFFFF">
                  <a:alpha val="0"/>
                </a:srgbClr>
              </a:clrTo>
            </a:clrChange>
            <a:alphaModFix/>
          </a:blip>
          <a:srcRect/>
          <a:stretch/>
        </p:blipFill>
        <p:spPr>
          <a:xfrm>
            <a:off x="850105" y="986999"/>
            <a:ext cx="1069156" cy="437758"/>
          </a:xfrm>
          <a:prstGeom prst="rect">
            <a:avLst/>
          </a:prstGeom>
          <a:noFill/>
          <a:ln>
            <a:noFill/>
          </a:ln>
        </p:spPr>
      </p:pic>
      <p:pic>
        <p:nvPicPr>
          <p:cNvPr id="16" name="Imagem 15">
            <a:extLst>
              <a:ext uri="{FF2B5EF4-FFF2-40B4-BE49-F238E27FC236}">
                <a16:creationId xmlns:a16="http://schemas.microsoft.com/office/drawing/2014/main" id="{875A9BE0-5B05-940F-E503-77DCB40351D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43782" y="1805641"/>
            <a:ext cx="1281804" cy="418044"/>
          </a:xfrm>
          <a:prstGeom prst="rect">
            <a:avLst/>
          </a:prstGeom>
        </p:spPr>
      </p:pic>
      <p:pic>
        <p:nvPicPr>
          <p:cNvPr id="17" name="Google Shape;1873;p12">
            <a:extLst>
              <a:ext uri="{FF2B5EF4-FFF2-40B4-BE49-F238E27FC236}">
                <a16:creationId xmlns:a16="http://schemas.microsoft.com/office/drawing/2014/main" id="{1BBF7505-3212-644C-062C-9DACF59D6EE9}"/>
              </a:ext>
            </a:extLst>
          </p:cNvPr>
          <p:cNvPicPr preferRelativeResize="0">
            <a:picLocks noChangeAspect="1"/>
          </p:cNvPicPr>
          <p:nvPr/>
        </p:nvPicPr>
        <p:blipFill rotWithShape="1">
          <a:blip r:embed="rId10">
            <a:clrChange>
              <a:clrFrom>
                <a:srgbClr val="FFFFFF"/>
              </a:clrFrom>
              <a:clrTo>
                <a:srgbClr val="FFFFFF">
                  <a:alpha val="0"/>
                </a:srgbClr>
              </a:clrTo>
            </a:clrChange>
            <a:alphaModFix/>
          </a:blip>
          <a:srcRect/>
          <a:stretch/>
        </p:blipFill>
        <p:spPr>
          <a:xfrm>
            <a:off x="4851097" y="5889288"/>
            <a:ext cx="1078489" cy="776011"/>
          </a:xfrm>
          <a:prstGeom prst="rect">
            <a:avLst/>
          </a:prstGeom>
          <a:noFill/>
          <a:ln>
            <a:noFill/>
          </a:ln>
        </p:spPr>
      </p:pic>
      <p:pic>
        <p:nvPicPr>
          <p:cNvPr id="18" name="Google Shape;1876;p12">
            <a:extLst>
              <a:ext uri="{FF2B5EF4-FFF2-40B4-BE49-F238E27FC236}">
                <a16:creationId xmlns:a16="http://schemas.microsoft.com/office/drawing/2014/main" id="{3D12B261-1256-B1EA-1558-770D2E98A15D}"/>
              </a:ext>
            </a:extLst>
          </p:cNvPr>
          <p:cNvPicPr preferRelativeResize="0">
            <a:picLocks noChangeAspect="1"/>
          </p:cNvPicPr>
          <p:nvPr/>
        </p:nvPicPr>
        <p:blipFill rotWithShape="1">
          <a:blip r:embed="rId11">
            <a:clrChange>
              <a:clrFrom>
                <a:srgbClr val="FFFFFF"/>
              </a:clrFrom>
              <a:clrTo>
                <a:srgbClr val="FFFFFF">
                  <a:alpha val="0"/>
                </a:srgbClr>
              </a:clrTo>
            </a:clrChange>
            <a:alphaModFix/>
          </a:blip>
          <a:srcRect/>
          <a:stretch/>
        </p:blipFill>
        <p:spPr>
          <a:xfrm>
            <a:off x="2762659" y="4847387"/>
            <a:ext cx="1194404" cy="1087670"/>
          </a:xfrm>
          <a:prstGeom prst="rect">
            <a:avLst/>
          </a:prstGeom>
          <a:noFill/>
          <a:ln>
            <a:noFill/>
          </a:ln>
        </p:spPr>
      </p:pic>
      <p:pic>
        <p:nvPicPr>
          <p:cNvPr id="19" name="Google Shape;1877;p12">
            <a:extLst>
              <a:ext uri="{FF2B5EF4-FFF2-40B4-BE49-F238E27FC236}">
                <a16:creationId xmlns:a16="http://schemas.microsoft.com/office/drawing/2014/main" id="{762291D3-5332-D1E1-490F-678930C1144F}"/>
              </a:ext>
            </a:extLst>
          </p:cNvPr>
          <p:cNvPicPr preferRelativeResize="0">
            <a:picLocks noChangeAspect="1"/>
          </p:cNvPicPr>
          <p:nvPr/>
        </p:nvPicPr>
        <p:blipFill rotWithShape="1">
          <a:blip r:embed="rId12">
            <a:clrChange>
              <a:clrFrom>
                <a:srgbClr val="FFFFFF"/>
              </a:clrFrom>
              <a:clrTo>
                <a:srgbClr val="FFFFFF">
                  <a:alpha val="0"/>
                </a:srgbClr>
              </a:clrTo>
            </a:clrChange>
            <a:alphaModFix/>
          </a:blip>
          <a:srcRect/>
          <a:stretch/>
        </p:blipFill>
        <p:spPr>
          <a:xfrm>
            <a:off x="2720594" y="957004"/>
            <a:ext cx="1278533" cy="853623"/>
          </a:xfrm>
          <a:prstGeom prst="rect">
            <a:avLst/>
          </a:prstGeom>
          <a:noFill/>
          <a:ln>
            <a:noFill/>
          </a:ln>
        </p:spPr>
      </p:pic>
      <p:pic>
        <p:nvPicPr>
          <p:cNvPr id="20" name="Google Shape;1879;p12">
            <a:extLst>
              <a:ext uri="{FF2B5EF4-FFF2-40B4-BE49-F238E27FC236}">
                <a16:creationId xmlns:a16="http://schemas.microsoft.com/office/drawing/2014/main" id="{A84868C2-4758-DE83-81E7-4825A858D93C}"/>
              </a:ext>
            </a:extLst>
          </p:cNvPr>
          <p:cNvPicPr preferRelativeResize="0">
            <a:picLocks noChangeAspect="1"/>
          </p:cNvPicPr>
          <p:nvPr/>
        </p:nvPicPr>
        <p:blipFill rotWithShape="1">
          <a:blip r:embed="rId13">
            <a:clrChange>
              <a:clrFrom>
                <a:srgbClr val="FFFFFF"/>
              </a:clrFrom>
              <a:clrTo>
                <a:srgbClr val="FFFFFF">
                  <a:alpha val="0"/>
                </a:srgbClr>
              </a:clrTo>
            </a:clrChange>
            <a:alphaModFix/>
          </a:blip>
          <a:srcRect/>
          <a:stretch/>
        </p:blipFill>
        <p:spPr>
          <a:xfrm>
            <a:off x="2882176" y="6018300"/>
            <a:ext cx="955369" cy="587919"/>
          </a:xfrm>
          <a:prstGeom prst="rect">
            <a:avLst/>
          </a:prstGeom>
          <a:noFill/>
          <a:ln>
            <a:noFill/>
          </a:ln>
        </p:spPr>
      </p:pic>
      <p:pic>
        <p:nvPicPr>
          <p:cNvPr id="21" name="Google Shape;1880;p12">
            <a:extLst>
              <a:ext uri="{FF2B5EF4-FFF2-40B4-BE49-F238E27FC236}">
                <a16:creationId xmlns:a16="http://schemas.microsoft.com/office/drawing/2014/main" id="{BC96165C-9F40-03CB-D33B-23E830036B3A}"/>
              </a:ext>
            </a:extLst>
          </p:cNvPr>
          <p:cNvPicPr preferRelativeResize="0">
            <a:picLocks noChangeAspect="1"/>
          </p:cNvPicPr>
          <p:nvPr/>
        </p:nvPicPr>
        <p:blipFill rotWithShape="1">
          <a:blip r:embed="rId14">
            <a:clrChange>
              <a:clrFrom>
                <a:srgbClr val="FFFFFF"/>
              </a:clrFrom>
              <a:clrTo>
                <a:srgbClr val="FFFFFF">
                  <a:alpha val="0"/>
                </a:srgbClr>
              </a:clrTo>
            </a:clrChange>
            <a:alphaModFix/>
          </a:blip>
          <a:srcRect/>
          <a:stretch/>
        </p:blipFill>
        <p:spPr>
          <a:xfrm>
            <a:off x="4456945" y="3048181"/>
            <a:ext cx="1866793" cy="718350"/>
          </a:xfrm>
          <a:prstGeom prst="rect">
            <a:avLst/>
          </a:prstGeom>
          <a:noFill/>
          <a:ln>
            <a:noFill/>
          </a:ln>
        </p:spPr>
      </p:pic>
      <p:pic>
        <p:nvPicPr>
          <p:cNvPr id="22" name="Google Shape;1881;p12">
            <a:extLst>
              <a:ext uri="{FF2B5EF4-FFF2-40B4-BE49-F238E27FC236}">
                <a16:creationId xmlns:a16="http://schemas.microsoft.com/office/drawing/2014/main" id="{964F91FD-C9B1-1518-4131-D299E52D5867}"/>
              </a:ext>
            </a:extLst>
          </p:cNvPr>
          <p:cNvPicPr preferRelativeResize="0">
            <a:picLocks noChangeAspect="1"/>
          </p:cNvPicPr>
          <p:nvPr/>
        </p:nvPicPr>
        <p:blipFill rotWithShape="1">
          <a:blip r:embed="rId15">
            <a:clrChange>
              <a:clrFrom>
                <a:srgbClr val="FFFFFF"/>
              </a:clrFrom>
              <a:clrTo>
                <a:srgbClr val="FFFFFF">
                  <a:alpha val="0"/>
                </a:srgbClr>
              </a:clrTo>
            </a:clrChange>
            <a:alphaModFix/>
          </a:blip>
          <a:srcRect/>
          <a:stretch/>
        </p:blipFill>
        <p:spPr>
          <a:xfrm>
            <a:off x="2765610" y="4276555"/>
            <a:ext cx="1188501" cy="487590"/>
          </a:xfrm>
          <a:prstGeom prst="rect">
            <a:avLst/>
          </a:prstGeom>
          <a:noFill/>
          <a:ln>
            <a:noFill/>
          </a:ln>
        </p:spPr>
      </p:pic>
      <p:pic>
        <p:nvPicPr>
          <p:cNvPr id="23" name="Google Shape;1884;p12">
            <a:extLst>
              <a:ext uri="{FF2B5EF4-FFF2-40B4-BE49-F238E27FC236}">
                <a16:creationId xmlns:a16="http://schemas.microsoft.com/office/drawing/2014/main" id="{4A44E364-43ED-3116-2D30-6B2A8F43A6A4}"/>
              </a:ext>
            </a:extLst>
          </p:cNvPr>
          <p:cNvPicPr preferRelativeResize="0">
            <a:picLocks noChangeAspect="1"/>
          </p:cNvPicPr>
          <p:nvPr/>
        </p:nvPicPr>
        <p:blipFill rotWithShape="1">
          <a:blip r:embed="rId16">
            <a:clrChange>
              <a:clrFrom>
                <a:srgbClr val="FFFFFF"/>
              </a:clrFrom>
              <a:clrTo>
                <a:srgbClr val="FFFFFF">
                  <a:alpha val="0"/>
                </a:srgbClr>
              </a:clrTo>
            </a:clrChange>
            <a:alphaModFix/>
          </a:blip>
          <a:srcRect t="28208" b="30860"/>
          <a:stretch/>
        </p:blipFill>
        <p:spPr>
          <a:xfrm>
            <a:off x="540460" y="3090472"/>
            <a:ext cx="1688446" cy="985424"/>
          </a:xfrm>
          <a:prstGeom prst="rect">
            <a:avLst/>
          </a:prstGeom>
          <a:noFill/>
          <a:ln>
            <a:noFill/>
          </a:ln>
        </p:spPr>
      </p:pic>
      <p:pic>
        <p:nvPicPr>
          <p:cNvPr id="24" name="Google Shape;1890;p12">
            <a:extLst>
              <a:ext uri="{FF2B5EF4-FFF2-40B4-BE49-F238E27FC236}">
                <a16:creationId xmlns:a16="http://schemas.microsoft.com/office/drawing/2014/main" id="{41949F78-E33F-A62A-0628-F45AB439458E}"/>
              </a:ext>
            </a:extLst>
          </p:cNvPr>
          <p:cNvPicPr preferRelativeResize="0">
            <a:picLocks noChangeAspect="1"/>
          </p:cNvPicPr>
          <p:nvPr/>
        </p:nvPicPr>
        <p:blipFill rotWithShape="1">
          <a:blip r:embed="rId17">
            <a:clrChange>
              <a:clrFrom>
                <a:srgbClr val="FFFFFF"/>
              </a:clrFrom>
              <a:clrTo>
                <a:srgbClr val="FFFFFF">
                  <a:alpha val="0"/>
                </a:srgbClr>
              </a:clrTo>
            </a:clrChange>
            <a:alphaModFix/>
          </a:blip>
          <a:srcRect l="16466" t="23359" r="15402" b="22945"/>
          <a:stretch/>
        </p:blipFill>
        <p:spPr>
          <a:xfrm>
            <a:off x="4714789" y="5049615"/>
            <a:ext cx="1351105" cy="711542"/>
          </a:xfrm>
          <a:prstGeom prst="rect">
            <a:avLst/>
          </a:prstGeom>
          <a:noFill/>
          <a:ln>
            <a:noFill/>
          </a:ln>
        </p:spPr>
      </p:pic>
      <p:pic>
        <p:nvPicPr>
          <p:cNvPr id="25" name="Google Shape;1892;p12">
            <a:extLst>
              <a:ext uri="{FF2B5EF4-FFF2-40B4-BE49-F238E27FC236}">
                <a16:creationId xmlns:a16="http://schemas.microsoft.com/office/drawing/2014/main" id="{2DAC230F-D399-AF56-F8CA-A66BFB5231A3}"/>
              </a:ext>
            </a:extLst>
          </p:cNvPr>
          <p:cNvPicPr preferRelativeResize="0">
            <a:picLocks noChangeAspect="1"/>
          </p:cNvPicPr>
          <p:nvPr/>
        </p:nvPicPr>
        <p:blipFill rotWithShape="1">
          <a:blip r:embed="rId18">
            <a:clrChange>
              <a:clrFrom>
                <a:srgbClr val="FFFFFF"/>
              </a:clrFrom>
              <a:clrTo>
                <a:srgbClr val="FFFFFF">
                  <a:alpha val="0"/>
                </a:srgbClr>
              </a:clrTo>
            </a:clrChange>
            <a:alphaModFix/>
          </a:blip>
          <a:srcRect/>
          <a:stretch/>
        </p:blipFill>
        <p:spPr>
          <a:xfrm>
            <a:off x="4711311" y="2030872"/>
            <a:ext cx="1358061" cy="776011"/>
          </a:xfrm>
          <a:prstGeom prst="rect">
            <a:avLst/>
          </a:prstGeom>
          <a:noFill/>
          <a:ln>
            <a:noFill/>
          </a:ln>
        </p:spPr>
      </p:pic>
      <p:pic>
        <p:nvPicPr>
          <p:cNvPr id="26" name="Google Shape;1893;p12">
            <a:extLst>
              <a:ext uri="{FF2B5EF4-FFF2-40B4-BE49-F238E27FC236}">
                <a16:creationId xmlns:a16="http://schemas.microsoft.com/office/drawing/2014/main" id="{0058A9A2-5362-E2C6-22DE-315D09359606}"/>
              </a:ext>
            </a:extLst>
          </p:cNvPr>
          <p:cNvPicPr preferRelativeResize="0">
            <a:picLocks noChangeAspect="1"/>
          </p:cNvPicPr>
          <p:nvPr/>
        </p:nvPicPr>
        <p:blipFill rotWithShape="1">
          <a:blip r:embed="rId19">
            <a:clrChange>
              <a:clrFrom>
                <a:srgbClr val="FFFFFF"/>
              </a:clrFrom>
              <a:clrTo>
                <a:srgbClr val="FFFFFF">
                  <a:alpha val="0"/>
                </a:srgbClr>
              </a:clrTo>
            </a:clrChange>
            <a:alphaModFix/>
          </a:blip>
          <a:srcRect t="27231" b="24212"/>
          <a:stretch/>
        </p:blipFill>
        <p:spPr>
          <a:xfrm>
            <a:off x="6990216" y="1698538"/>
            <a:ext cx="1559538" cy="983250"/>
          </a:xfrm>
          <a:prstGeom prst="rect">
            <a:avLst/>
          </a:prstGeom>
          <a:noFill/>
          <a:ln>
            <a:noFill/>
          </a:ln>
        </p:spPr>
      </p:pic>
      <p:pic>
        <p:nvPicPr>
          <p:cNvPr id="27" name="Google Shape;1895;p12">
            <a:extLst>
              <a:ext uri="{FF2B5EF4-FFF2-40B4-BE49-F238E27FC236}">
                <a16:creationId xmlns:a16="http://schemas.microsoft.com/office/drawing/2014/main" id="{64D1FEDE-F489-FFA7-2AC9-C83D21CEEA26}"/>
              </a:ext>
            </a:extLst>
          </p:cNvPr>
          <p:cNvPicPr preferRelativeResize="0">
            <a:picLocks noChangeAspect="1"/>
          </p:cNvPicPr>
          <p:nvPr/>
        </p:nvPicPr>
        <p:blipFill rotWithShape="1">
          <a:blip r:embed="rId20">
            <a:clrChange>
              <a:clrFrom>
                <a:srgbClr val="FFFFFF"/>
              </a:clrFrom>
              <a:clrTo>
                <a:srgbClr val="FFFFFF">
                  <a:alpha val="0"/>
                </a:srgbClr>
              </a:clrTo>
            </a:clrChange>
            <a:alphaModFix/>
          </a:blip>
          <a:srcRect/>
          <a:stretch/>
        </p:blipFill>
        <p:spPr>
          <a:xfrm>
            <a:off x="4675421" y="4103671"/>
            <a:ext cx="1429842" cy="587919"/>
          </a:xfrm>
          <a:prstGeom prst="rect">
            <a:avLst/>
          </a:prstGeom>
          <a:noFill/>
          <a:ln>
            <a:noFill/>
          </a:ln>
        </p:spPr>
      </p:pic>
      <p:pic>
        <p:nvPicPr>
          <p:cNvPr id="28" name="Google Shape;1878;p12">
            <a:extLst>
              <a:ext uri="{FF2B5EF4-FFF2-40B4-BE49-F238E27FC236}">
                <a16:creationId xmlns:a16="http://schemas.microsoft.com/office/drawing/2014/main" id="{79407FA2-4EA1-67A0-7952-017D27766A52}"/>
              </a:ext>
            </a:extLst>
          </p:cNvPr>
          <p:cNvPicPr preferRelativeResize="0">
            <a:picLocks noChangeAspect="1"/>
          </p:cNvPicPr>
          <p:nvPr/>
        </p:nvPicPr>
        <p:blipFill rotWithShape="1">
          <a:blip r:embed="rId21">
            <a:clrChange>
              <a:clrFrom>
                <a:srgbClr val="FFFFFF"/>
              </a:clrFrom>
              <a:clrTo>
                <a:srgbClr val="FFFFFF">
                  <a:alpha val="0"/>
                </a:srgbClr>
              </a:clrTo>
            </a:clrChange>
            <a:alphaModFix/>
          </a:blip>
          <a:srcRect/>
          <a:stretch/>
        </p:blipFill>
        <p:spPr>
          <a:xfrm>
            <a:off x="2466130" y="2066000"/>
            <a:ext cx="1787462" cy="831670"/>
          </a:xfrm>
          <a:prstGeom prst="rect">
            <a:avLst/>
          </a:prstGeom>
          <a:noFill/>
          <a:ln>
            <a:noFill/>
          </a:ln>
        </p:spPr>
      </p:pic>
      <p:pic>
        <p:nvPicPr>
          <p:cNvPr id="29" name="Picture 2" descr="Enel Green Power – Wikipédia, a enciclopédia livre">
            <a:extLst>
              <a:ext uri="{FF2B5EF4-FFF2-40B4-BE49-F238E27FC236}">
                <a16:creationId xmlns:a16="http://schemas.microsoft.com/office/drawing/2014/main" id="{1BE2D8EC-FA85-2F85-5EAF-F61FD5DD35D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25606" y="977340"/>
            <a:ext cx="1129472" cy="56473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Agrupar 29">
            <a:extLst>
              <a:ext uri="{FF2B5EF4-FFF2-40B4-BE49-F238E27FC236}">
                <a16:creationId xmlns:a16="http://schemas.microsoft.com/office/drawing/2014/main" id="{265CBA6C-AD51-0663-57A6-7AC68698F023}"/>
              </a:ext>
            </a:extLst>
          </p:cNvPr>
          <p:cNvGrpSpPr>
            <a:grpSpLocks noChangeAspect="1"/>
          </p:cNvGrpSpPr>
          <p:nvPr/>
        </p:nvGrpSpPr>
        <p:grpSpPr>
          <a:xfrm>
            <a:off x="7073028" y="5554103"/>
            <a:ext cx="1393916" cy="1138851"/>
            <a:chOff x="6813889" y="5039907"/>
            <a:chExt cx="2023274" cy="1653047"/>
          </a:xfrm>
        </p:grpSpPr>
        <p:pic>
          <p:nvPicPr>
            <p:cNvPr id="31" name="Picture 4" descr="MITSUI &amp; CO., LTD.">
              <a:extLst>
                <a:ext uri="{FF2B5EF4-FFF2-40B4-BE49-F238E27FC236}">
                  <a16:creationId xmlns:a16="http://schemas.microsoft.com/office/drawing/2014/main" id="{33B59CB2-4B2D-D62B-3544-84D8C6EA7282}"/>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34511" t="14906" r="33958" b="13423"/>
            <a:stretch/>
          </p:blipFill>
          <p:spPr bwMode="auto">
            <a:xfrm>
              <a:off x="7559788" y="5039907"/>
              <a:ext cx="952621" cy="11368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CaetanoBus | Fabrico de Carroçarias e Autocarros">
              <a:extLst>
                <a:ext uri="{FF2B5EF4-FFF2-40B4-BE49-F238E27FC236}">
                  <a16:creationId xmlns:a16="http://schemas.microsoft.com/office/drawing/2014/main" id="{EE0A8C81-071E-6D05-A9FF-1E55963B573C}"/>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889" y="6055754"/>
              <a:ext cx="2023274" cy="637200"/>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10">
            <a:extLst>
              <a:ext uri="{FF2B5EF4-FFF2-40B4-BE49-F238E27FC236}">
                <a16:creationId xmlns:a16="http://schemas.microsoft.com/office/drawing/2014/main" id="{5A0C82CF-7DB8-1C38-7577-C1E29D28616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56665" y="4872507"/>
            <a:ext cx="1226642" cy="48759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Agrupar 33">
            <a:extLst>
              <a:ext uri="{FF2B5EF4-FFF2-40B4-BE49-F238E27FC236}">
                <a16:creationId xmlns:a16="http://schemas.microsoft.com/office/drawing/2014/main" id="{FA1D801B-3708-A1D1-8961-02226F33D580}"/>
              </a:ext>
            </a:extLst>
          </p:cNvPr>
          <p:cNvGrpSpPr>
            <a:grpSpLocks noChangeAspect="1"/>
          </p:cNvGrpSpPr>
          <p:nvPr/>
        </p:nvGrpSpPr>
        <p:grpSpPr>
          <a:xfrm>
            <a:off x="6982447" y="2875794"/>
            <a:ext cx="1575077" cy="1020783"/>
            <a:chOff x="2030905" y="-1078411"/>
            <a:chExt cx="1229777" cy="755002"/>
          </a:xfrm>
        </p:grpSpPr>
        <p:sp>
          <p:nvSpPr>
            <p:cNvPr id="35" name="Retângulo 34">
              <a:extLst>
                <a:ext uri="{FF2B5EF4-FFF2-40B4-BE49-F238E27FC236}">
                  <a16:creationId xmlns:a16="http://schemas.microsoft.com/office/drawing/2014/main" id="{81C8CEB1-2865-815A-1EEB-F5C4B4BEA334}"/>
                </a:ext>
              </a:extLst>
            </p:cNvPr>
            <p:cNvSpPr/>
            <p:nvPr/>
          </p:nvSpPr>
          <p:spPr>
            <a:xfrm>
              <a:off x="2453640" y="-967740"/>
              <a:ext cx="363909"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pic>
          <p:nvPicPr>
            <p:cNvPr id="36" name="Picture 12" descr="stolthaven_logo - Mountfield Building Group Ltd">
              <a:extLst>
                <a:ext uri="{FF2B5EF4-FFF2-40B4-BE49-F238E27FC236}">
                  <a16:creationId xmlns:a16="http://schemas.microsoft.com/office/drawing/2014/main" id="{26ABD648-5B8B-6218-18E3-D374B9ABB01D}"/>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2020" t="35106" r="20597" b="29665"/>
            <a:stretch/>
          </p:blipFill>
          <p:spPr bwMode="auto">
            <a:xfrm>
              <a:off x="2030905" y="-1078411"/>
              <a:ext cx="1229777" cy="755002"/>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14">
            <a:extLst>
              <a:ext uri="{FF2B5EF4-FFF2-40B4-BE49-F238E27FC236}">
                <a16:creationId xmlns:a16="http://schemas.microsoft.com/office/drawing/2014/main" id="{DA331A77-A863-D817-80A7-F6C111F0723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3664" t="5926" r="11917" b="20098"/>
          <a:stretch/>
        </p:blipFill>
        <p:spPr bwMode="auto">
          <a:xfrm>
            <a:off x="7408982" y="814079"/>
            <a:ext cx="722008" cy="690454"/>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m 37">
            <a:extLst>
              <a:ext uri="{FF2B5EF4-FFF2-40B4-BE49-F238E27FC236}">
                <a16:creationId xmlns:a16="http://schemas.microsoft.com/office/drawing/2014/main" id="{2711587A-D6E9-EBC1-D3D8-329559B529E1}"/>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2600875" y="3243259"/>
            <a:ext cx="1517971" cy="766809"/>
          </a:xfrm>
          <a:prstGeom prst="rect">
            <a:avLst/>
          </a:prstGeom>
        </p:spPr>
      </p:pic>
      <p:pic>
        <p:nvPicPr>
          <p:cNvPr id="39" name="Picture 6" descr="中国电建POWERCHINA Logo Download - AI - All Vector Logo">
            <a:extLst>
              <a:ext uri="{FF2B5EF4-FFF2-40B4-BE49-F238E27FC236}">
                <a16:creationId xmlns:a16="http://schemas.microsoft.com/office/drawing/2014/main" id="{A66A1138-8B89-9889-F762-9BBBAED85245}"/>
              </a:ext>
            </a:extLst>
          </p:cNvPr>
          <p:cNvPicPr>
            <a:picLocks noChangeAspect="1" noChangeArrowheads="1"/>
          </p:cNvPicPr>
          <p:nvPr/>
        </p:nvPicPr>
        <p:blipFill rotWithShape="1">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l="4905" t="25433" r="4388" b="25371"/>
          <a:stretch/>
        </p:blipFill>
        <p:spPr bwMode="auto">
          <a:xfrm>
            <a:off x="6772720" y="4090583"/>
            <a:ext cx="1994532" cy="5879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ING YANG SMART ENERGY GROUP LIMITED MYSE Our story - Stock | London Stock  Exchange">
            <a:extLst>
              <a:ext uri="{FF2B5EF4-FFF2-40B4-BE49-F238E27FC236}">
                <a16:creationId xmlns:a16="http://schemas.microsoft.com/office/drawing/2014/main" id="{BAFA9D66-DB19-054D-FAFC-B66E6F00841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556385" y="2315612"/>
            <a:ext cx="1480996" cy="825153"/>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m 40">
            <a:extLst>
              <a:ext uri="{FF2B5EF4-FFF2-40B4-BE49-F238E27FC236}">
                <a16:creationId xmlns:a16="http://schemas.microsoft.com/office/drawing/2014/main" id="{D23E8014-71D9-DA79-F091-7F812A462DBA}"/>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9546780" y="1557278"/>
            <a:ext cx="1500206" cy="587919"/>
          </a:xfrm>
          <a:prstGeom prst="rect">
            <a:avLst/>
          </a:prstGeom>
        </p:spPr>
      </p:pic>
      <p:pic>
        <p:nvPicPr>
          <p:cNvPr id="42" name="Picture 2" descr="Chinesa SPIC vai investir R$ 4 bilhões no Nordeste - Frata">
            <a:extLst>
              <a:ext uri="{FF2B5EF4-FFF2-40B4-BE49-F238E27FC236}">
                <a16:creationId xmlns:a16="http://schemas.microsoft.com/office/drawing/2014/main" id="{EA3B277D-D35C-6484-15B5-7C294ABFFB20}"/>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l="8733" t="27520" r="10524" b="31985"/>
          <a:stretch/>
        </p:blipFill>
        <p:spPr bwMode="auto">
          <a:xfrm>
            <a:off x="9515369" y="6100640"/>
            <a:ext cx="1563028" cy="587919"/>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Agrupar 42">
            <a:extLst>
              <a:ext uri="{FF2B5EF4-FFF2-40B4-BE49-F238E27FC236}">
                <a16:creationId xmlns:a16="http://schemas.microsoft.com/office/drawing/2014/main" id="{85CCA8A2-C9FB-A068-E0DD-AEA5A6F7A81E}"/>
              </a:ext>
            </a:extLst>
          </p:cNvPr>
          <p:cNvGrpSpPr>
            <a:grpSpLocks noChangeAspect="1"/>
          </p:cNvGrpSpPr>
          <p:nvPr/>
        </p:nvGrpSpPr>
        <p:grpSpPr>
          <a:xfrm>
            <a:off x="9235275" y="4874950"/>
            <a:ext cx="2123217" cy="1133268"/>
            <a:chOff x="9270791" y="3831425"/>
            <a:chExt cx="1123064" cy="599436"/>
          </a:xfrm>
        </p:grpSpPr>
        <p:pic>
          <p:nvPicPr>
            <p:cNvPr id="44" name="Imagem 43">
              <a:extLst>
                <a:ext uri="{FF2B5EF4-FFF2-40B4-BE49-F238E27FC236}">
                  <a16:creationId xmlns:a16="http://schemas.microsoft.com/office/drawing/2014/main" id="{B4A086BF-AFCB-C153-5069-0816CB6B02C3}"/>
                </a:ext>
              </a:extLst>
            </p:cNvPr>
            <p:cNvPicPr>
              <a:picLocks noChangeAspect="1"/>
            </p:cNvPicPr>
            <p:nvPr/>
          </p:nvPicPr>
          <p:blipFill rotWithShape="1">
            <a:blip r:embed="rId33">
              <a:extLst>
                <a:ext uri="{28A0092B-C50C-407E-A947-70E740481C1C}">
                  <a14:useLocalDpi xmlns:a14="http://schemas.microsoft.com/office/drawing/2010/main" val="0"/>
                </a:ext>
              </a:extLst>
            </a:blip>
            <a:srcRect l="8176" t="11761" r="78402" b="15538"/>
            <a:stretch/>
          </p:blipFill>
          <p:spPr bwMode="auto">
            <a:xfrm>
              <a:off x="9614131" y="3831425"/>
              <a:ext cx="442271" cy="359234"/>
            </a:xfrm>
            <a:prstGeom prst="rect">
              <a:avLst/>
            </a:prstGeom>
            <a:noFill/>
            <a:ln>
              <a:noFill/>
            </a:ln>
            <a:extLst>
              <a:ext uri="{53640926-AAD7-44D8-BBD7-CCE9431645EC}">
                <a14:shadowObscured xmlns:a14="http://schemas.microsoft.com/office/drawing/2010/main"/>
              </a:ext>
            </a:extLst>
          </p:spPr>
        </p:pic>
        <p:pic>
          <p:nvPicPr>
            <p:cNvPr id="45" name="Imagem 44">
              <a:extLst>
                <a:ext uri="{FF2B5EF4-FFF2-40B4-BE49-F238E27FC236}">
                  <a16:creationId xmlns:a16="http://schemas.microsoft.com/office/drawing/2014/main" id="{C1374266-FFCB-6423-7D11-580770033BCB}"/>
                </a:ext>
              </a:extLst>
            </p:cNvPr>
            <p:cNvPicPr>
              <a:picLocks noChangeAspect="1"/>
            </p:cNvPicPr>
            <p:nvPr/>
          </p:nvPicPr>
          <p:blipFill rotWithShape="1">
            <a:blip r:embed="rId33">
              <a:extLst>
                <a:ext uri="{28A0092B-C50C-407E-A947-70E740481C1C}">
                  <a14:useLocalDpi xmlns:a14="http://schemas.microsoft.com/office/drawing/2010/main" val="0"/>
                </a:ext>
              </a:extLst>
            </a:blip>
            <a:srcRect l="22499" t="11761" r="29777" b="15538"/>
            <a:stretch/>
          </p:blipFill>
          <p:spPr bwMode="auto">
            <a:xfrm>
              <a:off x="9270791" y="4174302"/>
              <a:ext cx="1123064" cy="256559"/>
            </a:xfrm>
            <a:prstGeom prst="rect">
              <a:avLst/>
            </a:prstGeom>
            <a:noFill/>
            <a:ln>
              <a:noFill/>
            </a:ln>
            <a:extLst>
              <a:ext uri="{53640926-AAD7-44D8-BBD7-CCE9431645EC}">
                <a14:shadowObscured xmlns:a14="http://schemas.microsoft.com/office/drawing/2010/main"/>
              </a:ext>
            </a:extLst>
          </p:spPr>
        </p:pic>
      </p:grpSp>
      <p:pic>
        <p:nvPicPr>
          <p:cNvPr id="46" name="Picture 2" descr="Lightsource bp Profile">
            <a:extLst>
              <a:ext uri="{FF2B5EF4-FFF2-40B4-BE49-F238E27FC236}">
                <a16:creationId xmlns:a16="http://schemas.microsoft.com/office/drawing/2014/main" id="{D62A9B6F-75C0-27A8-4A70-DE56A5A6EFA1}"/>
              </a:ext>
            </a:extLst>
          </p:cNvPr>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2321" y="936895"/>
            <a:ext cx="2349125" cy="552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Agrupar 46">
            <a:extLst>
              <a:ext uri="{FF2B5EF4-FFF2-40B4-BE49-F238E27FC236}">
                <a16:creationId xmlns:a16="http://schemas.microsoft.com/office/drawing/2014/main" id="{D8499CDB-A94C-B543-36D5-80608FB1974B}"/>
              </a:ext>
            </a:extLst>
          </p:cNvPr>
          <p:cNvGrpSpPr>
            <a:grpSpLocks noChangeAspect="1"/>
          </p:cNvGrpSpPr>
          <p:nvPr/>
        </p:nvGrpSpPr>
        <p:grpSpPr>
          <a:xfrm>
            <a:off x="9318722" y="3546353"/>
            <a:ext cx="1956323" cy="1171068"/>
            <a:chOff x="10285462" y="2372761"/>
            <a:chExt cx="1072780" cy="642173"/>
          </a:xfrm>
        </p:grpSpPr>
        <p:pic>
          <p:nvPicPr>
            <p:cNvPr id="48" name="Imagem 47">
              <a:extLst>
                <a:ext uri="{FF2B5EF4-FFF2-40B4-BE49-F238E27FC236}">
                  <a16:creationId xmlns:a16="http://schemas.microsoft.com/office/drawing/2014/main" id="{A2EED202-3B29-C863-FDAF-F5EED867F08A}"/>
                </a:ext>
              </a:extLst>
            </p:cNvPr>
            <p:cNvPicPr>
              <a:picLocks noChangeAspect="1"/>
            </p:cNvPicPr>
            <p:nvPr/>
          </p:nvPicPr>
          <p:blipFill rotWithShape="1">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l="18469" t="29117" r="2387" b="20945"/>
            <a:stretch/>
          </p:blipFill>
          <p:spPr>
            <a:xfrm>
              <a:off x="10285462" y="2874165"/>
              <a:ext cx="1072780" cy="140769"/>
            </a:xfrm>
            <a:prstGeom prst="rect">
              <a:avLst/>
            </a:prstGeom>
          </p:spPr>
        </p:pic>
        <p:pic>
          <p:nvPicPr>
            <p:cNvPr id="49" name="Imagem 48">
              <a:extLst>
                <a:ext uri="{FF2B5EF4-FFF2-40B4-BE49-F238E27FC236}">
                  <a16:creationId xmlns:a16="http://schemas.microsoft.com/office/drawing/2014/main" id="{DC19EDB5-772D-5E51-C290-B9001778511E}"/>
                </a:ext>
              </a:extLst>
            </p:cNvPr>
            <p:cNvPicPr>
              <a:picLocks noChangeAspect="1"/>
            </p:cNvPicPr>
            <p:nvPr/>
          </p:nvPicPr>
          <p:blipFill rotWithShape="1">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l="-1" t="8704" r="82911" b="6074"/>
            <a:stretch/>
          </p:blipFill>
          <p:spPr>
            <a:xfrm>
              <a:off x="10603698" y="2372761"/>
              <a:ext cx="427317" cy="443138"/>
            </a:xfrm>
            <a:prstGeom prst="rect">
              <a:avLst/>
            </a:prstGeom>
          </p:spPr>
        </p:pic>
      </p:grpSp>
      <p:pic>
        <p:nvPicPr>
          <p:cNvPr id="50" name="Imagem 49">
            <a:extLst>
              <a:ext uri="{FF2B5EF4-FFF2-40B4-BE49-F238E27FC236}">
                <a16:creationId xmlns:a16="http://schemas.microsoft.com/office/drawing/2014/main" id="{FADF2FD7-0F21-2D00-68E0-DC4474F9946A}"/>
              </a:ext>
            </a:extLst>
          </p:cNvPr>
          <p:cNvPicPr>
            <a:picLocks noChangeAspect="1"/>
          </p:cNvPicPr>
          <p:nvPr/>
        </p:nvPicPr>
        <p:blipFill>
          <a:blip r:embed="rId36"/>
          <a:stretch>
            <a:fillRect/>
          </a:stretch>
        </p:blipFill>
        <p:spPr>
          <a:xfrm>
            <a:off x="437538" y="5906682"/>
            <a:ext cx="1894290" cy="691926"/>
          </a:xfrm>
          <a:prstGeom prst="rect">
            <a:avLst/>
          </a:prstGeom>
        </p:spPr>
      </p:pic>
      <p:pic>
        <p:nvPicPr>
          <p:cNvPr id="68" name="Picture 2" descr="Fortescue Future Industries">
            <a:extLst>
              <a:ext uri="{FF2B5EF4-FFF2-40B4-BE49-F238E27FC236}">
                <a16:creationId xmlns:a16="http://schemas.microsoft.com/office/drawing/2014/main" id="{B7094E21-0BEF-3E74-026A-84E98B9D91E7}"/>
              </a:ext>
            </a:extLst>
          </p:cNvPr>
          <p:cNvPicPr>
            <a:picLocks noChangeAspect="1" noChangeArrowheads="1"/>
          </p:cNvPicPr>
          <p:nvPr/>
        </p:nvPicPr>
        <p:blipFill rotWithShape="1">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l="21625" t="27054" r="20396" b="23937"/>
          <a:stretch/>
        </p:blipFill>
        <p:spPr bwMode="auto">
          <a:xfrm>
            <a:off x="399136" y="4101420"/>
            <a:ext cx="1971094" cy="87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89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Agrupar 18">
            <a:extLst>
              <a:ext uri="{FF2B5EF4-FFF2-40B4-BE49-F238E27FC236}">
                <a16:creationId xmlns:a16="http://schemas.microsoft.com/office/drawing/2014/main" id="{1AEB8907-64CC-22BE-111F-4B811C45BB36}"/>
              </a:ext>
            </a:extLst>
          </p:cNvPr>
          <p:cNvGrpSpPr/>
          <p:nvPr/>
        </p:nvGrpSpPr>
        <p:grpSpPr>
          <a:xfrm>
            <a:off x="7381180" y="3720222"/>
            <a:ext cx="3295652" cy="2977705"/>
            <a:chOff x="12781815" y="721095"/>
            <a:chExt cx="3295652" cy="2977705"/>
          </a:xfrm>
        </p:grpSpPr>
        <p:pic>
          <p:nvPicPr>
            <p:cNvPr id="20" name="Imagem 19">
              <a:extLst>
                <a:ext uri="{FF2B5EF4-FFF2-40B4-BE49-F238E27FC236}">
                  <a16:creationId xmlns:a16="http://schemas.microsoft.com/office/drawing/2014/main" id="{D31A6EC0-6064-76CC-6B86-EB3EAD4C3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816" y="1227061"/>
              <a:ext cx="3295651" cy="2471739"/>
            </a:xfrm>
            <a:prstGeom prst="rect">
              <a:avLst/>
            </a:prstGeom>
            <a:ln>
              <a:noFill/>
            </a:ln>
            <a:effectLst>
              <a:outerShdw blurRad="44450" dist="27940" dir="5400000" algn="ctr">
                <a:srgbClr val="000000">
                  <a:alpha val="32000"/>
                </a:srgbClr>
              </a:outerShdw>
            </a:effectLst>
          </p:spPr>
        </p:pic>
        <p:sp>
          <p:nvSpPr>
            <p:cNvPr id="21" name="Retângulo: Cantos Arredondados 20">
              <a:extLst>
                <a:ext uri="{FF2B5EF4-FFF2-40B4-BE49-F238E27FC236}">
                  <a16:creationId xmlns:a16="http://schemas.microsoft.com/office/drawing/2014/main" id="{240B75EE-EFB3-F1F1-0646-79128E3735AB}"/>
                </a:ext>
              </a:extLst>
            </p:cNvPr>
            <p:cNvSpPr/>
            <p:nvPr/>
          </p:nvSpPr>
          <p:spPr>
            <a:xfrm>
              <a:off x="12781815" y="721095"/>
              <a:ext cx="3295652" cy="10386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C6170"/>
                  </a:solidFill>
                  <a:effectLst/>
                  <a:latin typeface="Arial" panose="020B0604020202020204" pitchFamily="34" charset="0"/>
                  <a:cs typeface="Arial" panose="020B0604020202020204" pitchFamily="34" charset="0"/>
                </a:rPr>
                <a:t>Government of Ceará is a pioneer in Brazil in the use of electric police vehicles</a:t>
              </a:r>
              <a:endParaRPr lang="pt-BR" b="1" dirty="0">
                <a:solidFill>
                  <a:srgbClr val="2C6170"/>
                </a:solidFill>
                <a:effectLst/>
                <a:latin typeface="Arial" panose="020B0604020202020204" pitchFamily="34" charset="0"/>
                <a:cs typeface="Arial" panose="020B0604020202020204" pitchFamily="34" charset="0"/>
              </a:endParaRPr>
            </a:p>
          </p:txBody>
        </p:sp>
      </p:grpSp>
      <p:cxnSp>
        <p:nvCxnSpPr>
          <p:cNvPr id="3" name="Conector reto 2">
            <a:extLst>
              <a:ext uri="{FF2B5EF4-FFF2-40B4-BE49-F238E27FC236}">
                <a16:creationId xmlns:a16="http://schemas.microsoft.com/office/drawing/2014/main" id="{FDC02361-2AFE-7968-3291-635B38374865}"/>
              </a:ext>
            </a:extLst>
          </p:cNvPr>
          <p:cNvCxnSpPr>
            <a:cxnSpLocks/>
            <a:stCxn id="4" idx="3"/>
          </p:cNvCxnSpPr>
          <p:nvPr/>
        </p:nvCxnSpPr>
        <p:spPr>
          <a:xfrm flipV="1">
            <a:off x="3231931" y="123110"/>
            <a:ext cx="9289181"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3257630" cy="246221"/>
          </a:xfrm>
          <a:prstGeom prst="rect">
            <a:avLst/>
          </a:prstGeom>
          <a:noFill/>
        </p:spPr>
        <p:txBody>
          <a:bodyPr wrap="square" rtlCol="0">
            <a:spAutoFit/>
          </a:bodyPr>
          <a:lstStyle/>
          <a:p>
            <a:pPr algn="ctr"/>
            <a:r>
              <a:rPr lang="en-US" sz="1000" b="1" dirty="0">
                <a:latin typeface="Arial" panose="020B0604020202020204" pitchFamily="34" charset="0"/>
              </a:rPr>
              <a:t>BIG OPPORTUNITY: THE ENERGY TRANSITION</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6">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9035550"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THE PRESENT AND FUTURE LOCATION OF ENERGY SECTOR! </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7" name="Agrupar 6">
            <a:extLst>
              <a:ext uri="{FF2B5EF4-FFF2-40B4-BE49-F238E27FC236}">
                <a16:creationId xmlns:a16="http://schemas.microsoft.com/office/drawing/2014/main" id="{C8E46F76-57FF-C711-E368-0AF70CECA516}"/>
              </a:ext>
            </a:extLst>
          </p:cNvPr>
          <p:cNvGrpSpPr>
            <a:grpSpLocks noChangeAspect="1"/>
          </p:cNvGrpSpPr>
          <p:nvPr/>
        </p:nvGrpSpPr>
        <p:grpSpPr>
          <a:xfrm>
            <a:off x="6207357" y="855407"/>
            <a:ext cx="5651220" cy="2793991"/>
            <a:chOff x="189391" y="698653"/>
            <a:chExt cx="6572145" cy="3249300"/>
          </a:xfrm>
        </p:grpSpPr>
        <p:sp>
          <p:nvSpPr>
            <p:cNvPr id="8" name="Retângulo: Cantos Arredondados 7">
              <a:extLst>
                <a:ext uri="{FF2B5EF4-FFF2-40B4-BE49-F238E27FC236}">
                  <a16:creationId xmlns:a16="http://schemas.microsoft.com/office/drawing/2014/main" id="{DE699499-7B44-AE4D-EE6A-BE4CAAC02064}"/>
                </a:ext>
              </a:extLst>
            </p:cNvPr>
            <p:cNvSpPr/>
            <p:nvPr/>
          </p:nvSpPr>
          <p:spPr>
            <a:xfrm>
              <a:off x="189391" y="698653"/>
              <a:ext cx="6572145" cy="3206593"/>
            </a:xfrm>
            <a:prstGeom prst="roundRect">
              <a:avLst>
                <a:gd name="adj" fmla="val 8824"/>
              </a:avLst>
            </a:prstGeom>
            <a:solidFill>
              <a:schemeClr val="bg1"/>
            </a:solidFill>
            <a:ln>
              <a:noFill/>
            </a:ln>
            <a:effectLst>
              <a:outerShdw blurRad="152400" dist="152400" dir="2700000" algn="tl" rotWithShape="0">
                <a:prstClr val="black">
                  <a:alpha val="5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graphicFrame>
          <p:nvGraphicFramePr>
            <p:cNvPr id="10" name="Google Shape;472;p9">
              <a:extLst>
                <a:ext uri="{FF2B5EF4-FFF2-40B4-BE49-F238E27FC236}">
                  <a16:creationId xmlns:a16="http://schemas.microsoft.com/office/drawing/2014/main" id="{011E61F4-73F2-45D0-0336-9516379098FA}"/>
                </a:ext>
              </a:extLst>
            </p:cNvPr>
            <p:cNvGraphicFramePr/>
            <p:nvPr/>
          </p:nvGraphicFramePr>
          <p:xfrm>
            <a:off x="394170" y="851052"/>
            <a:ext cx="6159029" cy="2577948"/>
          </p:xfrm>
          <a:graphic>
            <a:graphicData uri="http://schemas.openxmlformats.org/drawingml/2006/chart">
              <c:chart xmlns:c="http://schemas.openxmlformats.org/drawingml/2006/chart" xmlns:r="http://schemas.openxmlformats.org/officeDocument/2006/relationships" r:id="rId7"/>
            </a:graphicData>
          </a:graphic>
        </p:graphicFrame>
        <p:sp>
          <p:nvSpPr>
            <p:cNvPr id="15" name="Google Shape;474;p9">
              <a:extLst>
                <a:ext uri="{FF2B5EF4-FFF2-40B4-BE49-F238E27FC236}">
                  <a16:creationId xmlns:a16="http://schemas.microsoft.com/office/drawing/2014/main" id="{5A67FBDF-4ECD-4BB4-7A86-BA63FACF2436}"/>
                </a:ext>
              </a:extLst>
            </p:cNvPr>
            <p:cNvSpPr txBox="1"/>
            <p:nvPr/>
          </p:nvSpPr>
          <p:spPr>
            <a:xfrm>
              <a:off x="1004109" y="781515"/>
              <a:ext cx="4933500" cy="177176"/>
            </a:xfrm>
            <a:prstGeom prst="rect">
              <a:avLst/>
            </a:prstGeom>
            <a:noFill/>
            <a:ln>
              <a:noFill/>
            </a:ln>
          </p:spPr>
          <p:txBody>
            <a:bodyPr spcFirstLastPara="1" wrap="square" lIns="0" tIns="0" rIns="0" bIns="0" anchor="ctr" anchorCtr="0">
              <a:spAutoFit/>
            </a:bodyPr>
            <a:lstStyle/>
            <a:p>
              <a:pPr algn="ctr">
                <a:lnSpc>
                  <a:spcPct val="90000"/>
                </a:lnSpc>
                <a:buClr>
                  <a:srgbClr val="215968"/>
                </a:buClr>
                <a:buSzPts val="900"/>
              </a:pPr>
              <a:r>
                <a:rPr lang="en-US" sz="1100" b="1" dirty="0">
                  <a:solidFill>
                    <a:srgbClr val="215968"/>
                  </a:solidFill>
                  <a:latin typeface="Arial" panose="020B0604020202020204" pitchFamily="34" charset="0"/>
                  <a:cs typeface="Arial" panose="020B0604020202020204" pitchFamily="34" charset="0"/>
                </a:rPr>
                <a:t>2050 cost of producing Hydrogen from renewable energy</a:t>
              </a:r>
              <a:endParaRPr sz="2800" dirty="0">
                <a:latin typeface="Arial" panose="020B0604020202020204" pitchFamily="34" charset="0"/>
                <a:cs typeface="Arial" panose="020B0604020202020204" pitchFamily="34" charset="0"/>
              </a:endParaRPr>
            </a:p>
          </p:txBody>
        </p:sp>
        <p:sp>
          <p:nvSpPr>
            <p:cNvPr id="16" name="Google Shape;473;p9">
              <a:extLst>
                <a:ext uri="{FF2B5EF4-FFF2-40B4-BE49-F238E27FC236}">
                  <a16:creationId xmlns:a16="http://schemas.microsoft.com/office/drawing/2014/main" id="{88DA0CAB-AC53-885D-0856-787FDE5733EC}"/>
                </a:ext>
              </a:extLst>
            </p:cNvPr>
            <p:cNvSpPr txBox="1"/>
            <p:nvPr/>
          </p:nvSpPr>
          <p:spPr>
            <a:xfrm>
              <a:off x="595965" y="3428998"/>
              <a:ext cx="4834500" cy="518955"/>
            </a:xfrm>
            <a:prstGeom prst="rect">
              <a:avLst/>
            </a:prstGeom>
            <a:noFill/>
            <a:ln>
              <a:noFill/>
            </a:ln>
          </p:spPr>
          <p:txBody>
            <a:bodyPr spcFirstLastPara="1" wrap="square" lIns="45700" tIns="45700" rIns="45700" bIns="45700" anchor="t" anchorCtr="0">
              <a:spAutoFit/>
            </a:bodyPr>
            <a:lstStyle/>
            <a:p>
              <a:pPr algn="just">
                <a:buClr>
                  <a:srgbClr val="215968"/>
                </a:buClr>
                <a:buSzPts val="800"/>
              </a:pPr>
              <a:r>
                <a:rPr lang="en-US" sz="900" b="1" dirty="0">
                  <a:solidFill>
                    <a:srgbClr val="215968"/>
                  </a:solidFill>
                  <a:latin typeface="Arial" panose="020B0604020202020204" pitchFamily="34" charset="0"/>
                  <a:ea typeface="Calibri"/>
                  <a:cs typeface="Arial" panose="020B0604020202020204" pitchFamily="34" charset="0"/>
                  <a:sym typeface="Calibri"/>
                </a:rPr>
                <a:t>Source: BloombergNEF </a:t>
              </a:r>
              <a:r>
                <a:rPr lang="en-US" sz="700" dirty="0">
                  <a:solidFill>
                    <a:srgbClr val="215968"/>
                  </a:solidFill>
                  <a:latin typeface="Arial" panose="020B0604020202020204" pitchFamily="34" charset="0"/>
                  <a:ea typeface="Calibri"/>
                  <a:cs typeface="Arial" panose="020B0604020202020204" pitchFamily="34" charset="0"/>
                  <a:sym typeface="Calibri"/>
                </a:rPr>
                <a:t>- assumes an optimistic scenario of alkaline electrolysis costs and the use of solar photovoltaic or wind energy on the ground, which leads to a cheaper cost of hydrogen production.</a:t>
              </a:r>
              <a:endParaRPr sz="2000" dirty="0">
                <a:latin typeface="Arial" panose="020B0604020202020204" pitchFamily="34" charset="0"/>
                <a:cs typeface="Arial" panose="020B0604020202020204" pitchFamily="34" charset="0"/>
              </a:endParaRPr>
            </a:p>
          </p:txBody>
        </p:sp>
      </p:grpSp>
      <p:sp>
        <p:nvSpPr>
          <p:cNvPr id="17" name="Google Shape;473;p9">
            <a:extLst>
              <a:ext uri="{FF2B5EF4-FFF2-40B4-BE49-F238E27FC236}">
                <a16:creationId xmlns:a16="http://schemas.microsoft.com/office/drawing/2014/main" id="{B205B993-5754-094B-ACE3-69C3659C611F}"/>
              </a:ext>
            </a:extLst>
          </p:cNvPr>
          <p:cNvSpPr txBox="1"/>
          <p:nvPr/>
        </p:nvSpPr>
        <p:spPr>
          <a:xfrm>
            <a:off x="243239" y="5530416"/>
            <a:ext cx="5630695" cy="200014"/>
          </a:xfrm>
          <a:prstGeom prst="rect">
            <a:avLst/>
          </a:prstGeom>
          <a:noFill/>
          <a:ln>
            <a:noFill/>
          </a:ln>
        </p:spPr>
        <p:txBody>
          <a:bodyPr spcFirstLastPara="1" wrap="square" lIns="45700" tIns="45700" rIns="45700" bIns="45700" anchor="t" anchorCtr="0">
            <a:spAutoFit/>
          </a:bodyPr>
          <a:lstStyle/>
          <a:p>
            <a:pPr algn="just">
              <a:buClr>
                <a:srgbClr val="215968"/>
              </a:buClr>
              <a:buSzPts val="800"/>
            </a:pPr>
            <a:r>
              <a:rPr lang="en-US" sz="700" b="1" dirty="0">
                <a:latin typeface="Arial" panose="020B0604020202020204" pitchFamily="34" charset="0"/>
                <a:ea typeface="Calibri"/>
                <a:cs typeface="Arial" panose="020B0604020202020204" pitchFamily="34" charset="0"/>
                <a:sym typeface="Calibri"/>
              </a:rPr>
              <a:t>Source: </a:t>
            </a:r>
            <a:r>
              <a:rPr lang="en-US" sz="700" b="1" dirty="0">
                <a:latin typeface="Arial" panose="020B0604020202020204" pitchFamily="34" charset="0"/>
                <a:ea typeface="Calibri"/>
                <a:cs typeface="Arial" panose="020B0604020202020204" pitchFamily="34" charset="0"/>
                <a:sym typeface="Calibri"/>
                <a:hlinkClick r:id="rId8">
                  <a:extLst>
                    <a:ext uri="{A12FA001-AC4F-418D-AE19-62706E023703}">
                      <ahyp:hlinkClr xmlns:ahyp="http://schemas.microsoft.com/office/drawing/2018/hyperlinkcolor" val="tx"/>
                    </a:ext>
                  </a:extLst>
                </a:hlinkClick>
              </a:rPr>
              <a:t>https://www.ceara.gov.br/2023/01/19/primeira-molecula-de-hidrogenio-verde-produzida-no-brasil-e-lancada-no-ceara</a:t>
            </a:r>
            <a:r>
              <a:rPr lang="en-US" sz="500" dirty="0">
                <a:latin typeface="Arial" panose="020B0604020202020204" pitchFamily="34" charset="0"/>
                <a:ea typeface="Calibri"/>
                <a:cs typeface="Arial" panose="020B0604020202020204" pitchFamily="34" charset="0"/>
                <a:sym typeface="Calibri"/>
              </a:rPr>
              <a:t>. </a:t>
            </a:r>
            <a:endParaRPr sz="1600" dirty="0">
              <a:latin typeface="Arial" panose="020B0604020202020204" pitchFamily="34" charset="0"/>
              <a:cs typeface="Arial" panose="020B0604020202020204" pitchFamily="34" charset="0"/>
            </a:endParaRPr>
          </a:p>
        </p:txBody>
      </p:sp>
      <p:pic>
        <p:nvPicPr>
          <p:cNvPr id="18" name="Imagem 17">
            <a:extLst>
              <a:ext uri="{FF2B5EF4-FFF2-40B4-BE49-F238E27FC236}">
                <a16:creationId xmlns:a16="http://schemas.microsoft.com/office/drawing/2014/main" id="{D43AB700-0381-9015-484C-2F9C5F2500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816" y="2093118"/>
            <a:ext cx="5697811" cy="3437298"/>
          </a:xfrm>
          <a:prstGeom prst="rect">
            <a:avLst/>
          </a:prstGeom>
          <a:ln>
            <a:noFill/>
          </a:ln>
          <a:effectLst>
            <a:outerShdw blurRad="44450" dist="27940" dir="5400000" algn="ctr">
              <a:srgbClr val="000000">
                <a:alpha val="32000"/>
              </a:srgbClr>
            </a:outerShdw>
          </a:effectLst>
        </p:spPr>
      </p:pic>
      <p:sp>
        <p:nvSpPr>
          <p:cNvPr id="22" name="Retângulo: Cantos Arredondados 21">
            <a:extLst>
              <a:ext uri="{FF2B5EF4-FFF2-40B4-BE49-F238E27FC236}">
                <a16:creationId xmlns:a16="http://schemas.microsoft.com/office/drawing/2014/main" id="{1173705D-E1C9-D30B-00A1-3E62D4F8D7F5}"/>
              </a:ext>
            </a:extLst>
          </p:cNvPr>
          <p:cNvSpPr/>
          <p:nvPr/>
        </p:nvSpPr>
        <p:spPr>
          <a:xfrm>
            <a:off x="209032" y="1447671"/>
            <a:ext cx="5697595" cy="7266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2C6170"/>
                </a:solidFill>
                <a:effectLst/>
                <a:latin typeface="Arial" panose="020B0604020202020204" pitchFamily="34" charset="0"/>
                <a:cs typeface="Arial" panose="020B0604020202020204" pitchFamily="34" charset="0"/>
              </a:rPr>
              <a:t>First Green </a:t>
            </a:r>
            <a:r>
              <a:rPr lang="pt-BR" b="1" dirty="0" err="1">
                <a:solidFill>
                  <a:srgbClr val="2C6170"/>
                </a:solidFill>
                <a:effectLst/>
                <a:latin typeface="Arial" panose="020B0604020202020204" pitchFamily="34" charset="0"/>
                <a:cs typeface="Arial" panose="020B0604020202020204" pitchFamily="34" charset="0"/>
              </a:rPr>
              <a:t>Hydrogen</a:t>
            </a:r>
            <a:r>
              <a:rPr lang="pt-BR" b="1" dirty="0">
                <a:solidFill>
                  <a:srgbClr val="2C6170"/>
                </a:solidFill>
                <a:effectLst/>
                <a:latin typeface="Arial" panose="020B0604020202020204" pitchFamily="34" charset="0"/>
                <a:cs typeface="Arial" panose="020B0604020202020204" pitchFamily="34" charset="0"/>
              </a:rPr>
              <a:t> </a:t>
            </a:r>
            <a:r>
              <a:rPr lang="pt-BR" b="1" dirty="0" err="1">
                <a:solidFill>
                  <a:srgbClr val="2C6170"/>
                </a:solidFill>
                <a:effectLst/>
                <a:latin typeface="Arial" panose="020B0604020202020204" pitchFamily="34" charset="0"/>
                <a:cs typeface="Arial" panose="020B0604020202020204" pitchFamily="34" charset="0"/>
              </a:rPr>
              <a:t>molecule</a:t>
            </a:r>
            <a:r>
              <a:rPr lang="pt-BR" b="1" dirty="0">
                <a:solidFill>
                  <a:srgbClr val="2C6170"/>
                </a:solidFill>
                <a:effectLst/>
                <a:latin typeface="Arial" panose="020B0604020202020204" pitchFamily="34" charset="0"/>
                <a:cs typeface="Arial" panose="020B0604020202020204" pitchFamily="34" charset="0"/>
              </a:rPr>
              <a:t> </a:t>
            </a:r>
            <a:r>
              <a:rPr lang="pt-BR" b="1" dirty="0" err="1">
                <a:solidFill>
                  <a:srgbClr val="2C6170"/>
                </a:solidFill>
                <a:effectLst/>
                <a:latin typeface="Arial" panose="020B0604020202020204" pitchFamily="34" charset="0"/>
                <a:cs typeface="Arial" panose="020B0604020202020204" pitchFamily="34" charset="0"/>
              </a:rPr>
              <a:t>produced</a:t>
            </a:r>
            <a:r>
              <a:rPr lang="pt-BR" b="1" dirty="0">
                <a:solidFill>
                  <a:srgbClr val="2C6170"/>
                </a:solidFill>
                <a:effectLst/>
                <a:latin typeface="Arial" panose="020B0604020202020204" pitchFamily="34" charset="0"/>
                <a:cs typeface="Arial" panose="020B0604020202020204" pitchFamily="34" charset="0"/>
              </a:rPr>
              <a:t> in </a:t>
            </a:r>
            <a:r>
              <a:rPr lang="pt-BR" b="1" dirty="0" err="1">
                <a:solidFill>
                  <a:srgbClr val="2C6170"/>
                </a:solidFill>
                <a:effectLst/>
                <a:latin typeface="Arial" panose="020B0604020202020204" pitchFamily="34" charset="0"/>
                <a:cs typeface="Arial" panose="020B0604020202020204" pitchFamily="34" charset="0"/>
              </a:rPr>
              <a:t>Brazil</a:t>
            </a:r>
            <a:r>
              <a:rPr lang="pt-BR" b="1" dirty="0">
                <a:solidFill>
                  <a:srgbClr val="2C6170"/>
                </a:solidFill>
                <a:effectLst/>
                <a:latin typeface="Arial" panose="020B0604020202020204" pitchFamily="34" charset="0"/>
                <a:cs typeface="Arial" panose="020B0604020202020204" pitchFamily="34" charset="0"/>
              </a:rPr>
              <a:t> </a:t>
            </a:r>
            <a:r>
              <a:rPr lang="pt-BR" b="1" dirty="0" err="1">
                <a:solidFill>
                  <a:srgbClr val="2C6170"/>
                </a:solidFill>
                <a:effectLst/>
                <a:latin typeface="Arial" panose="020B0604020202020204" pitchFamily="34" charset="0"/>
                <a:cs typeface="Arial" panose="020B0604020202020204" pitchFamily="34" charset="0"/>
              </a:rPr>
              <a:t>was</a:t>
            </a:r>
            <a:r>
              <a:rPr lang="pt-BR" b="1" dirty="0">
                <a:solidFill>
                  <a:srgbClr val="2C6170"/>
                </a:solidFill>
                <a:effectLst/>
                <a:latin typeface="Arial" panose="020B0604020202020204" pitchFamily="34" charset="0"/>
                <a:cs typeface="Arial" panose="020B0604020202020204" pitchFamily="34" charset="0"/>
              </a:rPr>
              <a:t> in Ceará</a:t>
            </a:r>
          </a:p>
        </p:txBody>
      </p:sp>
      <p:sp>
        <p:nvSpPr>
          <p:cNvPr id="23" name="Google Shape;473;p9">
            <a:extLst>
              <a:ext uri="{FF2B5EF4-FFF2-40B4-BE49-F238E27FC236}">
                <a16:creationId xmlns:a16="http://schemas.microsoft.com/office/drawing/2014/main" id="{28E5ED32-C98E-B2B8-565D-DB27B13E1C7F}"/>
              </a:ext>
            </a:extLst>
          </p:cNvPr>
          <p:cNvSpPr txBox="1"/>
          <p:nvPr/>
        </p:nvSpPr>
        <p:spPr>
          <a:xfrm>
            <a:off x="10738902" y="4934334"/>
            <a:ext cx="1437363" cy="630902"/>
          </a:xfrm>
          <a:prstGeom prst="rect">
            <a:avLst/>
          </a:prstGeom>
          <a:noFill/>
          <a:ln>
            <a:noFill/>
          </a:ln>
        </p:spPr>
        <p:txBody>
          <a:bodyPr spcFirstLastPara="1" wrap="square" lIns="45700" tIns="45700" rIns="45700" bIns="45700" anchor="t" anchorCtr="0">
            <a:spAutoFit/>
          </a:bodyPr>
          <a:lstStyle/>
          <a:p>
            <a:pPr>
              <a:buClr>
                <a:srgbClr val="215968"/>
              </a:buClr>
              <a:buSzPts val="800"/>
            </a:pPr>
            <a:r>
              <a:rPr lang="en-US" sz="700" b="1" dirty="0">
                <a:latin typeface="Arial" panose="020B0604020202020204" pitchFamily="34" charset="0"/>
                <a:ea typeface="Calibri"/>
                <a:cs typeface="Arial" panose="020B0604020202020204" pitchFamily="34" charset="0"/>
                <a:sym typeface="Calibri"/>
              </a:rPr>
              <a:t>Source: </a:t>
            </a:r>
            <a:r>
              <a:rPr lang="en-US" sz="700" b="1" dirty="0">
                <a:latin typeface="Arial" panose="020B0604020202020204" pitchFamily="34" charset="0"/>
                <a:ea typeface="Calibri"/>
                <a:cs typeface="Arial" panose="020B0604020202020204" pitchFamily="34" charset="0"/>
                <a:sym typeface="Calibri"/>
                <a:hlinkClick r:id="rId10">
                  <a:extLst>
                    <a:ext uri="{A12FA001-AC4F-418D-AE19-62706E023703}">
                      <ahyp:hlinkClr xmlns:ahyp="http://schemas.microsoft.com/office/drawing/2018/hyperlinkcolor" val="tx"/>
                    </a:ext>
                  </a:extLst>
                </a:hlinkClick>
              </a:rPr>
              <a:t>https://www.ceara.gov.br/2023/06/27/governo-do-ceara-e-pioneiro-no-brasil-em-uso-de-viatura-eletrica/</a:t>
            </a:r>
            <a:r>
              <a:rPr lang="en-US" sz="700" b="1" dirty="0">
                <a:latin typeface="Arial" panose="020B0604020202020204" pitchFamily="34" charset="0"/>
                <a:ea typeface="Calibri"/>
                <a:cs typeface="Arial" panose="020B0604020202020204" pitchFamily="34" charset="0"/>
                <a:sym typeface="Calibri"/>
              </a:rPr>
              <a:t> </a:t>
            </a:r>
            <a:r>
              <a:rPr lang="en-US" sz="500" dirty="0">
                <a:latin typeface="Arial" panose="020B0604020202020204" pitchFamily="34" charset="0"/>
                <a:ea typeface="Calibri"/>
                <a:cs typeface="Arial" panose="020B0604020202020204" pitchFamily="34" charset="0"/>
                <a:sym typeface="Calibri"/>
              </a:rPr>
              <a:t> </a:t>
            </a:r>
            <a:endParaRPr sz="1600" dirty="0">
              <a:latin typeface="Arial" panose="020B0604020202020204" pitchFamily="34" charset="0"/>
              <a:cs typeface="Arial" panose="020B0604020202020204" pitchFamily="34" charset="0"/>
            </a:endParaRPr>
          </a:p>
        </p:txBody>
      </p:sp>
      <p:pic>
        <p:nvPicPr>
          <p:cNvPr id="24" name="Imagem 23">
            <a:extLst>
              <a:ext uri="{FF2B5EF4-FFF2-40B4-BE49-F238E27FC236}">
                <a16:creationId xmlns:a16="http://schemas.microsoft.com/office/drawing/2014/main" id="{6BF23A57-CA2D-DEA3-9957-8C941C055AC6}"/>
              </a:ext>
            </a:extLst>
          </p:cNvPr>
          <p:cNvPicPr>
            <a:picLocks noChangeAspect="1"/>
          </p:cNvPicPr>
          <p:nvPr/>
        </p:nvPicPr>
        <p:blipFill rotWithShape="1">
          <a:blip r:embed="rId11">
            <a:clrChange>
              <a:clrFrom>
                <a:srgbClr val="FFFFFF"/>
              </a:clrFrom>
              <a:clrTo>
                <a:srgbClr val="FFFFFF">
                  <a:alpha val="0"/>
                </a:srgbClr>
              </a:clrTo>
            </a:clrChange>
          </a:blip>
          <a:srcRect t="13783" b="9692"/>
          <a:stretch/>
        </p:blipFill>
        <p:spPr>
          <a:xfrm>
            <a:off x="4559369" y="2421624"/>
            <a:ext cx="1029412" cy="397942"/>
          </a:xfrm>
          <a:prstGeom prst="rect">
            <a:avLst/>
          </a:prstGeom>
          <a:solidFill>
            <a:schemeClr val="bg1"/>
          </a:solidFill>
          <a:ln>
            <a:noFill/>
          </a:ln>
        </p:spPr>
      </p:pic>
    </p:spTree>
    <p:extLst>
      <p:ext uri="{BB962C8B-B14F-4D97-AF65-F5344CB8AC3E}">
        <p14:creationId xmlns:p14="http://schemas.microsoft.com/office/powerpoint/2010/main" val="334238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Agrupar 166">
            <a:extLst>
              <a:ext uri="{FF2B5EF4-FFF2-40B4-BE49-F238E27FC236}">
                <a16:creationId xmlns:a16="http://schemas.microsoft.com/office/drawing/2014/main" id="{722593F4-FDB7-36C3-1054-5DC9851A8ECE}"/>
              </a:ext>
            </a:extLst>
          </p:cNvPr>
          <p:cNvGrpSpPr/>
          <p:nvPr/>
        </p:nvGrpSpPr>
        <p:grpSpPr>
          <a:xfrm>
            <a:off x="0" y="57150"/>
            <a:ext cx="12192000" cy="6800850"/>
            <a:chOff x="0" y="57150"/>
            <a:chExt cx="12192000" cy="6800850"/>
          </a:xfrm>
        </p:grpSpPr>
        <p:sp>
          <p:nvSpPr>
            <p:cNvPr id="168" name="Retângulo 167">
              <a:extLst>
                <a:ext uri="{FF2B5EF4-FFF2-40B4-BE49-F238E27FC236}">
                  <a16:creationId xmlns:a16="http://schemas.microsoft.com/office/drawing/2014/main" id="{EE2500AF-66C3-835A-4BF7-A30920D2F819}"/>
                </a:ext>
              </a:extLst>
            </p:cNvPr>
            <p:cNvSpPr/>
            <p:nvPr/>
          </p:nvSpPr>
          <p:spPr>
            <a:xfrm>
              <a:off x="0" y="57150"/>
              <a:ext cx="12192000" cy="2371318"/>
            </a:xfrm>
            <a:prstGeom prst="rect">
              <a:avLst/>
            </a:prstGeom>
            <a:gradFill flip="none" rotWithShape="1">
              <a:gsLst>
                <a:gs pos="0">
                  <a:schemeClr val="bg1">
                    <a:alpha val="0"/>
                  </a:schemeClr>
                </a:gs>
                <a:gs pos="100000">
                  <a:srgbClr val="C7D2E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9" name="Imagem 168">
              <a:extLst>
                <a:ext uri="{FF2B5EF4-FFF2-40B4-BE49-F238E27FC236}">
                  <a16:creationId xmlns:a16="http://schemas.microsoft.com/office/drawing/2014/main" id="{997A5161-C383-BED4-747B-CB88E7B35DE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2371344"/>
              <a:ext cx="12192000" cy="4486656"/>
            </a:xfrm>
            <a:prstGeom prst="rect">
              <a:avLst/>
            </a:prstGeom>
          </p:spPr>
        </p:pic>
      </p:gr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6">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tângulo 4">
            <a:extLst>
              <a:ext uri="{FF2B5EF4-FFF2-40B4-BE49-F238E27FC236}">
                <a16:creationId xmlns:a16="http://schemas.microsoft.com/office/drawing/2014/main" id="{8DBE0674-3038-D15E-F886-AD821DF56880}"/>
              </a:ext>
            </a:extLst>
          </p:cNvPr>
          <p:cNvSpPr/>
          <p:nvPr/>
        </p:nvSpPr>
        <p:spPr>
          <a:xfrm>
            <a:off x="504670" y="246221"/>
            <a:ext cx="6501908"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FROM ANY STANDPOINT, A GREAT OPPORTUNITY!</a:t>
            </a:r>
          </a:p>
        </p:txBody>
      </p:sp>
      <p:sp>
        <p:nvSpPr>
          <p:cNvPr id="6" name="Triângulo isósceles 5">
            <a:extLst>
              <a:ext uri="{FF2B5EF4-FFF2-40B4-BE49-F238E27FC236}">
                <a16:creationId xmlns:a16="http://schemas.microsoft.com/office/drawing/2014/main" id="{622AA297-A3E1-C1AF-C06A-4FEF6636AB6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7" name="Agrupar 6">
            <a:extLst>
              <a:ext uri="{FF2B5EF4-FFF2-40B4-BE49-F238E27FC236}">
                <a16:creationId xmlns:a16="http://schemas.microsoft.com/office/drawing/2014/main" id="{0CD73A35-B7B6-CF15-500F-105ACA43AADF}"/>
              </a:ext>
            </a:extLst>
          </p:cNvPr>
          <p:cNvGrpSpPr>
            <a:grpSpLocks noChangeAspect="1"/>
          </p:cNvGrpSpPr>
          <p:nvPr/>
        </p:nvGrpSpPr>
        <p:grpSpPr>
          <a:xfrm>
            <a:off x="397183" y="933839"/>
            <a:ext cx="1599859" cy="653298"/>
            <a:chOff x="255290" y="1005040"/>
            <a:chExt cx="1773016" cy="724006"/>
          </a:xfrm>
        </p:grpSpPr>
        <p:sp>
          <p:nvSpPr>
            <p:cNvPr id="8" name="Retângulo: Cantos Arredondados 7">
              <a:extLst>
                <a:ext uri="{FF2B5EF4-FFF2-40B4-BE49-F238E27FC236}">
                  <a16:creationId xmlns:a16="http://schemas.microsoft.com/office/drawing/2014/main" id="{93D0D83E-D2FD-5566-B417-C45FF01200DF}"/>
                </a:ext>
              </a:extLst>
            </p:cNvPr>
            <p:cNvSpPr/>
            <p:nvPr/>
          </p:nvSpPr>
          <p:spPr>
            <a:xfrm>
              <a:off x="255290"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0" name="Picture 2">
              <a:extLst>
                <a:ext uri="{FF2B5EF4-FFF2-40B4-BE49-F238E27FC236}">
                  <a16:creationId xmlns:a16="http://schemas.microsoft.com/office/drawing/2014/main" id="{751C0A01-3199-CE05-9482-BF6855129E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530" y="1101035"/>
              <a:ext cx="1290500" cy="56526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5569A6D4-C4C8-D1A4-867F-A64A96B99D3D}"/>
                </a:ext>
              </a:extLst>
            </p:cNvPr>
            <p:cNvPicPr>
              <a:picLocks noChangeAspect="1"/>
            </p:cNvPicPr>
            <p:nvPr/>
          </p:nvPicPr>
          <p:blipFill>
            <a:blip r:embed="rId8">
              <a:extLst>
                <a:ext uri="{28A0092B-C50C-407E-A947-70E740481C1C}">
                  <a14:useLocalDpi xmlns:a14="http://schemas.microsoft.com/office/drawing/2010/main" val="0"/>
                </a:ext>
              </a:extLst>
            </a:blip>
            <a:srcRect l="4096" r="4096"/>
            <a:stretch/>
          </p:blipFill>
          <p:spPr>
            <a:xfrm>
              <a:off x="1654203" y="1101035"/>
              <a:ext cx="275427" cy="180000"/>
            </a:xfrm>
            <a:prstGeom prst="rect">
              <a:avLst/>
            </a:prstGeom>
          </p:spPr>
        </p:pic>
      </p:grpSp>
      <p:grpSp>
        <p:nvGrpSpPr>
          <p:cNvPr id="16" name="Agrupar 15">
            <a:extLst>
              <a:ext uri="{FF2B5EF4-FFF2-40B4-BE49-F238E27FC236}">
                <a16:creationId xmlns:a16="http://schemas.microsoft.com/office/drawing/2014/main" id="{0257F631-203E-EBA5-A734-BE38A9C844CB}"/>
              </a:ext>
            </a:extLst>
          </p:cNvPr>
          <p:cNvGrpSpPr>
            <a:grpSpLocks noChangeAspect="1"/>
          </p:cNvGrpSpPr>
          <p:nvPr/>
        </p:nvGrpSpPr>
        <p:grpSpPr>
          <a:xfrm>
            <a:off x="298192" y="1942247"/>
            <a:ext cx="1599859" cy="653298"/>
            <a:chOff x="255290" y="2045470"/>
            <a:chExt cx="1773016" cy="724006"/>
          </a:xfrm>
        </p:grpSpPr>
        <p:sp>
          <p:nvSpPr>
            <p:cNvPr id="17" name="Retângulo: Cantos Arredondados 16">
              <a:extLst>
                <a:ext uri="{FF2B5EF4-FFF2-40B4-BE49-F238E27FC236}">
                  <a16:creationId xmlns:a16="http://schemas.microsoft.com/office/drawing/2014/main" id="{BC45F0DF-278E-5FAF-48D9-06AB04F0F639}"/>
                </a:ext>
              </a:extLst>
            </p:cNvPr>
            <p:cNvSpPr/>
            <p:nvPr/>
          </p:nvSpPr>
          <p:spPr>
            <a:xfrm>
              <a:off x="255290" y="204547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8" name="Imagem 17">
              <a:extLst>
                <a:ext uri="{FF2B5EF4-FFF2-40B4-BE49-F238E27FC236}">
                  <a16:creationId xmlns:a16="http://schemas.microsoft.com/office/drawing/2014/main" id="{5F2C3CC4-F4FC-AF2E-A8E0-39F31F55923F}"/>
                </a:ext>
              </a:extLst>
            </p:cNvPr>
            <p:cNvPicPr>
              <a:picLocks noChangeAspect="1"/>
            </p:cNvPicPr>
            <p:nvPr/>
          </p:nvPicPr>
          <p:blipFill>
            <a:blip r:embed="rId9">
              <a:extLst>
                <a:ext uri="{28A0092B-C50C-407E-A947-70E740481C1C}">
                  <a14:useLocalDpi xmlns:a14="http://schemas.microsoft.com/office/drawing/2010/main" val="0"/>
                </a:ext>
              </a:extLst>
            </a:blip>
            <a:srcRect t="17323" b="17323"/>
            <a:stretch/>
          </p:blipFill>
          <p:spPr>
            <a:xfrm>
              <a:off x="1661769" y="2123755"/>
              <a:ext cx="275427" cy="180000"/>
            </a:xfrm>
            <a:prstGeom prst="rect">
              <a:avLst/>
            </a:prstGeom>
          </p:spPr>
        </p:pic>
        <p:pic>
          <p:nvPicPr>
            <p:cNvPr id="19" name="Picture 4">
              <a:extLst>
                <a:ext uri="{FF2B5EF4-FFF2-40B4-BE49-F238E27FC236}">
                  <a16:creationId xmlns:a16="http://schemas.microsoft.com/office/drawing/2014/main" id="{AC187036-12CF-8D6D-5DDB-6632482FB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194" y="2421009"/>
              <a:ext cx="1641208" cy="156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Agrupar 19">
            <a:extLst>
              <a:ext uri="{FF2B5EF4-FFF2-40B4-BE49-F238E27FC236}">
                <a16:creationId xmlns:a16="http://schemas.microsoft.com/office/drawing/2014/main" id="{37798A0D-D428-B6A3-B47B-D96046387E93}"/>
              </a:ext>
            </a:extLst>
          </p:cNvPr>
          <p:cNvGrpSpPr>
            <a:grpSpLocks noChangeAspect="1"/>
          </p:cNvGrpSpPr>
          <p:nvPr/>
        </p:nvGrpSpPr>
        <p:grpSpPr>
          <a:xfrm>
            <a:off x="411092" y="2999101"/>
            <a:ext cx="1599859" cy="653298"/>
            <a:chOff x="255290" y="3085901"/>
            <a:chExt cx="1773016" cy="724006"/>
          </a:xfrm>
        </p:grpSpPr>
        <p:sp>
          <p:nvSpPr>
            <p:cNvPr id="21" name="Retângulo: Cantos Arredondados 20">
              <a:extLst>
                <a:ext uri="{FF2B5EF4-FFF2-40B4-BE49-F238E27FC236}">
                  <a16:creationId xmlns:a16="http://schemas.microsoft.com/office/drawing/2014/main" id="{4E7BE5A3-8D45-C40C-EAAB-84DEE40AD4C2}"/>
                </a:ext>
              </a:extLst>
            </p:cNvPr>
            <p:cNvSpPr/>
            <p:nvPr/>
          </p:nvSpPr>
          <p:spPr>
            <a:xfrm>
              <a:off x="255290" y="3085901"/>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22" name="Imagem 21">
              <a:extLst>
                <a:ext uri="{FF2B5EF4-FFF2-40B4-BE49-F238E27FC236}">
                  <a16:creationId xmlns:a16="http://schemas.microsoft.com/office/drawing/2014/main" id="{8938E84E-B169-0DE3-E775-F49DDED677F7}"/>
                </a:ext>
              </a:extLst>
            </p:cNvPr>
            <p:cNvPicPr>
              <a:picLocks noChangeAspect="1"/>
            </p:cNvPicPr>
            <p:nvPr/>
          </p:nvPicPr>
          <p:blipFill>
            <a:blip r:embed="rId11">
              <a:extLst>
                <a:ext uri="{28A0092B-C50C-407E-A947-70E740481C1C}">
                  <a14:useLocalDpi xmlns:a14="http://schemas.microsoft.com/office/drawing/2010/main" val="0"/>
                </a:ext>
              </a:extLst>
            </a:blip>
            <a:srcRect t="17323" b="17323"/>
            <a:stretch/>
          </p:blipFill>
          <p:spPr>
            <a:xfrm>
              <a:off x="1664710" y="3205421"/>
              <a:ext cx="275427" cy="180000"/>
            </a:xfrm>
            <a:prstGeom prst="rect">
              <a:avLst/>
            </a:prstGeom>
          </p:spPr>
        </p:pic>
        <p:pic>
          <p:nvPicPr>
            <p:cNvPr id="23" name="Picture 6">
              <a:extLst>
                <a:ext uri="{FF2B5EF4-FFF2-40B4-BE49-F238E27FC236}">
                  <a16:creationId xmlns:a16="http://schemas.microsoft.com/office/drawing/2014/main" id="{93F50C65-19F8-0634-DD62-1034019BB1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194" y="3406772"/>
              <a:ext cx="1638000" cy="2680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Agrupar 23">
            <a:extLst>
              <a:ext uri="{FF2B5EF4-FFF2-40B4-BE49-F238E27FC236}">
                <a16:creationId xmlns:a16="http://schemas.microsoft.com/office/drawing/2014/main" id="{01EBFFED-8C9D-909D-ADFB-631FC7E0D1B4}"/>
              </a:ext>
            </a:extLst>
          </p:cNvPr>
          <p:cNvGrpSpPr>
            <a:grpSpLocks noChangeAspect="1"/>
          </p:cNvGrpSpPr>
          <p:nvPr/>
        </p:nvGrpSpPr>
        <p:grpSpPr>
          <a:xfrm>
            <a:off x="3859456" y="5869226"/>
            <a:ext cx="1599859" cy="653298"/>
            <a:chOff x="2882112" y="1005040"/>
            <a:chExt cx="1773016" cy="724006"/>
          </a:xfrm>
        </p:grpSpPr>
        <p:sp>
          <p:nvSpPr>
            <p:cNvPr id="25" name="Retângulo: Cantos Arredondados 24">
              <a:extLst>
                <a:ext uri="{FF2B5EF4-FFF2-40B4-BE49-F238E27FC236}">
                  <a16:creationId xmlns:a16="http://schemas.microsoft.com/office/drawing/2014/main" id="{8824A7C9-B839-EAFE-BA66-61C81D21264F}"/>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26" name="Imagem 25">
              <a:extLst>
                <a:ext uri="{FF2B5EF4-FFF2-40B4-BE49-F238E27FC236}">
                  <a16:creationId xmlns:a16="http://schemas.microsoft.com/office/drawing/2014/main" id="{5309E79F-ACF5-722C-F2D1-D167243F7FC3}"/>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pic>
          <p:nvPicPr>
            <p:cNvPr id="27" name="Picture 12">
              <a:extLst>
                <a:ext uri="{FF2B5EF4-FFF2-40B4-BE49-F238E27FC236}">
                  <a16:creationId xmlns:a16="http://schemas.microsoft.com/office/drawing/2014/main" id="{304BBDDA-95AC-D7D0-7B38-5628644A3D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64134" y="1168797"/>
              <a:ext cx="1638000" cy="4670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Agrupar 27">
            <a:extLst>
              <a:ext uri="{FF2B5EF4-FFF2-40B4-BE49-F238E27FC236}">
                <a16:creationId xmlns:a16="http://schemas.microsoft.com/office/drawing/2014/main" id="{A9691F82-8171-E9A5-5F6B-3B0813615745}"/>
              </a:ext>
            </a:extLst>
          </p:cNvPr>
          <p:cNvGrpSpPr>
            <a:grpSpLocks noChangeAspect="1"/>
          </p:cNvGrpSpPr>
          <p:nvPr/>
        </p:nvGrpSpPr>
        <p:grpSpPr>
          <a:xfrm>
            <a:off x="2394887" y="1045725"/>
            <a:ext cx="1599859" cy="653298"/>
            <a:chOff x="2882112" y="2045470"/>
            <a:chExt cx="1773016" cy="724006"/>
          </a:xfrm>
        </p:grpSpPr>
        <p:sp>
          <p:nvSpPr>
            <p:cNvPr id="29" name="Retângulo: Cantos Arredondados 28">
              <a:extLst>
                <a:ext uri="{FF2B5EF4-FFF2-40B4-BE49-F238E27FC236}">
                  <a16:creationId xmlns:a16="http://schemas.microsoft.com/office/drawing/2014/main" id="{873D5997-A8B4-1EFE-A637-3A66BDD55CCD}"/>
                </a:ext>
              </a:extLst>
            </p:cNvPr>
            <p:cNvSpPr/>
            <p:nvPr/>
          </p:nvSpPr>
          <p:spPr>
            <a:xfrm>
              <a:off x="2882112" y="204547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30" name="Imagem 29">
              <a:extLst>
                <a:ext uri="{FF2B5EF4-FFF2-40B4-BE49-F238E27FC236}">
                  <a16:creationId xmlns:a16="http://schemas.microsoft.com/office/drawing/2014/main" id="{4B3E1D88-FAF6-0155-C300-A9C9EEFBC762}"/>
                </a:ext>
              </a:extLst>
            </p:cNvPr>
            <p:cNvPicPr>
              <a:picLocks noChangeAspect="1"/>
            </p:cNvPicPr>
            <p:nvPr/>
          </p:nvPicPr>
          <p:blipFill>
            <a:blip r:embed="rId15">
              <a:extLst>
                <a:ext uri="{28A0092B-C50C-407E-A947-70E740481C1C}">
                  <a14:useLocalDpi xmlns:a14="http://schemas.microsoft.com/office/drawing/2010/main" val="0"/>
                </a:ext>
              </a:extLst>
            </a:blip>
            <a:srcRect l="3880" r="3880"/>
            <a:stretch/>
          </p:blipFill>
          <p:spPr>
            <a:xfrm>
              <a:off x="4265556" y="2123755"/>
              <a:ext cx="276720" cy="180000"/>
            </a:xfrm>
            <a:prstGeom prst="rect">
              <a:avLst/>
            </a:prstGeom>
          </p:spPr>
        </p:pic>
        <p:pic>
          <p:nvPicPr>
            <p:cNvPr id="31" name="Picture 14" descr="ArceloMittal Logo – PNG e Vetor – Download de Logo">
              <a:extLst>
                <a:ext uri="{FF2B5EF4-FFF2-40B4-BE49-F238E27FC236}">
                  <a16:creationId xmlns:a16="http://schemas.microsoft.com/office/drawing/2014/main" id="{515837E5-96AD-6DCC-99D1-1026D4DBB9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34531" y="2187204"/>
              <a:ext cx="1112273" cy="457653"/>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m 31">
              <a:extLst>
                <a:ext uri="{FF2B5EF4-FFF2-40B4-BE49-F238E27FC236}">
                  <a16:creationId xmlns:a16="http://schemas.microsoft.com/office/drawing/2014/main" id="{B58530DE-4073-DC0D-C399-052C3241D67E}"/>
                </a:ext>
              </a:extLst>
            </p:cNvPr>
            <p:cNvPicPr>
              <a:picLocks noChangeAspect="1"/>
            </p:cNvPicPr>
            <p:nvPr/>
          </p:nvPicPr>
          <p:blipFill>
            <a:blip r:embed="rId17">
              <a:extLst>
                <a:ext uri="{28A0092B-C50C-407E-A947-70E740481C1C}">
                  <a14:useLocalDpi xmlns:a14="http://schemas.microsoft.com/office/drawing/2010/main" val="0"/>
                </a:ext>
              </a:extLst>
            </a:blip>
            <a:srcRect t="1301" b="1301"/>
            <a:stretch/>
          </p:blipFill>
          <p:spPr>
            <a:xfrm>
              <a:off x="4265557" y="2384099"/>
              <a:ext cx="276720" cy="180000"/>
            </a:xfrm>
            <a:prstGeom prst="rect">
              <a:avLst/>
            </a:prstGeom>
          </p:spPr>
        </p:pic>
      </p:grpSp>
      <p:grpSp>
        <p:nvGrpSpPr>
          <p:cNvPr id="33" name="Agrupar 32">
            <a:extLst>
              <a:ext uri="{FF2B5EF4-FFF2-40B4-BE49-F238E27FC236}">
                <a16:creationId xmlns:a16="http://schemas.microsoft.com/office/drawing/2014/main" id="{2FCDEF42-C16D-7EFC-299D-91DD76B5E02D}"/>
              </a:ext>
            </a:extLst>
          </p:cNvPr>
          <p:cNvGrpSpPr/>
          <p:nvPr/>
        </p:nvGrpSpPr>
        <p:grpSpPr>
          <a:xfrm>
            <a:off x="8511805" y="4144721"/>
            <a:ext cx="1599859" cy="653298"/>
            <a:chOff x="10413279" y="4968672"/>
            <a:chExt cx="1599859" cy="653298"/>
          </a:xfrm>
        </p:grpSpPr>
        <p:sp>
          <p:nvSpPr>
            <p:cNvPr id="34" name="Retângulo: Cantos Arredondados 33">
              <a:extLst>
                <a:ext uri="{FF2B5EF4-FFF2-40B4-BE49-F238E27FC236}">
                  <a16:creationId xmlns:a16="http://schemas.microsoft.com/office/drawing/2014/main" id="{DD105B14-D14D-8D7E-A233-3BFC4A32CEBF}"/>
                </a:ext>
              </a:extLst>
            </p:cNvPr>
            <p:cNvSpPr/>
            <p:nvPr/>
          </p:nvSpPr>
          <p:spPr>
            <a:xfrm>
              <a:off x="10413279" y="4968672"/>
              <a:ext cx="1599859" cy="653298"/>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35" name="Imagem 34">
              <a:extLst>
                <a:ext uri="{FF2B5EF4-FFF2-40B4-BE49-F238E27FC236}">
                  <a16:creationId xmlns:a16="http://schemas.microsoft.com/office/drawing/2014/main" id="{57A982D4-DC3A-8ACE-56AE-79C7E86A6BE1}"/>
                </a:ext>
              </a:extLst>
            </p:cNvPr>
            <p:cNvPicPr>
              <a:picLocks noChangeAspect="1"/>
            </p:cNvPicPr>
            <p:nvPr/>
          </p:nvPicPr>
          <p:blipFill>
            <a:blip r:embed="rId13">
              <a:extLst>
                <a:ext uri="{28A0092B-C50C-407E-A947-70E740481C1C}">
                  <a14:useLocalDpi xmlns:a14="http://schemas.microsoft.com/office/drawing/2010/main" val="0"/>
                </a:ext>
              </a:extLst>
            </a:blip>
            <a:srcRect t="3537" b="3537"/>
            <a:stretch/>
          </p:blipFill>
          <p:spPr>
            <a:xfrm>
              <a:off x="11660446" y="5056116"/>
              <a:ext cx="249695" cy="162421"/>
            </a:xfrm>
            <a:prstGeom prst="rect">
              <a:avLst/>
            </a:prstGeom>
          </p:spPr>
        </p:pic>
        <p:pic>
          <p:nvPicPr>
            <p:cNvPr id="36" name="Picture 16">
              <a:extLst>
                <a:ext uri="{FF2B5EF4-FFF2-40B4-BE49-F238E27FC236}">
                  <a16:creationId xmlns:a16="http://schemas.microsoft.com/office/drawing/2014/main" id="{DEF8E1BE-711B-D539-0D07-9E2B80CF81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23704" b="23704"/>
            <a:stretch/>
          </p:blipFill>
          <p:spPr bwMode="auto">
            <a:xfrm>
              <a:off x="10443822" y="5129026"/>
              <a:ext cx="1478029" cy="437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Agrupar 36">
            <a:extLst>
              <a:ext uri="{FF2B5EF4-FFF2-40B4-BE49-F238E27FC236}">
                <a16:creationId xmlns:a16="http://schemas.microsoft.com/office/drawing/2014/main" id="{83BC84D0-0007-CFB0-7B29-9365813BBE44}"/>
              </a:ext>
            </a:extLst>
          </p:cNvPr>
          <p:cNvGrpSpPr>
            <a:grpSpLocks noChangeAspect="1"/>
          </p:cNvGrpSpPr>
          <p:nvPr/>
        </p:nvGrpSpPr>
        <p:grpSpPr>
          <a:xfrm>
            <a:off x="1401828" y="5909706"/>
            <a:ext cx="1599859" cy="653298"/>
            <a:chOff x="2882112" y="4126332"/>
            <a:chExt cx="1773016" cy="724006"/>
          </a:xfrm>
        </p:grpSpPr>
        <p:sp>
          <p:nvSpPr>
            <p:cNvPr id="38" name="Retângulo: Cantos Arredondados 37">
              <a:extLst>
                <a:ext uri="{FF2B5EF4-FFF2-40B4-BE49-F238E27FC236}">
                  <a16:creationId xmlns:a16="http://schemas.microsoft.com/office/drawing/2014/main" id="{0B143DCA-2A28-100F-E5D4-F2DDBAF04AC7}"/>
                </a:ext>
              </a:extLst>
            </p:cNvPr>
            <p:cNvSpPr/>
            <p:nvPr/>
          </p:nvSpPr>
          <p:spPr>
            <a:xfrm>
              <a:off x="2882112" y="4126332"/>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39" name="Imagem 38">
              <a:extLst>
                <a:ext uri="{FF2B5EF4-FFF2-40B4-BE49-F238E27FC236}">
                  <a16:creationId xmlns:a16="http://schemas.microsoft.com/office/drawing/2014/main" id="{0EF0644B-634D-3F84-6759-74AFDF74BE83}"/>
                </a:ext>
              </a:extLst>
            </p:cNvPr>
            <p:cNvPicPr>
              <a:picLocks noChangeAspect="1"/>
            </p:cNvPicPr>
            <p:nvPr/>
          </p:nvPicPr>
          <p:blipFill>
            <a:blip r:embed="rId19">
              <a:extLst>
                <a:ext uri="{28A0092B-C50C-407E-A947-70E740481C1C}">
                  <a14:useLocalDpi xmlns:a14="http://schemas.microsoft.com/office/drawing/2010/main" val="0"/>
                </a:ext>
              </a:extLst>
            </a:blip>
            <a:srcRect t="6954" b="6954"/>
            <a:stretch/>
          </p:blipFill>
          <p:spPr>
            <a:xfrm>
              <a:off x="4264263" y="4228965"/>
              <a:ext cx="276720" cy="180000"/>
            </a:xfrm>
            <a:prstGeom prst="rect">
              <a:avLst/>
            </a:prstGeom>
          </p:spPr>
        </p:pic>
        <p:pic>
          <p:nvPicPr>
            <p:cNvPr id="40" name="Picture 18">
              <a:extLst>
                <a:ext uri="{FF2B5EF4-FFF2-40B4-BE49-F238E27FC236}">
                  <a16:creationId xmlns:a16="http://schemas.microsoft.com/office/drawing/2014/main" id="{9B58711E-4A38-65DC-E68C-01AE20C36CD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4134" y="4445401"/>
              <a:ext cx="1638000" cy="331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Agrupar 40">
            <a:extLst>
              <a:ext uri="{FF2B5EF4-FFF2-40B4-BE49-F238E27FC236}">
                <a16:creationId xmlns:a16="http://schemas.microsoft.com/office/drawing/2014/main" id="{259448F0-ED56-9DE8-A82F-516AC21A78A0}"/>
              </a:ext>
            </a:extLst>
          </p:cNvPr>
          <p:cNvGrpSpPr>
            <a:grpSpLocks noChangeAspect="1"/>
          </p:cNvGrpSpPr>
          <p:nvPr/>
        </p:nvGrpSpPr>
        <p:grpSpPr>
          <a:xfrm>
            <a:off x="432305" y="4092961"/>
            <a:ext cx="1599859" cy="653298"/>
            <a:chOff x="5763858" y="1034068"/>
            <a:chExt cx="1773016" cy="724006"/>
          </a:xfrm>
        </p:grpSpPr>
        <p:sp>
          <p:nvSpPr>
            <p:cNvPr id="42" name="Retângulo: Cantos Arredondados 41">
              <a:extLst>
                <a:ext uri="{FF2B5EF4-FFF2-40B4-BE49-F238E27FC236}">
                  <a16:creationId xmlns:a16="http://schemas.microsoft.com/office/drawing/2014/main" id="{FBE919F9-968C-6121-F7AB-DA0107E2EA0B}"/>
                </a:ext>
              </a:extLst>
            </p:cNvPr>
            <p:cNvSpPr/>
            <p:nvPr/>
          </p:nvSpPr>
          <p:spPr>
            <a:xfrm>
              <a:off x="5763858" y="1034068"/>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3" name="Imagem 42">
              <a:extLst>
                <a:ext uri="{FF2B5EF4-FFF2-40B4-BE49-F238E27FC236}">
                  <a16:creationId xmlns:a16="http://schemas.microsoft.com/office/drawing/2014/main" id="{806804DB-72A0-C4AB-A79B-A5492964ACCE}"/>
                </a:ext>
              </a:extLst>
            </p:cNvPr>
            <p:cNvPicPr>
              <a:picLocks noChangeAspect="1"/>
            </p:cNvPicPr>
            <p:nvPr/>
          </p:nvPicPr>
          <p:blipFill rotWithShape="1">
            <a:blip r:embed="rId21">
              <a:extLst>
                <a:ext uri="{28A0092B-C50C-407E-A947-70E740481C1C}">
                  <a14:useLocalDpi xmlns:a14="http://schemas.microsoft.com/office/drawing/2010/main" val="0"/>
                </a:ext>
              </a:extLst>
            </a:blip>
            <a:srcRect l="6250" t="21284" r="6827" b="22174"/>
            <a:stretch/>
          </p:blipFill>
          <p:spPr>
            <a:xfrm>
              <a:off x="7155633" y="1094743"/>
              <a:ext cx="276720" cy="180000"/>
            </a:xfrm>
            <a:prstGeom prst="rect">
              <a:avLst/>
            </a:prstGeom>
          </p:spPr>
        </p:pic>
        <p:pic>
          <p:nvPicPr>
            <p:cNvPr id="44" name="Picture 22">
              <a:extLst>
                <a:ext uri="{FF2B5EF4-FFF2-40B4-BE49-F238E27FC236}">
                  <a16:creationId xmlns:a16="http://schemas.microsoft.com/office/drawing/2014/main" id="{FC92475A-6585-E065-1AF0-7617BD05DB2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63543" y="1180071"/>
              <a:ext cx="1199478" cy="43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Agrupar 44">
            <a:extLst>
              <a:ext uri="{FF2B5EF4-FFF2-40B4-BE49-F238E27FC236}">
                <a16:creationId xmlns:a16="http://schemas.microsoft.com/office/drawing/2014/main" id="{910FFB7B-1EB0-7055-DB8A-88EFCB2D1DCE}"/>
              </a:ext>
            </a:extLst>
          </p:cNvPr>
          <p:cNvGrpSpPr>
            <a:grpSpLocks noChangeAspect="1"/>
          </p:cNvGrpSpPr>
          <p:nvPr/>
        </p:nvGrpSpPr>
        <p:grpSpPr>
          <a:xfrm>
            <a:off x="4637153" y="3865264"/>
            <a:ext cx="1599859" cy="653298"/>
            <a:chOff x="5754070" y="4126332"/>
            <a:chExt cx="1773016" cy="724006"/>
          </a:xfrm>
        </p:grpSpPr>
        <p:sp>
          <p:nvSpPr>
            <p:cNvPr id="46" name="Retângulo: Cantos Arredondados 45">
              <a:extLst>
                <a:ext uri="{FF2B5EF4-FFF2-40B4-BE49-F238E27FC236}">
                  <a16:creationId xmlns:a16="http://schemas.microsoft.com/office/drawing/2014/main" id="{501BC15F-69F2-EDE1-2EFE-FF2FDFEF84ED}"/>
                </a:ext>
              </a:extLst>
            </p:cNvPr>
            <p:cNvSpPr/>
            <p:nvPr/>
          </p:nvSpPr>
          <p:spPr>
            <a:xfrm>
              <a:off x="5754070" y="4126332"/>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47" name="Imagem 46">
              <a:extLst>
                <a:ext uri="{FF2B5EF4-FFF2-40B4-BE49-F238E27FC236}">
                  <a16:creationId xmlns:a16="http://schemas.microsoft.com/office/drawing/2014/main" id="{B0B5AB65-F13D-347A-8E4F-044D5E50B437}"/>
                </a:ext>
              </a:extLst>
            </p:cNvPr>
            <p:cNvPicPr>
              <a:picLocks noChangeAspect="1"/>
            </p:cNvPicPr>
            <p:nvPr/>
          </p:nvPicPr>
          <p:blipFill>
            <a:blip r:embed="rId23">
              <a:extLst>
                <a:ext uri="{28A0092B-C50C-407E-A947-70E740481C1C}">
                  <a14:useLocalDpi xmlns:a14="http://schemas.microsoft.com/office/drawing/2010/main" val="0"/>
                </a:ext>
              </a:extLst>
            </a:blip>
            <a:srcRect t="1214" b="1214"/>
            <a:stretch/>
          </p:blipFill>
          <p:spPr>
            <a:xfrm>
              <a:off x="7155633" y="4228965"/>
              <a:ext cx="276720" cy="180000"/>
            </a:xfrm>
            <a:prstGeom prst="rect">
              <a:avLst/>
            </a:prstGeom>
          </p:spPr>
        </p:pic>
        <p:pic>
          <p:nvPicPr>
            <p:cNvPr id="48" name="Picture 28" descr="Logo AngolaCables - Menos Fios">
              <a:extLst>
                <a:ext uri="{FF2B5EF4-FFF2-40B4-BE49-F238E27FC236}">
                  <a16:creationId xmlns:a16="http://schemas.microsoft.com/office/drawing/2014/main" id="{D2F59ADD-9770-1D33-30BA-921AF549AA09}"/>
                </a:ext>
              </a:extLst>
            </p:cNvPr>
            <p:cNvPicPr>
              <a:picLocks noChangeAspect="1" noChangeArrowheads="1"/>
            </p:cNvPicPr>
            <p:nvPr/>
          </p:nvPicPr>
          <p:blipFill>
            <a:blip r:embed="rId2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5861438" y="4236335"/>
              <a:ext cx="1471197"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Agrupar 48">
            <a:extLst>
              <a:ext uri="{FF2B5EF4-FFF2-40B4-BE49-F238E27FC236}">
                <a16:creationId xmlns:a16="http://schemas.microsoft.com/office/drawing/2014/main" id="{69AF30EB-529C-6884-A8D5-A531A2C77399}"/>
              </a:ext>
            </a:extLst>
          </p:cNvPr>
          <p:cNvGrpSpPr>
            <a:grpSpLocks noChangeAspect="1"/>
          </p:cNvGrpSpPr>
          <p:nvPr/>
        </p:nvGrpSpPr>
        <p:grpSpPr>
          <a:xfrm>
            <a:off x="6527247" y="4017174"/>
            <a:ext cx="1599859" cy="653298"/>
            <a:chOff x="5763858" y="5166762"/>
            <a:chExt cx="1773016" cy="724006"/>
          </a:xfrm>
        </p:grpSpPr>
        <p:sp>
          <p:nvSpPr>
            <p:cNvPr id="50" name="Retângulo: Cantos Arredondados 49">
              <a:extLst>
                <a:ext uri="{FF2B5EF4-FFF2-40B4-BE49-F238E27FC236}">
                  <a16:creationId xmlns:a16="http://schemas.microsoft.com/office/drawing/2014/main" id="{449E9194-B1AF-B9B8-444A-A491B054ABCF}"/>
                </a:ext>
              </a:extLst>
            </p:cNvPr>
            <p:cNvSpPr/>
            <p:nvPr/>
          </p:nvSpPr>
          <p:spPr>
            <a:xfrm>
              <a:off x="5763858" y="5166762"/>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51" name="Imagem 50">
              <a:extLst>
                <a:ext uri="{FF2B5EF4-FFF2-40B4-BE49-F238E27FC236}">
                  <a16:creationId xmlns:a16="http://schemas.microsoft.com/office/drawing/2014/main" id="{8556CEA5-5C49-7486-A65C-237005353A60}"/>
                </a:ext>
              </a:extLst>
            </p:cNvPr>
            <p:cNvPicPr>
              <a:picLocks noChangeAspect="1"/>
            </p:cNvPicPr>
            <p:nvPr/>
          </p:nvPicPr>
          <p:blipFill>
            <a:blip r:embed="rId25">
              <a:extLst>
                <a:ext uri="{28A0092B-C50C-407E-A947-70E740481C1C}">
                  <a14:useLocalDpi xmlns:a14="http://schemas.microsoft.com/office/drawing/2010/main" val="0"/>
                </a:ext>
              </a:extLst>
            </a:blip>
            <a:srcRect l="1545" r="1545"/>
            <a:stretch/>
          </p:blipFill>
          <p:spPr>
            <a:xfrm>
              <a:off x="7155633" y="5265098"/>
              <a:ext cx="275427" cy="180000"/>
            </a:xfrm>
            <a:prstGeom prst="rect">
              <a:avLst/>
            </a:prstGeom>
          </p:spPr>
        </p:pic>
        <p:pic>
          <p:nvPicPr>
            <p:cNvPr id="52" name="Picture 30" descr="Serviços de computação em nuvem - Amazon Web Services (AWS)">
              <a:extLst>
                <a:ext uri="{FF2B5EF4-FFF2-40B4-BE49-F238E27FC236}">
                  <a16:creationId xmlns:a16="http://schemas.microsoft.com/office/drawing/2014/main" id="{E9E2C878-F373-A835-7DAE-C4648000C96D}"/>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23682" t="20119" r="24222" b="19718"/>
            <a:stretch/>
          </p:blipFill>
          <p:spPr bwMode="auto">
            <a:xfrm>
              <a:off x="6190194" y="5265098"/>
              <a:ext cx="920344" cy="55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Agrupar 52">
            <a:extLst>
              <a:ext uri="{FF2B5EF4-FFF2-40B4-BE49-F238E27FC236}">
                <a16:creationId xmlns:a16="http://schemas.microsoft.com/office/drawing/2014/main" id="{066B019C-9219-6F2F-9757-6AFB92789AB5}"/>
              </a:ext>
            </a:extLst>
          </p:cNvPr>
          <p:cNvGrpSpPr>
            <a:grpSpLocks noChangeAspect="1"/>
          </p:cNvGrpSpPr>
          <p:nvPr/>
        </p:nvGrpSpPr>
        <p:grpSpPr>
          <a:xfrm>
            <a:off x="8419826" y="817404"/>
            <a:ext cx="1599859" cy="653298"/>
            <a:chOff x="8423380" y="1005040"/>
            <a:chExt cx="1773016" cy="724006"/>
          </a:xfrm>
        </p:grpSpPr>
        <p:sp>
          <p:nvSpPr>
            <p:cNvPr id="54" name="Retângulo: Cantos Arredondados 53">
              <a:extLst>
                <a:ext uri="{FF2B5EF4-FFF2-40B4-BE49-F238E27FC236}">
                  <a16:creationId xmlns:a16="http://schemas.microsoft.com/office/drawing/2014/main" id="{1CAD9AB4-675C-B3FC-A0B3-A4C6D9F02642}"/>
                </a:ext>
              </a:extLst>
            </p:cNvPr>
            <p:cNvSpPr/>
            <p:nvPr/>
          </p:nvSpPr>
          <p:spPr>
            <a:xfrm>
              <a:off x="8423380"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55" name="Imagem 54">
              <a:extLst>
                <a:ext uri="{FF2B5EF4-FFF2-40B4-BE49-F238E27FC236}">
                  <a16:creationId xmlns:a16="http://schemas.microsoft.com/office/drawing/2014/main" id="{2E765E70-7105-FB5A-E169-6330B5C23847}"/>
                </a:ext>
              </a:extLst>
            </p:cNvPr>
            <p:cNvPicPr>
              <a:picLocks noChangeAspect="1"/>
            </p:cNvPicPr>
            <p:nvPr/>
          </p:nvPicPr>
          <p:blipFill>
            <a:blip r:embed="rId8">
              <a:extLst>
                <a:ext uri="{28A0092B-C50C-407E-A947-70E740481C1C}">
                  <a14:useLocalDpi xmlns:a14="http://schemas.microsoft.com/office/drawing/2010/main" val="0"/>
                </a:ext>
              </a:extLst>
            </a:blip>
            <a:srcRect l="4096" r="4096"/>
            <a:stretch/>
          </p:blipFill>
          <p:spPr>
            <a:xfrm>
              <a:off x="9782203" y="1101035"/>
              <a:ext cx="275427" cy="180000"/>
            </a:xfrm>
            <a:prstGeom prst="rect">
              <a:avLst/>
            </a:prstGeom>
          </p:spPr>
        </p:pic>
        <p:pic>
          <p:nvPicPr>
            <p:cNvPr id="56" name="Picture 34" descr="Subsídio de 250 mil euros para pesquisa inovadora em nutrição parenteral é  concedido pela Fresenius Kabi">
              <a:extLst>
                <a:ext uri="{FF2B5EF4-FFF2-40B4-BE49-F238E27FC236}">
                  <a16:creationId xmlns:a16="http://schemas.microsoft.com/office/drawing/2014/main" id="{4EEF63CA-01F4-6717-8602-0E5938626A2C}"/>
                </a:ext>
              </a:extLst>
            </p:cNvPr>
            <p:cNvPicPr>
              <a:picLocks noChangeAspect="1" noChangeArrowheads="1"/>
            </p:cNvPicPr>
            <p:nvPr/>
          </p:nvPicPr>
          <p:blipFill>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0888" y="1226529"/>
              <a:ext cx="1638000" cy="440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Agrupar 56">
            <a:extLst>
              <a:ext uri="{FF2B5EF4-FFF2-40B4-BE49-F238E27FC236}">
                <a16:creationId xmlns:a16="http://schemas.microsoft.com/office/drawing/2014/main" id="{D0EB8677-5A07-1E81-7C14-C2130C90AB59}"/>
              </a:ext>
            </a:extLst>
          </p:cNvPr>
          <p:cNvGrpSpPr>
            <a:grpSpLocks noChangeAspect="1"/>
          </p:cNvGrpSpPr>
          <p:nvPr/>
        </p:nvGrpSpPr>
        <p:grpSpPr>
          <a:xfrm>
            <a:off x="6659899" y="1877122"/>
            <a:ext cx="1599859" cy="653298"/>
            <a:chOff x="8423380" y="2045470"/>
            <a:chExt cx="1773016" cy="724006"/>
          </a:xfrm>
        </p:grpSpPr>
        <p:sp>
          <p:nvSpPr>
            <p:cNvPr id="58" name="Retângulo: Cantos Arredondados 57">
              <a:extLst>
                <a:ext uri="{FF2B5EF4-FFF2-40B4-BE49-F238E27FC236}">
                  <a16:creationId xmlns:a16="http://schemas.microsoft.com/office/drawing/2014/main" id="{DF1AF4D9-4FFE-B7AE-EEF2-4264D85340A0}"/>
                </a:ext>
              </a:extLst>
            </p:cNvPr>
            <p:cNvSpPr/>
            <p:nvPr/>
          </p:nvSpPr>
          <p:spPr>
            <a:xfrm>
              <a:off x="8423380" y="204547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59" name="Imagem 58">
              <a:extLst>
                <a:ext uri="{FF2B5EF4-FFF2-40B4-BE49-F238E27FC236}">
                  <a16:creationId xmlns:a16="http://schemas.microsoft.com/office/drawing/2014/main" id="{1869EC5C-6389-091E-ECF5-F0D2805F5943}"/>
                </a:ext>
              </a:extLst>
            </p:cNvPr>
            <p:cNvPicPr>
              <a:picLocks noChangeAspect="1"/>
            </p:cNvPicPr>
            <p:nvPr/>
          </p:nvPicPr>
          <p:blipFill>
            <a:blip r:embed="rId28">
              <a:extLst>
                <a:ext uri="{28A0092B-C50C-407E-A947-70E740481C1C}">
                  <a14:useLocalDpi xmlns:a14="http://schemas.microsoft.com/office/drawing/2010/main" val="0"/>
                </a:ext>
              </a:extLst>
            </a:blip>
            <a:srcRect t="17476" b="17476"/>
            <a:stretch/>
          </p:blipFill>
          <p:spPr>
            <a:xfrm>
              <a:off x="9780910" y="2123755"/>
              <a:ext cx="276720" cy="180000"/>
            </a:xfrm>
            <a:prstGeom prst="rect">
              <a:avLst/>
            </a:prstGeom>
          </p:spPr>
        </p:pic>
        <p:pic>
          <p:nvPicPr>
            <p:cNvPr id="60" name="Picture 36" descr="Sumitomo Chemical - Sou de Algodão">
              <a:extLst>
                <a:ext uri="{FF2B5EF4-FFF2-40B4-BE49-F238E27FC236}">
                  <a16:creationId xmlns:a16="http://schemas.microsoft.com/office/drawing/2014/main" id="{947C8E03-703C-C8A1-F897-38891168EE3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613145" y="2309045"/>
              <a:ext cx="1393486" cy="3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Agrupar 60">
            <a:extLst>
              <a:ext uri="{FF2B5EF4-FFF2-40B4-BE49-F238E27FC236}">
                <a16:creationId xmlns:a16="http://schemas.microsoft.com/office/drawing/2014/main" id="{36875E54-04B4-D183-C83D-7B9CB62019C5}"/>
              </a:ext>
            </a:extLst>
          </p:cNvPr>
          <p:cNvGrpSpPr>
            <a:grpSpLocks noChangeAspect="1"/>
          </p:cNvGrpSpPr>
          <p:nvPr/>
        </p:nvGrpSpPr>
        <p:grpSpPr>
          <a:xfrm>
            <a:off x="10231164" y="2399614"/>
            <a:ext cx="1599859" cy="653298"/>
            <a:chOff x="8423380" y="4126332"/>
            <a:chExt cx="1773016" cy="724006"/>
          </a:xfrm>
        </p:grpSpPr>
        <p:sp>
          <p:nvSpPr>
            <p:cNvPr id="62" name="Retângulo: Cantos Arredondados 61">
              <a:extLst>
                <a:ext uri="{FF2B5EF4-FFF2-40B4-BE49-F238E27FC236}">
                  <a16:creationId xmlns:a16="http://schemas.microsoft.com/office/drawing/2014/main" id="{847C6BD4-4133-D0A2-6AAC-0FAB73102C83}"/>
                </a:ext>
              </a:extLst>
            </p:cNvPr>
            <p:cNvSpPr/>
            <p:nvPr/>
          </p:nvSpPr>
          <p:spPr>
            <a:xfrm>
              <a:off x="8423380" y="4126332"/>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63" name="Imagem 62">
              <a:extLst>
                <a:ext uri="{FF2B5EF4-FFF2-40B4-BE49-F238E27FC236}">
                  <a16:creationId xmlns:a16="http://schemas.microsoft.com/office/drawing/2014/main" id="{764CA5A6-FBCD-96BA-A378-E93ACCAEE4FC}"/>
                </a:ext>
              </a:extLst>
            </p:cNvPr>
            <p:cNvPicPr>
              <a:picLocks noChangeAspect="1"/>
            </p:cNvPicPr>
            <p:nvPr/>
          </p:nvPicPr>
          <p:blipFill>
            <a:blip r:embed="rId30">
              <a:extLst>
                <a:ext uri="{28A0092B-C50C-407E-A947-70E740481C1C}">
                  <a14:useLocalDpi xmlns:a14="http://schemas.microsoft.com/office/drawing/2010/main" val="0"/>
                </a:ext>
              </a:extLst>
            </a:blip>
            <a:srcRect t="985" b="985"/>
            <a:stretch/>
          </p:blipFill>
          <p:spPr>
            <a:xfrm>
              <a:off x="9780620" y="4228965"/>
              <a:ext cx="275427" cy="180000"/>
            </a:xfrm>
            <a:prstGeom prst="rect">
              <a:avLst/>
            </a:prstGeom>
          </p:spPr>
        </p:pic>
        <p:pic>
          <p:nvPicPr>
            <p:cNvPr id="64" name="Picture 40" descr="ZAHONERO | CEPYME500">
              <a:extLst>
                <a:ext uri="{FF2B5EF4-FFF2-40B4-BE49-F238E27FC236}">
                  <a16:creationId xmlns:a16="http://schemas.microsoft.com/office/drawing/2014/main" id="{2B977DEE-9E02-4556-A3C9-ACA2A896C72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466551" y="4306467"/>
              <a:ext cx="1638000" cy="501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Agrupar 64">
            <a:extLst>
              <a:ext uri="{FF2B5EF4-FFF2-40B4-BE49-F238E27FC236}">
                <a16:creationId xmlns:a16="http://schemas.microsoft.com/office/drawing/2014/main" id="{58055EE8-3C1F-E754-2269-BCDCC4092336}"/>
              </a:ext>
            </a:extLst>
          </p:cNvPr>
          <p:cNvGrpSpPr>
            <a:grpSpLocks noChangeAspect="1"/>
          </p:cNvGrpSpPr>
          <p:nvPr/>
        </p:nvGrpSpPr>
        <p:grpSpPr>
          <a:xfrm>
            <a:off x="8476661" y="2091576"/>
            <a:ext cx="1599859" cy="653298"/>
            <a:chOff x="10669538" y="1005040"/>
            <a:chExt cx="1773016" cy="724006"/>
          </a:xfrm>
        </p:grpSpPr>
        <p:sp>
          <p:nvSpPr>
            <p:cNvPr id="66" name="Retângulo: Cantos Arredondados 65">
              <a:extLst>
                <a:ext uri="{FF2B5EF4-FFF2-40B4-BE49-F238E27FC236}">
                  <a16:creationId xmlns:a16="http://schemas.microsoft.com/office/drawing/2014/main" id="{1150F153-D9CF-ADDB-6B0F-E48A1D020DB4}"/>
                </a:ext>
              </a:extLst>
            </p:cNvPr>
            <p:cNvSpPr/>
            <p:nvPr/>
          </p:nvSpPr>
          <p:spPr>
            <a:xfrm>
              <a:off x="10669538"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67" name="Imagem 66">
              <a:extLst>
                <a:ext uri="{FF2B5EF4-FFF2-40B4-BE49-F238E27FC236}">
                  <a16:creationId xmlns:a16="http://schemas.microsoft.com/office/drawing/2014/main" id="{B9D78018-CE48-418D-53AA-5D01B7635DB9}"/>
                </a:ext>
              </a:extLst>
            </p:cNvPr>
            <p:cNvPicPr>
              <a:picLocks noChangeAspect="1"/>
            </p:cNvPicPr>
            <p:nvPr/>
          </p:nvPicPr>
          <p:blipFill>
            <a:blip r:embed="rId32">
              <a:extLst>
                <a:ext uri="{28A0092B-C50C-407E-A947-70E740481C1C}">
                  <a14:useLocalDpi xmlns:a14="http://schemas.microsoft.com/office/drawing/2010/main" val="0"/>
                </a:ext>
              </a:extLst>
            </a:blip>
            <a:srcRect t="17476" b="17476"/>
            <a:stretch/>
          </p:blipFill>
          <p:spPr>
            <a:xfrm>
              <a:off x="12012052" y="1083316"/>
              <a:ext cx="307563" cy="200063"/>
            </a:xfrm>
            <a:prstGeom prst="rect">
              <a:avLst/>
            </a:prstGeom>
          </p:spPr>
        </p:pic>
        <p:pic>
          <p:nvPicPr>
            <p:cNvPr id="68" name="Imagem 67">
              <a:extLst>
                <a:ext uri="{FF2B5EF4-FFF2-40B4-BE49-F238E27FC236}">
                  <a16:creationId xmlns:a16="http://schemas.microsoft.com/office/drawing/2014/main" id="{720E4B58-8118-5006-9908-52B89D02DFDB}"/>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10881255" y="1246214"/>
              <a:ext cx="1349583" cy="468000"/>
            </a:xfrm>
            <a:prstGeom prst="rect">
              <a:avLst/>
            </a:prstGeom>
          </p:spPr>
        </p:pic>
        <p:pic>
          <p:nvPicPr>
            <p:cNvPr id="69" name="Imagem 68">
              <a:extLst>
                <a:ext uri="{FF2B5EF4-FFF2-40B4-BE49-F238E27FC236}">
                  <a16:creationId xmlns:a16="http://schemas.microsoft.com/office/drawing/2014/main" id="{2F50A345-5A24-3F44-64CA-AADA34466C88}"/>
                </a:ext>
              </a:extLst>
            </p:cNvPr>
            <p:cNvPicPr>
              <a:picLocks noChangeAspect="1"/>
            </p:cNvPicPr>
            <p:nvPr/>
          </p:nvPicPr>
          <p:blipFill>
            <a:blip r:embed="rId34">
              <a:extLst>
                <a:ext uri="{28A0092B-C50C-407E-A947-70E740481C1C}">
                  <a14:useLocalDpi xmlns:a14="http://schemas.microsoft.com/office/drawing/2010/main" val="0"/>
                </a:ext>
              </a:extLst>
            </a:blip>
            <a:srcRect l="11416" r="11416"/>
            <a:stretch/>
          </p:blipFill>
          <p:spPr>
            <a:xfrm>
              <a:off x="11679474" y="1094743"/>
              <a:ext cx="276720" cy="180000"/>
            </a:xfrm>
            <a:prstGeom prst="rect">
              <a:avLst/>
            </a:prstGeom>
          </p:spPr>
        </p:pic>
      </p:grpSp>
      <p:grpSp>
        <p:nvGrpSpPr>
          <p:cNvPr id="70" name="Agrupar 69">
            <a:extLst>
              <a:ext uri="{FF2B5EF4-FFF2-40B4-BE49-F238E27FC236}">
                <a16:creationId xmlns:a16="http://schemas.microsoft.com/office/drawing/2014/main" id="{954D65E7-5DCF-1417-A817-E8EE7A3C844E}"/>
              </a:ext>
            </a:extLst>
          </p:cNvPr>
          <p:cNvGrpSpPr>
            <a:grpSpLocks noChangeAspect="1"/>
          </p:cNvGrpSpPr>
          <p:nvPr/>
        </p:nvGrpSpPr>
        <p:grpSpPr>
          <a:xfrm>
            <a:off x="10302299" y="1265332"/>
            <a:ext cx="1599859" cy="653298"/>
            <a:chOff x="10669538" y="2069062"/>
            <a:chExt cx="1773016" cy="724006"/>
          </a:xfrm>
        </p:grpSpPr>
        <p:sp>
          <p:nvSpPr>
            <p:cNvPr id="71" name="Retângulo: Cantos Arredondados 70">
              <a:extLst>
                <a:ext uri="{FF2B5EF4-FFF2-40B4-BE49-F238E27FC236}">
                  <a16:creationId xmlns:a16="http://schemas.microsoft.com/office/drawing/2014/main" id="{C4374151-1993-6314-3DD2-C8641D6A07F9}"/>
                </a:ext>
              </a:extLst>
            </p:cNvPr>
            <p:cNvSpPr/>
            <p:nvPr/>
          </p:nvSpPr>
          <p:spPr>
            <a:xfrm>
              <a:off x="10669538" y="2069062"/>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72" name="Imagem 71">
              <a:extLst>
                <a:ext uri="{FF2B5EF4-FFF2-40B4-BE49-F238E27FC236}">
                  <a16:creationId xmlns:a16="http://schemas.microsoft.com/office/drawing/2014/main" id="{7978669A-20FC-A2BA-721F-1329A548E0F3}"/>
                </a:ext>
              </a:extLst>
            </p:cNvPr>
            <p:cNvPicPr>
              <a:picLocks noChangeAspect="1"/>
            </p:cNvPicPr>
            <p:nvPr/>
          </p:nvPicPr>
          <p:blipFill>
            <a:blip r:embed="rId30">
              <a:extLst>
                <a:ext uri="{28A0092B-C50C-407E-A947-70E740481C1C}">
                  <a14:useLocalDpi xmlns:a14="http://schemas.microsoft.com/office/drawing/2010/main" val="0"/>
                </a:ext>
              </a:extLst>
            </a:blip>
            <a:srcRect t="985" b="985"/>
            <a:stretch/>
          </p:blipFill>
          <p:spPr>
            <a:xfrm>
              <a:off x="12015540" y="2123755"/>
              <a:ext cx="275427" cy="180000"/>
            </a:xfrm>
            <a:prstGeom prst="rect">
              <a:avLst/>
            </a:prstGeom>
          </p:spPr>
        </p:pic>
        <p:pic>
          <p:nvPicPr>
            <p:cNvPr id="73" name="Picture 50" descr="ROBINSON CRUSOE APRESENTA MAIS DE 10 NOVIDADES EM PRODUTOS NA APAS 2022 |  Alimentos e Bebidas">
              <a:extLst>
                <a:ext uri="{FF2B5EF4-FFF2-40B4-BE49-F238E27FC236}">
                  <a16:creationId xmlns:a16="http://schemas.microsoft.com/office/drawing/2014/main" id="{63741BB4-6735-DDD5-B6FB-3D9981F7E125}"/>
                </a:ext>
              </a:extLst>
            </p:cNvPr>
            <p:cNvPicPr>
              <a:picLocks noChangeAspect="1" noChangeArrowheads="1"/>
            </p:cNvPicPr>
            <p:nvPr/>
          </p:nvPicPr>
          <p:blipFill rotWithShape="1">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l="22969" r="22030"/>
            <a:stretch/>
          </p:blipFill>
          <p:spPr bwMode="auto">
            <a:xfrm>
              <a:off x="11215305" y="2107065"/>
              <a:ext cx="681482" cy="6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Agrupar 73">
            <a:extLst>
              <a:ext uri="{FF2B5EF4-FFF2-40B4-BE49-F238E27FC236}">
                <a16:creationId xmlns:a16="http://schemas.microsoft.com/office/drawing/2014/main" id="{E511E278-E0E6-5A57-EC3C-BCA51793BBBD}"/>
              </a:ext>
            </a:extLst>
          </p:cNvPr>
          <p:cNvGrpSpPr>
            <a:grpSpLocks noChangeAspect="1"/>
          </p:cNvGrpSpPr>
          <p:nvPr/>
        </p:nvGrpSpPr>
        <p:grpSpPr>
          <a:xfrm>
            <a:off x="9919226" y="5785106"/>
            <a:ext cx="1599859" cy="653298"/>
            <a:chOff x="10669538" y="3158671"/>
            <a:chExt cx="1773016" cy="724006"/>
          </a:xfrm>
        </p:grpSpPr>
        <p:sp>
          <p:nvSpPr>
            <p:cNvPr id="75" name="Retângulo: Cantos Arredondados 74">
              <a:extLst>
                <a:ext uri="{FF2B5EF4-FFF2-40B4-BE49-F238E27FC236}">
                  <a16:creationId xmlns:a16="http://schemas.microsoft.com/office/drawing/2014/main" id="{611240BA-BF2B-6C06-0A12-4C3DA393AD82}"/>
                </a:ext>
              </a:extLst>
            </p:cNvPr>
            <p:cNvSpPr/>
            <p:nvPr/>
          </p:nvSpPr>
          <p:spPr>
            <a:xfrm>
              <a:off x="10669538" y="3158671"/>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76" name="Imagem 75">
              <a:extLst>
                <a:ext uri="{FF2B5EF4-FFF2-40B4-BE49-F238E27FC236}">
                  <a16:creationId xmlns:a16="http://schemas.microsoft.com/office/drawing/2014/main" id="{E4EC5353-8EB4-8105-61E8-E7105C57DE70}"/>
                </a:ext>
              </a:extLst>
            </p:cNvPr>
            <p:cNvPicPr>
              <a:picLocks noChangeAspect="1"/>
            </p:cNvPicPr>
            <p:nvPr/>
          </p:nvPicPr>
          <p:blipFill>
            <a:blip r:embed="rId25">
              <a:extLst>
                <a:ext uri="{28A0092B-C50C-407E-A947-70E740481C1C}">
                  <a14:useLocalDpi xmlns:a14="http://schemas.microsoft.com/office/drawing/2010/main" val="0"/>
                </a:ext>
              </a:extLst>
            </a:blip>
            <a:srcRect l="1545" r="1545"/>
            <a:stretch/>
          </p:blipFill>
          <p:spPr>
            <a:xfrm>
              <a:off x="12015540" y="3261302"/>
              <a:ext cx="275427" cy="180000"/>
            </a:xfrm>
            <a:prstGeom prst="rect">
              <a:avLst/>
            </a:prstGeom>
          </p:spPr>
        </p:pic>
        <p:pic>
          <p:nvPicPr>
            <p:cNvPr id="77" name="Picture 52" descr="Hard Rock Cafe logo and symbol, meaning, history, PNG">
              <a:extLst>
                <a:ext uri="{FF2B5EF4-FFF2-40B4-BE49-F238E27FC236}">
                  <a16:creationId xmlns:a16="http://schemas.microsoft.com/office/drawing/2014/main" id="{A3499F0D-55DA-EDA5-CFA3-96DF3D010DD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1044046" y="3252819"/>
              <a:ext cx="1024000" cy="57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Agrupar 77">
            <a:extLst>
              <a:ext uri="{FF2B5EF4-FFF2-40B4-BE49-F238E27FC236}">
                <a16:creationId xmlns:a16="http://schemas.microsoft.com/office/drawing/2014/main" id="{6EAB5839-846B-E5EE-7BE4-2E38DC90FB3B}"/>
              </a:ext>
            </a:extLst>
          </p:cNvPr>
          <p:cNvGrpSpPr>
            <a:grpSpLocks noChangeAspect="1"/>
          </p:cNvGrpSpPr>
          <p:nvPr/>
        </p:nvGrpSpPr>
        <p:grpSpPr>
          <a:xfrm>
            <a:off x="10388091" y="3684269"/>
            <a:ext cx="1599859" cy="653298"/>
            <a:chOff x="10035254" y="4961135"/>
            <a:chExt cx="1773016" cy="724006"/>
          </a:xfrm>
        </p:grpSpPr>
        <p:sp>
          <p:nvSpPr>
            <p:cNvPr id="79" name="Retângulo: Cantos Arredondados 78">
              <a:extLst>
                <a:ext uri="{FF2B5EF4-FFF2-40B4-BE49-F238E27FC236}">
                  <a16:creationId xmlns:a16="http://schemas.microsoft.com/office/drawing/2014/main" id="{C9010186-A5E6-E32F-7352-D3FF1FCE6B35}"/>
                </a:ext>
              </a:extLst>
            </p:cNvPr>
            <p:cNvSpPr/>
            <p:nvPr/>
          </p:nvSpPr>
          <p:spPr>
            <a:xfrm>
              <a:off x="10035254" y="4961135"/>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80" name="Picture 2" descr="Porsche Logo – PNG e Vetor – Download de Logo">
              <a:extLst>
                <a:ext uri="{FF2B5EF4-FFF2-40B4-BE49-F238E27FC236}">
                  <a16:creationId xmlns:a16="http://schemas.microsoft.com/office/drawing/2014/main" id="{F7085D03-D402-5B59-A65F-ADEC7362352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373692" y="5048131"/>
              <a:ext cx="1143661" cy="576000"/>
            </a:xfrm>
            <a:prstGeom prst="rect">
              <a:avLst/>
            </a:prstGeom>
            <a:noFill/>
            <a:extLst>
              <a:ext uri="{909E8E84-426E-40DD-AFC4-6F175D3DCCD1}">
                <a14:hiddenFill xmlns:a14="http://schemas.microsoft.com/office/drawing/2010/main">
                  <a:solidFill>
                    <a:srgbClr val="FFFFFF"/>
                  </a:solidFill>
                </a14:hiddenFill>
              </a:ext>
            </a:extLst>
          </p:spPr>
        </p:pic>
        <p:pic>
          <p:nvPicPr>
            <p:cNvPr id="81" name="Imagem 80">
              <a:extLst>
                <a:ext uri="{FF2B5EF4-FFF2-40B4-BE49-F238E27FC236}">
                  <a16:creationId xmlns:a16="http://schemas.microsoft.com/office/drawing/2014/main" id="{BB065E44-02F8-7B40-414B-36B06238250F}"/>
                </a:ext>
              </a:extLst>
            </p:cNvPr>
            <p:cNvPicPr>
              <a:picLocks noChangeAspect="1"/>
            </p:cNvPicPr>
            <p:nvPr/>
          </p:nvPicPr>
          <p:blipFill>
            <a:blip r:embed="rId8">
              <a:extLst>
                <a:ext uri="{28A0092B-C50C-407E-A947-70E740481C1C}">
                  <a14:useLocalDpi xmlns:a14="http://schemas.microsoft.com/office/drawing/2010/main" val="0"/>
                </a:ext>
              </a:extLst>
            </a:blip>
            <a:srcRect l="4096" r="4096"/>
            <a:stretch/>
          </p:blipFill>
          <p:spPr>
            <a:xfrm>
              <a:off x="11387384" y="5060422"/>
              <a:ext cx="275427" cy="180000"/>
            </a:xfrm>
            <a:prstGeom prst="rect">
              <a:avLst/>
            </a:prstGeom>
          </p:spPr>
        </p:pic>
      </p:grpSp>
      <p:grpSp>
        <p:nvGrpSpPr>
          <p:cNvPr id="82" name="Agrupar 81">
            <a:extLst>
              <a:ext uri="{FF2B5EF4-FFF2-40B4-BE49-F238E27FC236}">
                <a16:creationId xmlns:a16="http://schemas.microsoft.com/office/drawing/2014/main" id="{FD286CFE-CFA5-5B4E-19DC-E939A797D362}"/>
              </a:ext>
            </a:extLst>
          </p:cNvPr>
          <p:cNvGrpSpPr/>
          <p:nvPr/>
        </p:nvGrpSpPr>
        <p:grpSpPr>
          <a:xfrm>
            <a:off x="603666" y="5047982"/>
            <a:ext cx="1599859" cy="653298"/>
            <a:chOff x="2679751" y="3392506"/>
            <a:chExt cx="1599859" cy="653298"/>
          </a:xfrm>
        </p:grpSpPr>
        <p:sp>
          <p:nvSpPr>
            <p:cNvPr id="83" name="Retângulo: Cantos Arredondados 82">
              <a:extLst>
                <a:ext uri="{FF2B5EF4-FFF2-40B4-BE49-F238E27FC236}">
                  <a16:creationId xmlns:a16="http://schemas.microsoft.com/office/drawing/2014/main" id="{E0CD63EA-03A0-A2DE-89E3-83DBA7D8B24C}"/>
                </a:ext>
              </a:extLst>
            </p:cNvPr>
            <p:cNvSpPr/>
            <p:nvPr/>
          </p:nvSpPr>
          <p:spPr>
            <a:xfrm>
              <a:off x="2679751" y="3392506"/>
              <a:ext cx="1599859" cy="653298"/>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84" name="Imagem 83">
              <a:extLst>
                <a:ext uri="{FF2B5EF4-FFF2-40B4-BE49-F238E27FC236}">
                  <a16:creationId xmlns:a16="http://schemas.microsoft.com/office/drawing/2014/main" id="{4B09216F-92C5-F91F-1A5E-3D4C26C89C49}"/>
                </a:ext>
              </a:extLst>
            </p:cNvPr>
            <p:cNvPicPr>
              <a:picLocks noChangeAspect="1"/>
            </p:cNvPicPr>
            <p:nvPr/>
          </p:nvPicPr>
          <p:blipFill>
            <a:blip r:embed="rId13">
              <a:extLst>
                <a:ext uri="{28A0092B-C50C-407E-A947-70E740481C1C}">
                  <a14:useLocalDpi xmlns:a14="http://schemas.microsoft.com/office/drawing/2010/main" val="0"/>
                </a:ext>
              </a:extLst>
            </a:blip>
            <a:srcRect t="3537" b="3537"/>
            <a:stretch/>
          </p:blipFill>
          <p:spPr>
            <a:xfrm>
              <a:off x="3926918" y="3485116"/>
              <a:ext cx="249695" cy="162421"/>
            </a:xfrm>
            <a:prstGeom prst="rect">
              <a:avLst/>
            </a:prstGeom>
          </p:spPr>
        </p:pic>
        <p:pic>
          <p:nvPicPr>
            <p:cNvPr id="85" name="Picture 18">
              <a:extLst>
                <a:ext uri="{FF2B5EF4-FFF2-40B4-BE49-F238E27FC236}">
                  <a16:creationId xmlns:a16="http://schemas.microsoft.com/office/drawing/2014/main" id="{96004B82-E441-4D13-3DC6-B2ED0A70266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p:blipFill>
          <p:spPr bwMode="auto">
            <a:xfrm>
              <a:off x="2792721" y="3413474"/>
              <a:ext cx="1078866" cy="606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Agrupar 85">
            <a:extLst>
              <a:ext uri="{FF2B5EF4-FFF2-40B4-BE49-F238E27FC236}">
                <a16:creationId xmlns:a16="http://schemas.microsoft.com/office/drawing/2014/main" id="{45B4992F-77C6-62B5-47CF-DF8A88914317}"/>
              </a:ext>
            </a:extLst>
          </p:cNvPr>
          <p:cNvGrpSpPr/>
          <p:nvPr/>
        </p:nvGrpSpPr>
        <p:grpSpPr>
          <a:xfrm>
            <a:off x="10339660" y="4794276"/>
            <a:ext cx="1599859" cy="653298"/>
            <a:chOff x="8446748" y="4751152"/>
            <a:chExt cx="1599859" cy="653298"/>
          </a:xfrm>
        </p:grpSpPr>
        <p:grpSp>
          <p:nvGrpSpPr>
            <p:cNvPr id="87" name="Agrupar 86">
              <a:extLst>
                <a:ext uri="{FF2B5EF4-FFF2-40B4-BE49-F238E27FC236}">
                  <a16:creationId xmlns:a16="http://schemas.microsoft.com/office/drawing/2014/main" id="{93E5A720-BBF1-AE6A-31B9-D0C792AD49B3}"/>
                </a:ext>
              </a:extLst>
            </p:cNvPr>
            <p:cNvGrpSpPr>
              <a:grpSpLocks noChangeAspect="1"/>
            </p:cNvGrpSpPr>
            <p:nvPr/>
          </p:nvGrpSpPr>
          <p:grpSpPr>
            <a:xfrm>
              <a:off x="8446748" y="4751152"/>
              <a:ext cx="1599859" cy="653298"/>
              <a:chOff x="2882112" y="3085901"/>
              <a:chExt cx="1773016" cy="724006"/>
            </a:xfrm>
          </p:grpSpPr>
          <p:sp>
            <p:nvSpPr>
              <p:cNvPr id="89" name="Retângulo: Cantos Arredondados 88">
                <a:extLst>
                  <a:ext uri="{FF2B5EF4-FFF2-40B4-BE49-F238E27FC236}">
                    <a16:creationId xmlns:a16="http://schemas.microsoft.com/office/drawing/2014/main" id="{AD1D0B8A-09CA-31A6-2B49-0285E161A925}"/>
                  </a:ext>
                </a:extLst>
              </p:cNvPr>
              <p:cNvSpPr/>
              <p:nvPr/>
            </p:nvSpPr>
            <p:spPr>
              <a:xfrm>
                <a:off x="2882112" y="3085901"/>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90" name="Imagem 89">
                <a:extLst>
                  <a:ext uri="{FF2B5EF4-FFF2-40B4-BE49-F238E27FC236}">
                    <a16:creationId xmlns:a16="http://schemas.microsoft.com/office/drawing/2014/main" id="{B8BE0640-43B4-2130-4492-0A926D8D39CD}"/>
                  </a:ext>
                </a:extLst>
              </p:cNvPr>
              <p:cNvPicPr>
                <a:picLocks noChangeAspect="1"/>
              </p:cNvPicPr>
              <p:nvPr/>
            </p:nvPicPr>
            <p:blipFill>
              <a:blip r:embed="rId39">
                <a:extLst>
                  <a:ext uri="{28A0092B-C50C-407E-A947-70E740481C1C}">
                    <a14:useLocalDpi xmlns:a14="http://schemas.microsoft.com/office/drawing/2010/main" val="0"/>
                  </a:ext>
                </a:extLst>
              </a:blip>
              <a:srcRect t="1202" b="1202"/>
              <a:stretch/>
            </p:blipFill>
            <p:spPr>
              <a:xfrm>
                <a:off x="4264263" y="3182809"/>
                <a:ext cx="276720" cy="180000"/>
              </a:xfrm>
              <a:prstGeom prst="rect">
                <a:avLst/>
              </a:prstGeom>
            </p:spPr>
          </p:pic>
        </p:grpSp>
        <p:pic>
          <p:nvPicPr>
            <p:cNvPr id="88" name="Imagem 87">
              <a:extLst>
                <a:ext uri="{FF2B5EF4-FFF2-40B4-BE49-F238E27FC236}">
                  <a16:creationId xmlns:a16="http://schemas.microsoft.com/office/drawing/2014/main" id="{04F41CD3-9D5F-B860-83C2-E7459656F77D}"/>
                </a:ext>
              </a:extLst>
            </p:cNvPr>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610347" y="4822151"/>
              <a:ext cx="1064993" cy="512441"/>
            </a:xfrm>
            <a:prstGeom prst="rect">
              <a:avLst/>
            </a:prstGeom>
            <a:noFill/>
          </p:spPr>
        </p:pic>
      </p:grpSp>
      <p:grpSp>
        <p:nvGrpSpPr>
          <p:cNvPr id="91" name="Agrupar 90">
            <a:extLst>
              <a:ext uri="{FF2B5EF4-FFF2-40B4-BE49-F238E27FC236}">
                <a16:creationId xmlns:a16="http://schemas.microsoft.com/office/drawing/2014/main" id="{420A2ED6-A819-646B-087F-4841F9C7221A}"/>
              </a:ext>
            </a:extLst>
          </p:cNvPr>
          <p:cNvGrpSpPr/>
          <p:nvPr/>
        </p:nvGrpSpPr>
        <p:grpSpPr>
          <a:xfrm>
            <a:off x="4385336" y="965365"/>
            <a:ext cx="1599859" cy="653298"/>
            <a:chOff x="2398066" y="1858709"/>
            <a:chExt cx="1599859" cy="653298"/>
          </a:xfrm>
        </p:grpSpPr>
        <p:grpSp>
          <p:nvGrpSpPr>
            <p:cNvPr id="92" name="Agrupar 91">
              <a:extLst>
                <a:ext uri="{FF2B5EF4-FFF2-40B4-BE49-F238E27FC236}">
                  <a16:creationId xmlns:a16="http://schemas.microsoft.com/office/drawing/2014/main" id="{50801E39-A12D-BA0F-3E99-6E9E18432B1C}"/>
                </a:ext>
              </a:extLst>
            </p:cNvPr>
            <p:cNvGrpSpPr>
              <a:grpSpLocks noChangeAspect="1"/>
            </p:cNvGrpSpPr>
            <p:nvPr/>
          </p:nvGrpSpPr>
          <p:grpSpPr>
            <a:xfrm>
              <a:off x="2398066" y="1858709"/>
              <a:ext cx="1599859" cy="653298"/>
              <a:chOff x="10669538" y="1005040"/>
              <a:chExt cx="1773016" cy="724006"/>
            </a:xfrm>
          </p:grpSpPr>
          <p:sp>
            <p:nvSpPr>
              <p:cNvPr id="94" name="Retângulo: Cantos Arredondados 93">
                <a:extLst>
                  <a:ext uri="{FF2B5EF4-FFF2-40B4-BE49-F238E27FC236}">
                    <a16:creationId xmlns:a16="http://schemas.microsoft.com/office/drawing/2014/main" id="{EEE7C126-FB7C-C655-4B27-807D6DA6C5E4}"/>
                  </a:ext>
                </a:extLst>
              </p:cNvPr>
              <p:cNvSpPr/>
              <p:nvPr/>
            </p:nvSpPr>
            <p:spPr>
              <a:xfrm>
                <a:off x="10669538"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95" name="Imagem 94">
                <a:extLst>
                  <a:ext uri="{FF2B5EF4-FFF2-40B4-BE49-F238E27FC236}">
                    <a16:creationId xmlns:a16="http://schemas.microsoft.com/office/drawing/2014/main" id="{E9AC03A9-A663-B526-830D-0D8F767CE10F}"/>
                  </a:ext>
                </a:extLst>
              </p:cNvPr>
              <p:cNvPicPr>
                <a:picLocks noChangeAspect="1"/>
              </p:cNvPicPr>
              <p:nvPr/>
            </p:nvPicPr>
            <p:blipFill>
              <a:blip r:embed="rId32">
                <a:extLst>
                  <a:ext uri="{28A0092B-C50C-407E-A947-70E740481C1C}">
                    <a14:useLocalDpi xmlns:a14="http://schemas.microsoft.com/office/drawing/2010/main" val="0"/>
                  </a:ext>
                </a:extLst>
              </a:blip>
              <a:srcRect t="17476" b="17476"/>
              <a:stretch/>
            </p:blipFill>
            <p:spPr>
              <a:xfrm>
                <a:off x="12012052" y="1083316"/>
                <a:ext cx="307563" cy="200063"/>
              </a:xfrm>
              <a:prstGeom prst="rect">
                <a:avLst/>
              </a:prstGeom>
            </p:spPr>
          </p:pic>
        </p:grpSp>
        <p:pic>
          <p:nvPicPr>
            <p:cNvPr id="93" name="Picture 2">
              <a:extLst>
                <a:ext uri="{FF2B5EF4-FFF2-40B4-BE49-F238E27FC236}">
                  <a16:creationId xmlns:a16="http://schemas.microsoft.com/office/drawing/2014/main" id="{46651F23-7BFD-50B5-7463-E31219264BA3}"/>
                </a:ext>
              </a:extLst>
            </p:cNvPr>
            <p:cNvPicPr>
              <a:picLocks noChangeAspect="1" noChangeArrowheads="1"/>
            </p:cNvPicPr>
            <p:nvPr/>
          </p:nvPicPr>
          <p:blipFill>
            <a:blip r:embed="rId41">
              <a:extLst>
                <a:ext uri="{28A0092B-C50C-407E-A947-70E740481C1C}">
                  <a14:useLocalDpi xmlns:a14="http://schemas.microsoft.com/office/drawing/2010/main"/>
                </a:ext>
              </a:extLst>
            </a:blip>
            <a:srcRect/>
            <a:stretch/>
          </p:blipFill>
          <p:spPr bwMode="auto">
            <a:xfrm>
              <a:off x="2437419" y="2024344"/>
              <a:ext cx="1463939" cy="43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Agrupar 95">
            <a:extLst>
              <a:ext uri="{FF2B5EF4-FFF2-40B4-BE49-F238E27FC236}">
                <a16:creationId xmlns:a16="http://schemas.microsoft.com/office/drawing/2014/main" id="{D6801902-2744-B0E8-190B-C69EF5638275}"/>
              </a:ext>
            </a:extLst>
          </p:cNvPr>
          <p:cNvGrpSpPr/>
          <p:nvPr/>
        </p:nvGrpSpPr>
        <p:grpSpPr>
          <a:xfrm>
            <a:off x="2640254" y="5067422"/>
            <a:ext cx="1599859" cy="653298"/>
            <a:chOff x="4342686" y="3238023"/>
            <a:chExt cx="1599859" cy="653298"/>
          </a:xfrm>
        </p:grpSpPr>
        <p:grpSp>
          <p:nvGrpSpPr>
            <p:cNvPr id="97" name="Agrupar 96">
              <a:extLst>
                <a:ext uri="{FF2B5EF4-FFF2-40B4-BE49-F238E27FC236}">
                  <a16:creationId xmlns:a16="http://schemas.microsoft.com/office/drawing/2014/main" id="{05E76E66-E081-902B-D367-8A72386204F0}"/>
                </a:ext>
              </a:extLst>
            </p:cNvPr>
            <p:cNvGrpSpPr>
              <a:grpSpLocks noChangeAspect="1"/>
            </p:cNvGrpSpPr>
            <p:nvPr/>
          </p:nvGrpSpPr>
          <p:grpSpPr>
            <a:xfrm>
              <a:off x="4342686" y="3238023"/>
              <a:ext cx="1599859" cy="653298"/>
              <a:chOff x="2882112" y="1005040"/>
              <a:chExt cx="1773016" cy="724006"/>
            </a:xfrm>
          </p:grpSpPr>
          <p:sp>
            <p:nvSpPr>
              <p:cNvPr id="99" name="Retângulo: Cantos Arredondados 98">
                <a:extLst>
                  <a:ext uri="{FF2B5EF4-FFF2-40B4-BE49-F238E27FC236}">
                    <a16:creationId xmlns:a16="http://schemas.microsoft.com/office/drawing/2014/main" id="{B28564DF-AE2A-C2E0-4832-0BCE70FDECB4}"/>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00" name="Imagem 99">
                <a:extLst>
                  <a:ext uri="{FF2B5EF4-FFF2-40B4-BE49-F238E27FC236}">
                    <a16:creationId xmlns:a16="http://schemas.microsoft.com/office/drawing/2014/main" id="{1D6C4E1A-9129-FBC8-457C-8D6702D8E400}"/>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98" name="Picture 8">
              <a:extLst>
                <a:ext uri="{FF2B5EF4-FFF2-40B4-BE49-F238E27FC236}">
                  <a16:creationId xmlns:a16="http://schemas.microsoft.com/office/drawing/2014/main" id="{8B0E8DB4-7DC1-03C1-C100-EB61A2E0E301}"/>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455175" y="3354199"/>
              <a:ext cx="1089314" cy="419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Agrupar 100">
            <a:extLst>
              <a:ext uri="{FF2B5EF4-FFF2-40B4-BE49-F238E27FC236}">
                <a16:creationId xmlns:a16="http://schemas.microsoft.com/office/drawing/2014/main" id="{CE91B46E-0EDA-503D-D6B7-72967B847EE7}"/>
              </a:ext>
            </a:extLst>
          </p:cNvPr>
          <p:cNvGrpSpPr/>
          <p:nvPr/>
        </p:nvGrpSpPr>
        <p:grpSpPr>
          <a:xfrm>
            <a:off x="6420954" y="941076"/>
            <a:ext cx="1599859" cy="653298"/>
            <a:chOff x="6420954" y="941076"/>
            <a:chExt cx="1599859" cy="653298"/>
          </a:xfrm>
        </p:grpSpPr>
        <p:grpSp>
          <p:nvGrpSpPr>
            <p:cNvPr id="102" name="Agrupar 101">
              <a:extLst>
                <a:ext uri="{FF2B5EF4-FFF2-40B4-BE49-F238E27FC236}">
                  <a16:creationId xmlns:a16="http://schemas.microsoft.com/office/drawing/2014/main" id="{374F3B70-1A51-21AB-BC19-DA21C71F47DF}"/>
                </a:ext>
              </a:extLst>
            </p:cNvPr>
            <p:cNvGrpSpPr>
              <a:grpSpLocks noChangeAspect="1"/>
            </p:cNvGrpSpPr>
            <p:nvPr/>
          </p:nvGrpSpPr>
          <p:grpSpPr>
            <a:xfrm>
              <a:off x="6420954" y="941076"/>
              <a:ext cx="1599859" cy="653298"/>
              <a:chOff x="2882112" y="1005040"/>
              <a:chExt cx="1773016" cy="724006"/>
            </a:xfrm>
          </p:grpSpPr>
          <p:sp>
            <p:nvSpPr>
              <p:cNvPr id="104" name="Retângulo: Cantos Arredondados 103">
                <a:extLst>
                  <a:ext uri="{FF2B5EF4-FFF2-40B4-BE49-F238E27FC236}">
                    <a16:creationId xmlns:a16="http://schemas.microsoft.com/office/drawing/2014/main" id="{D68A071F-3AB3-C942-734E-212923171DE0}"/>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05" name="Imagem 104">
                <a:extLst>
                  <a:ext uri="{FF2B5EF4-FFF2-40B4-BE49-F238E27FC236}">
                    <a16:creationId xmlns:a16="http://schemas.microsoft.com/office/drawing/2014/main" id="{1FAB83DD-9D9B-D5D1-25E8-1AAC8B78D8D9}"/>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03" name="Picture 16">
              <a:extLst>
                <a:ext uri="{FF2B5EF4-FFF2-40B4-BE49-F238E27FC236}">
                  <a16:creationId xmlns:a16="http://schemas.microsoft.com/office/drawing/2014/main" id="{5BC1FEB2-DA85-2797-609D-7464FB8A8185}"/>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659898" y="981709"/>
              <a:ext cx="828847" cy="576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Agrupar 105">
            <a:extLst>
              <a:ext uri="{FF2B5EF4-FFF2-40B4-BE49-F238E27FC236}">
                <a16:creationId xmlns:a16="http://schemas.microsoft.com/office/drawing/2014/main" id="{453E1FD3-490B-591E-905A-E8B3AF8D8CCC}"/>
              </a:ext>
            </a:extLst>
          </p:cNvPr>
          <p:cNvGrpSpPr/>
          <p:nvPr/>
        </p:nvGrpSpPr>
        <p:grpSpPr>
          <a:xfrm>
            <a:off x="2496908" y="4172577"/>
            <a:ext cx="1599859" cy="653298"/>
            <a:chOff x="6384952" y="6033076"/>
            <a:chExt cx="1599859" cy="653298"/>
          </a:xfrm>
        </p:grpSpPr>
        <p:grpSp>
          <p:nvGrpSpPr>
            <p:cNvPr id="107" name="Agrupar 106">
              <a:extLst>
                <a:ext uri="{FF2B5EF4-FFF2-40B4-BE49-F238E27FC236}">
                  <a16:creationId xmlns:a16="http://schemas.microsoft.com/office/drawing/2014/main" id="{F8B674DD-AFF9-B602-4CD1-BEBC3DE4AC86}"/>
                </a:ext>
              </a:extLst>
            </p:cNvPr>
            <p:cNvGrpSpPr>
              <a:grpSpLocks noChangeAspect="1"/>
            </p:cNvGrpSpPr>
            <p:nvPr/>
          </p:nvGrpSpPr>
          <p:grpSpPr>
            <a:xfrm>
              <a:off x="6384952" y="6033076"/>
              <a:ext cx="1599859" cy="653298"/>
              <a:chOff x="2882112" y="1005040"/>
              <a:chExt cx="1773016" cy="724006"/>
            </a:xfrm>
          </p:grpSpPr>
          <p:sp>
            <p:nvSpPr>
              <p:cNvPr id="109" name="Retângulo: Cantos Arredondados 108">
                <a:extLst>
                  <a:ext uri="{FF2B5EF4-FFF2-40B4-BE49-F238E27FC236}">
                    <a16:creationId xmlns:a16="http://schemas.microsoft.com/office/drawing/2014/main" id="{DE3E2718-185C-8BB7-D3B7-2B143C45CAE1}"/>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10" name="Imagem 109">
                <a:extLst>
                  <a:ext uri="{FF2B5EF4-FFF2-40B4-BE49-F238E27FC236}">
                    <a16:creationId xmlns:a16="http://schemas.microsoft.com/office/drawing/2014/main" id="{34A7ECEA-D4A0-A911-59A7-24CE7BE9760B}"/>
                  </a:ext>
                </a:extLst>
              </p:cNvPr>
              <p:cNvPicPr>
                <a:picLocks noChangeAspect="1"/>
              </p:cNvPicPr>
              <p:nvPr/>
            </p:nvPicPr>
            <p:blipFill>
              <a:blip r:embed="rId25">
                <a:extLst>
                  <a:ext uri="{28A0092B-C50C-407E-A947-70E740481C1C}">
                    <a14:useLocalDpi xmlns:a14="http://schemas.microsoft.com/office/drawing/2010/main" val="0"/>
                  </a:ext>
                </a:extLst>
              </a:blip>
              <a:srcRect l="1545" r="1545"/>
              <a:stretch/>
            </p:blipFill>
            <p:spPr>
              <a:xfrm>
                <a:off x="4265557" y="1094743"/>
                <a:ext cx="275427" cy="180000"/>
              </a:xfrm>
              <a:prstGeom prst="rect">
                <a:avLst/>
              </a:prstGeom>
            </p:spPr>
          </p:pic>
        </p:grpSp>
        <p:pic>
          <p:nvPicPr>
            <p:cNvPr id="108" name="Picture 18" descr="Canal de Ética SOLAR COCA-COLA">
              <a:extLst>
                <a:ext uri="{FF2B5EF4-FFF2-40B4-BE49-F238E27FC236}">
                  <a16:creationId xmlns:a16="http://schemas.microsoft.com/office/drawing/2014/main" id="{974E5F8C-197D-5F16-8C30-44A1FC1423E7}"/>
                </a:ext>
              </a:extLst>
            </p:cNvPr>
            <p:cNvPicPr>
              <a:picLocks noChangeAspect="1" noChangeArrowheads="1"/>
            </p:cNvPicPr>
            <p:nvPr/>
          </p:nvPicPr>
          <p:blipFill>
            <a:blip r:embed="rId4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5309" y="6149237"/>
              <a:ext cx="1177520" cy="4452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Agrupar 110">
            <a:extLst>
              <a:ext uri="{FF2B5EF4-FFF2-40B4-BE49-F238E27FC236}">
                <a16:creationId xmlns:a16="http://schemas.microsoft.com/office/drawing/2014/main" id="{D797DCFC-C4C0-CD8E-CAC4-637D0F0BBF93}"/>
              </a:ext>
            </a:extLst>
          </p:cNvPr>
          <p:cNvGrpSpPr/>
          <p:nvPr/>
        </p:nvGrpSpPr>
        <p:grpSpPr>
          <a:xfrm>
            <a:off x="6527247" y="2830496"/>
            <a:ext cx="1599859" cy="653298"/>
            <a:chOff x="6471275" y="2957334"/>
            <a:chExt cx="1599859" cy="653298"/>
          </a:xfrm>
        </p:grpSpPr>
        <p:grpSp>
          <p:nvGrpSpPr>
            <p:cNvPr id="112" name="Agrupar 111">
              <a:extLst>
                <a:ext uri="{FF2B5EF4-FFF2-40B4-BE49-F238E27FC236}">
                  <a16:creationId xmlns:a16="http://schemas.microsoft.com/office/drawing/2014/main" id="{D272EE9F-637D-C7B0-E530-56B49D06EA03}"/>
                </a:ext>
              </a:extLst>
            </p:cNvPr>
            <p:cNvGrpSpPr>
              <a:grpSpLocks noChangeAspect="1"/>
            </p:cNvGrpSpPr>
            <p:nvPr/>
          </p:nvGrpSpPr>
          <p:grpSpPr>
            <a:xfrm>
              <a:off x="6471275" y="2957334"/>
              <a:ext cx="1599859" cy="653298"/>
              <a:chOff x="2882112" y="1005040"/>
              <a:chExt cx="1773016" cy="724006"/>
            </a:xfrm>
          </p:grpSpPr>
          <p:sp>
            <p:nvSpPr>
              <p:cNvPr id="116" name="Retângulo: Cantos Arredondados 115">
                <a:extLst>
                  <a:ext uri="{FF2B5EF4-FFF2-40B4-BE49-F238E27FC236}">
                    <a16:creationId xmlns:a16="http://schemas.microsoft.com/office/drawing/2014/main" id="{1205606A-DD9D-E567-0677-EB510E07291D}"/>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17" name="Imagem 116">
                <a:extLst>
                  <a:ext uri="{FF2B5EF4-FFF2-40B4-BE49-F238E27FC236}">
                    <a16:creationId xmlns:a16="http://schemas.microsoft.com/office/drawing/2014/main" id="{E73AB3C8-2CF7-487B-C0C8-BE4C337B90F5}"/>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grpSp>
          <p:nvGrpSpPr>
            <p:cNvPr id="113" name="Agrupar 112">
              <a:extLst>
                <a:ext uri="{FF2B5EF4-FFF2-40B4-BE49-F238E27FC236}">
                  <a16:creationId xmlns:a16="http://schemas.microsoft.com/office/drawing/2014/main" id="{A9947A5C-80C9-E083-F469-2BE2A85A45E0}"/>
                </a:ext>
              </a:extLst>
            </p:cNvPr>
            <p:cNvGrpSpPr/>
            <p:nvPr/>
          </p:nvGrpSpPr>
          <p:grpSpPr>
            <a:xfrm>
              <a:off x="6552989" y="3104901"/>
              <a:ext cx="1403283" cy="386111"/>
              <a:chOff x="6552989" y="3104901"/>
              <a:chExt cx="1403283" cy="386111"/>
            </a:xfrm>
          </p:grpSpPr>
          <p:pic>
            <p:nvPicPr>
              <p:cNvPr id="114" name="Picture 2">
                <a:extLst>
                  <a:ext uri="{FF2B5EF4-FFF2-40B4-BE49-F238E27FC236}">
                    <a16:creationId xmlns:a16="http://schemas.microsoft.com/office/drawing/2014/main" id="{CA7346FC-3AAA-934A-0187-92EF76D50E94}"/>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847207" y="3263978"/>
                <a:ext cx="1109065" cy="20580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Biomátika - Reclame Aqui">
                <a:extLst>
                  <a:ext uri="{FF2B5EF4-FFF2-40B4-BE49-F238E27FC236}">
                    <a16:creationId xmlns:a16="http://schemas.microsoft.com/office/drawing/2014/main" id="{59A5DC82-5389-CCD5-F8A1-5F0DF484E57B}"/>
                  </a:ext>
                </a:extLst>
              </p:cNvPr>
              <p:cNvPicPr>
                <a:picLocks noChangeAspect="1" noChangeArrowheads="1"/>
              </p:cNvPicPr>
              <p:nvPr/>
            </p:nvPicPr>
            <p:blipFill rotWithShape="1">
              <a:blip r:embed="rId46">
                <a:clrChange>
                  <a:clrFrom>
                    <a:srgbClr val="FFFFFF"/>
                  </a:clrFrom>
                  <a:clrTo>
                    <a:srgbClr val="FFFFFF">
                      <a:alpha val="0"/>
                    </a:srgbClr>
                  </a:clrTo>
                </a:clrChange>
                <a:extLst>
                  <a:ext uri="{28A0092B-C50C-407E-A947-70E740481C1C}">
                    <a14:useLocalDpi xmlns:a14="http://schemas.microsoft.com/office/drawing/2010/main" val="0"/>
                  </a:ext>
                </a:extLst>
              </a:blip>
              <a:srcRect l="12543" r="11257"/>
              <a:stretch/>
            </p:blipFill>
            <p:spPr bwMode="auto">
              <a:xfrm>
                <a:off x="6552989" y="3104901"/>
                <a:ext cx="294218" cy="38611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8" name="Agrupar 117">
            <a:extLst>
              <a:ext uri="{FF2B5EF4-FFF2-40B4-BE49-F238E27FC236}">
                <a16:creationId xmlns:a16="http://schemas.microsoft.com/office/drawing/2014/main" id="{088D9505-D39C-639F-DAA4-A20C13C977BD}"/>
              </a:ext>
            </a:extLst>
          </p:cNvPr>
          <p:cNvGrpSpPr/>
          <p:nvPr/>
        </p:nvGrpSpPr>
        <p:grpSpPr>
          <a:xfrm>
            <a:off x="8404954" y="3182095"/>
            <a:ext cx="1599859" cy="653298"/>
            <a:chOff x="6492583" y="4097166"/>
            <a:chExt cx="1599859" cy="653298"/>
          </a:xfrm>
        </p:grpSpPr>
        <p:grpSp>
          <p:nvGrpSpPr>
            <p:cNvPr id="119" name="Agrupar 118">
              <a:extLst>
                <a:ext uri="{FF2B5EF4-FFF2-40B4-BE49-F238E27FC236}">
                  <a16:creationId xmlns:a16="http://schemas.microsoft.com/office/drawing/2014/main" id="{D502BFAC-DD6C-F13E-5C34-3D8D90799889}"/>
                </a:ext>
              </a:extLst>
            </p:cNvPr>
            <p:cNvGrpSpPr>
              <a:grpSpLocks noChangeAspect="1"/>
            </p:cNvGrpSpPr>
            <p:nvPr/>
          </p:nvGrpSpPr>
          <p:grpSpPr>
            <a:xfrm>
              <a:off x="6492583" y="4097166"/>
              <a:ext cx="1599859" cy="653298"/>
              <a:chOff x="5763858" y="3085901"/>
              <a:chExt cx="1773016" cy="724006"/>
            </a:xfrm>
          </p:grpSpPr>
          <p:sp>
            <p:nvSpPr>
              <p:cNvPr id="121" name="Retângulo: Cantos Arredondados 120">
                <a:extLst>
                  <a:ext uri="{FF2B5EF4-FFF2-40B4-BE49-F238E27FC236}">
                    <a16:creationId xmlns:a16="http://schemas.microsoft.com/office/drawing/2014/main" id="{BD1F064E-77E4-0829-59FC-2144C567B4F7}"/>
                  </a:ext>
                </a:extLst>
              </p:cNvPr>
              <p:cNvSpPr/>
              <p:nvPr/>
            </p:nvSpPr>
            <p:spPr>
              <a:xfrm>
                <a:off x="5763858" y="3085901"/>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22" name="Imagem 121">
                <a:extLst>
                  <a:ext uri="{FF2B5EF4-FFF2-40B4-BE49-F238E27FC236}">
                    <a16:creationId xmlns:a16="http://schemas.microsoft.com/office/drawing/2014/main" id="{97BA9E7E-EA45-6FC7-59B5-45AB55BE1CC9}"/>
                  </a:ext>
                </a:extLst>
              </p:cNvPr>
              <p:cNvPicPr>
                <a:picLocks noChangeAspect="1"/>
              </p:cNvPicPr>
              <p:nvPr/>
            </p:nvPicPr>
            <p:blipFill>
              <a:blip r:embed="rId47">
                <a:extLst>
                  <a:ext uri="{28A0092B-C50C-407E-A947-70E740481C1C}">
                    <a14:useLocalDpi xmlns:a14="http://schemas.microsoft.com/office/drawing/2010/main" val="0"/>
                  </a:ext>
                </a:extLst>
              </a:blip>
              <a:srcRect t="17476" b="17476"/>
              <a:stretch/>
            </p:blipFill>
            <p:spPr>
              <a:xfrm>
                <a:off x="7155633" y="3170372"/>
                <a:ext cx="276720" cy="180000"/>
              </a:xfrm>
              <a:prstGeom prst="rect">
                <a:avLst/>
              </a:prstGeom>
            </p:spPr>
          </p:pic>
        </p:grpSp>
        <p:pic>
          <p:nvPicPr>
            <p:cNvPr id="120" name="Picture 2" descr="Chinesa SPIC vai investir R$ 4 bilhões no Nordeste - Frata">
              <a:extLst>
                <a:ext uri="{FF2B5EF4-FFF2-40B4-BE49-F238E27FC236}">
                  <a16:creationId xmlns:a16="http://schemas.microsoft.com/office/drawing/2014/main" id="{6A298CC3-DA81-3DA4-965E-60C746C6807F}"/>
                </a:ext>
              </a:extLst>
            </p:cNvPr>
            <p:cNvPicPr>
              <a:picLocks noChangeAspect="1"/>
            </p:cNvPicPr>
            <p:nvPr/>
          </p:nvPicPr>
          <p:blipFill rotWithShape="1">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rcRect l="8733" t="27520" r="10524" b="31985"/>
            <a:stretch/>
          </p:blipFill>
          <p:spPr bwMode="auto">
            <a:xfrm>
              <a:off x="6666862" y="4232538"/>
              <a:ext cx="1018565" cy="382553"/>
            </a:xfrm>
            <a:prstGeom prst="rect">
              <a:avLst/>
            </a:prstGeom>
            <a:solidFill>
              <a:schemeClr val="bg1"/>
            </a:solidFill>
            <a:ln>
              <a:noFill/>
            </a:ln>
          </p:spPr>
        </p:pic>
      </p:grpSp>
      <p:grpSp>
        <p:nvGrpSpPr>
          <p:cNvPr id="123" name="Agrupar 122">
            <a:extLst>
              <a:ext uri="{FF2B5EF4-FFF2-40B4-BE49-F238E27FC236}">
                <a16:creationId xmlns:a16="http://schemas.microsoft.com/office/drawing/2014/main" id="{7B274D2F-7281-BBD3-E3A6-23840FB5236B}"/>
              </a:ext>
            </a:extLst>
          </p:cNvPr>
          <p:cNvGrpSpPr/>
          <p:nvPr/>
        </p:nvGrpSpPr>
        <p:grpSpPr>
          <a:xfrm>
            <a:off x="4643433" y="4870256"/>
            <a:ext cx="1599859" cy="659053"/>
            <a:chOff x="8476662" y="3084023"/>
            <a:chExt cx="1599859" cy="659053"/>
          </a:xfrm>
        </p:grpSpPr>
        <p:grpSp>
          <p:nvGrpSpPr>
            <p:cNvPr id="124" name="Agrupar 123">
              <a:extLst>
                <a:ext uri="{FF2B5EF4-FFF2-40B4-BE49-F238E27FC236}">
                  <a16:creationId xmlns:a16="http://schemas.microsoft.com/office/drawing/2014/main" id="{A86626BD-FE7A-5BE8-CB0D-DFBF99FE78A3}"/>
                </a:ext>
              </a:extLst>
            </p:cNvPr>
            <p:cNvGrpSpPr>
              <a:grpSpLocks noChangeAspect="1"/>
            </p:cNvGrpSpPr>
            <p:nvPr/>
          </p:nvGrpSpPr>
          <p:grpSpPr>
            <a:xfrm>
              <a:off x="8476662" y="3089778"/>
              <a:ext cx="1599859" cy="653298"/>
              <a:chOff x="5763858" y="3085901"/>
              <a:chExt cx="1773016" cy="724006"/>
            </a:xfrm>
          </p:grpSpPr>
          <p:sp>
            <p:nvSpPr>
              <p:cNvPr id="126" name="Retângulo: Cantos Arredondados 125">
                <a:extLst>
                  <a:ext uri="{FF2B5EF4-FFF2-40B4-BE49-F238E27FC236}">
                    <a16:creationId xmlns:a16="http://schemas.microsoft.com/office/drawing/2014/main" id="{4CCE563F-1167-671B-4C86-16B05F5EA862}"/>
                  </a:ext>
                </a:extLst>
              </p:cNvPr>
              <p:cNvSpPr/>
              <p:nvPr/>
            </p:nvSpPr>
            <p:spPr>
              <a:xfrm>
                <a:off x="5763858" y="3085901"/>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27" name="Imagem 126">
                <a:extLst>
                  <a:ext uri="{FF2B5EF4-FFF2-40B4-BE49-F238E27FC236}">
                    <a16:creationId xmlns:a16="http://schemas.microsoft.com/office/drawing/2014/main" id="{D532CD42-C7C7-437D-38D8-85800F1A81BF}"/>
                  </a:ext>
                </a:extLst>
              </p:cNvPr>
              <p:cNvPicPr>
                <a:picLocks noChangeAspect="1"/>
              </p:cNvPicPr>
              <p:nvPr/>
            </p:nvPicPr>
            <p:blipFill>
              <a:blip r:embed="rId47">
                <a:extLst>
                  <a:ext uri="{28A0092B-C50C-407E-A947-70E740481C1C}">
                    <a14:useLocalDpi xmlns:a14="http://schemas.microsoft.com/office/drawing/2010/main" val="0"/>
                  </a:ext>
                </a:extLst>
              </a:blip>
              <a:srcRect t="17476" b="17476"/>
              <a:stretch/>
            </p:blipFill>
            <p:spPr>
              <a:xfrm>
                <a:off x="7155633" y="3170372"/>
                <a:ext cx="276720" cy="180000"/>
              </a:xfrm>
              <a:prstGeom prst="rect">
                <a:avLst/>
              </a:prstGeom>
            </p:spPr>
          </p:pic>
        </p:grpSp>
        <p:pic>
          <p:nvPicPr>
            <p:cNvPr id="125" name="Picture 6" descr="Eletra Energy - Soluções customizadas para medição de energia">
              <a:extLst>
                <a:ext uri="{FF2B5EF4-FFF2-40B4-BE49-F238E27FC236}">
                  <a16:creationId xmlns:a16="http://schemas.microsoft.com/office/drawing/2014/main" id="{C07ECCE4-F7A3-7FA0-6A44-CBF072DB66A7}"/>
                </a:ext>
              </a:extLst>
            </p:cNvPr>
            <p:cNvPicPr>
              <a:picLocks noChangeAspect="1" noChangeArrowheads="1"/>
            </p:cNvPicPr>
            <p:nvPr/>
          </p:nvPicPr>
          <p:blipFill rotWithShape="1">
            <a:blip r:embed="rId49">
              <a:clrChange>
                <a:clrFrom>
                  <a:srgbClr val="FFFFFF"/>
                </a:clrFrom>
                <a:clrTo>
                  <a:srgbClr val="FFFFFF">
                    <a:alpha val="0"/>
                  </a:srgbClr>
                </a:clrTo>
              </a:clrChange>
              <a:extLst>
                <a:ext uri="{28A0092B-C50C-407E-A947-70E740481C1C}">
                  <a14:useLocalDpi xmlns:a14="http://schemas.microsoft.com/office/drawing/2010/main" val="0"/>
                </a:ext>
              </a:extLst>
            </a:blip>
            <a:srcRect l="9502" t="5024" r="10060" b="3719"/>
            <a:stretch/>
          </p:blipFill>
          <p:spPr bwMode="auto">
            <a:xfrm>
              <a:off x="8888212" y="3084023"/>
              <a:ext cx="632788" cy="6532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8" name="Agrupar 127">
            <a:extLst>
              <a:ext uri="{FF2B5EF4-FFF2-40B4-BE49-F238E27FC236}">
                <a16:creationId xmlns:a16="http://schemas.microsoft.com/office/drawing/2014/main" id="{00A07D02-AB52-0E6C-E12F-9DF187B64FEA}"/>
              </a:ext>
            </a:extLst>
          </p:cNvPr>
          <p:cNvGrpSpPr/>
          <p:nvPr/>
        </p:nvGrpSpPr>
        <p:grpSpPr>
          <a:xfrm>
            <a:off x="4457868" y="1810801"/>
            <a:ext cx="1599859" cy="653298"/>
            <a:chOff x="2416863" y="4090613"/>
            <a:chExt cx="1599859" cy="653298"/>
          </a:xfrm>
        </p:grpSpPr>
        <p:grpSp>
          <p:nvGrpSpPr>
            <p:cNvPr id="129" name="Agrupar 128">
              <a:extLst>
                <a:ext uri="{FF2B5EF4-FFF2-40B4-BE49-F238E27FC236}">
                  <a16:creationId xmlns:a16="http://schemas.microsoft.com/office/drawing/2014/main" id="{F70DB903-93E5-4C6F-4B3A-BFDCCE33A55D}"/>
                </a:ext>
              </a:extLst>
            </p:cNvPr>
            <p:cNvGrpSpPr>
              <a:grpSpLocks noChangeAspect="1"/>
            </p:cNvGrpSpPr>
            <p:nvPr/>
          </p:nvGrpSpPr>
          <p:grpSpPr>
            <a:xfrm>
              <a:off x="2416863" y="4090613"/>
              <a:ext cx="1599859" cy="653298"/>
              <a:chOff x="2882112" y="1005040"/>
              <a:chExt cx="1773016" cy="724006"/>
            </a:xfrm>
          </p:grpSpPr>
          <p:sp>
            <p:nvSpPr>
              <p:cNvPr id="131" name="Retângulo: Cantos Arredondados 130">
                <a:extLst>
                  <a:ext uri="{FF2B5EF4-FFF2-40B4-BE49-F238E27FC236}">
                    <a16:creationId xmlns:a16="http://schemas.microsoft.com/office/drawing/2014/main" id="{5206DA9A-4161-6D45-66B2-28630244F756}"/>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32" name="Imagem 131">
                <a:extLst>
                  <a:ext uri="{FF2B5EF4-FFF2-40B4-BE49-F238E27FC236}">
                    <a16:creationId xmlns:a16="http://schemas.microsoft.com/office/drawing/2014/main" id="{C3B8C3D0-D840-599F-1AC1-532B3BCDFE90}"/>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30" name="Picture 8">
              <a:extLst>
                <a:ext uri="{FF2B5EF4-FFF2-40B4-BE49-F238E27FC236}">
                  <a16:creationId xmlns:a16="http://schemas.microsoft.com/office/drawing/2014/main" id="{CD692A66-4F63-5397-24C8-3E42BB0266D9}"/>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481969" y="4366087"/>
              <a:ext cx="1431756" cy="260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Agrupar 132">
            <a:extLst>
              <a:ext uri="{FF2B5EF4-FFF2-40B4-BE49-F238E27FC236}">
                <a16:creationId xmlns:a16="http://schemas.microsoft.com/office/drawing/2014/main" id="{FFA04F69-4933-2DE3-4611-DED93FB3C5AA}"/>
              </a:ext>
            </a:extLst>
          </p:cNvPr>
          <p:cNvGrpSpPr/>
          <p:nvPr/>
        </p:nvGrpSpPr>
        <p:grpSpPr>
          <a:xfrm>
            <a:off x="4367494" y="2782869"/>
            <a:ext cx="1599859" cy="653298"/>
            <a:chOff x="2724670" y="5092241"/>
            <a:chExt cx="1599859" cy="653298"/>
          </a:xfrm>
        </p:grpSpPr>
        <p:grpSp>
          <p:nvGrpSpPr>
            <p:cNvPr id="134" name="Agrupar 133">
              <a:extLst>
                <a:ext uri="{FF2B5EF4-FFF2-40B4-BE49-F238E27FC236}">
                  <a16:creationId xmlns:a16="http://schemas.microsoft.com/office/drawing/2014/main" id="{277549CC-5922-E9C9-2CDD-095AB4385F94}"/>
                </a:ext>
              </a:extLst>
            </p:cNvPr>
            <p:cNvGrpSpPr>
              <a:grpSpLocks noChangeAspect="1"/>
            </p:cNvGrpSpPr>
            <p:nvPr/>
          </p:nvGrpSpPr>
          <p:grpSpPr>
            <a:xfrm>
              <a:off x="2724670" y="5092241"/>
              <a:ext cx="1599859" cy="653298"/>
              <a:chOff x="2882112" y="1005040"/>
              <a:chExt cx="1773016" cy="724006"/>
            </a:xfrm>
          </p:grpSpPr>
          <p:sp>
            <p:nvSpPr>
              <p:cNvPr id="136" name="Retângulo: Cantos Arredondados 135">
                <a:extLst>
                  <a:ext uri="{FF2B5EF4-FFF2-40B4-BE49-F238E27FC236}">
                    <a16:creationId xmlns:a16="http://schemas.microsoft.com/office/drawing/2014/main" id="{14B0654E-5D60-18E3-1CF7-DB5B5BC77773}"/>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37" name="Imagem 136">
                <a:extLst>
                  <a:ext uri="{FF2B5EF4-FFF2-40B4-BE49-F238E27FC236}">
                    <a16:creationId xmlns:a16="http://schemas.microsoft.com/office/drawing/2014/main" id="{12BC61D5-70B1-E35B-F88D-745C891F8B3E}"/>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35" name="Imagem 134">
              <a:extLst>
                <a:ext uri="{FF2B5EF4-FFF2-40B4-BE49-F238E27FC236}">
                  <a16:creationId xmlns:a16="http://schemas.microsoft.com/office/drawing/2014/main" id="{DBB58A2C-E0B0-2A2E-15C0-AF1F236B44DF}"/>
                </a:ext>
              </a:extLst>
            </p:cNvPr>
            <p:cNvPicPr>
              <a:picLocks noChangeAspect="1"/>
            </p:cNvPicPr>
            <p:nvPr/>
          </p:nvPicPr>
          <p:blipFill>
            <a:blip r:embed="rId51">
              <a:clrChange>
                <a:clrFrom>
                  <a:srgbClr val="F5F5FA"/>
                </a:clrFrom>
                <a:clrTo>
                  <a:srgbClr val="F5F5FA">
                    <a:alpha val="0"/>
                  </a:srgbClr>
                </a:clrTo>
              </a:clrChange>
            </a:blip>
            <a:stretch>
              <a:fillRect/>
            </a:stretch>
          </p:blipFill>
          <p:spPr>
            <a:xfrm>
              <a:off x="2987295" y="5179685"/>
              <a:ext cx="944161" cy="514299"/>
            </a:xfrm>
            <a:prstGeom prst="rect">
              <a:avLst/>
            </a:prstGeom>
          </p:spPr>
        </p:pic>
      </p:grpSp>
      <p:grpSp>
        <p:nvGrpSpPr>
          <p:cNvPr id="138" name="Agrupar 137">
            <a:extLst>
              <a:ext uri="{FF2B5EF4-FFF2-40B4-BE49-F238E27FC236}">
                <a16:creationId xmlns:a16="http://schemas.microsoft.com/office/drawing/2014/main" id="{273C14B8-B16C-5FE1-6256-9211D237033D}"/>
              </a:ext>
            </a:extLst>
          </p:cNvPr>
          <p:cNvGrpSpPr/>
          <p:nvPr/>
        </p:nvGrpSpPr>
        <p:grpSpPr>
          <a:xfrm>
            <a:off x="6599791" y="4985315"/>
            <a:ext cx="1599859" cy="653298"/>
            <a:chOff x="5365408" y="5986817"/>
            <a:chExt cx="1599859" cy="653298"/>
          </a:xfrm>
        </p:grpSpPr>
        <p:grpSp>
          <p:nvGrpSpPr>
            <p:cNvPr id="139" name="Agrupar 138">
              <a:extLst>
                <a:ext uri="{FF2B5EF4-FFF2-40B4-BE49-F238E27FC236}">
                  <a16:creationId xmlns:a16="http://schemas.microsoft.com/office/drawing/2014/main" id="{A0680631-DC18-9FC2-47E3-1152B1A127C8}"/>
                </a:ext>
              </a:extLst>
            </p:cNvPr>
            <p:cNvGrpSpPr>
              <a:grpSpLocks noChangeAspect="1"/>
            </p:cNvGrpSpPr>
            <p:nvPr/>
          </p:nvGrpSpPr>
          <p:grpSpPr>
            <a:xfrm>
              <a:off x="5365408" y="5986817"/>
              <a:ext cx="1599859" cy="653298"/>
              <a:chOff x="2882112" y="1005040"/>
              <a:chExt cx="1773016" cy="724006"/>
            </a:xfrm>
          </p:grpSpPr>
          <p:sp>
            <p:nvSpPr>
              <p:cNvPr id="141" name="Retângulo: Cantos Arredondados 140">
                <a:extLst>
                  <a:ext uri="{FF2B5EF4-FFF2-40B4-BE49-F238E27FC236}">
                    <a16:creationId xmlns:a16="http://schemas.microsoft.com/office/drawing/2014/main" id="{92D8F08E-D634-08A6-2FB3-D45496BA3D8E}"/>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42" name="Imagem 141">
                <a:extLst>
                  <a:ext uri="{FF2B5EF4-FFF2-40B4-BE49-F238E27FC236}">
                    <a16:creationId xmlns:a16="http://schemas.microsoft.com/office/drawing/2014/main" id="{4B7AB3E5-7B5B-BDB3-31D7-8DCBA4025616}"/>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40" name="Picture 14" descr="Ascenty - DCD">
              <a:extLst>
                <a:ext uri="{FF2B5EF4-FFF2-40B4-BE49-F238E27FC236}">
                  <a16:creationId xmlns:a16="http://schemas.microsoft.com/office/drawing/2014/main" id="{A396009D-EE8E-ED55-CFF8-28E31D12FDE6}"/>
                </a:ext>
              </a:extLst>
            </p:cNvPr>
            <p:cNvPicPr>
              <a:picLocks noChangeAspect="1" noChangeArrowheads="1"/>
            </p:cNvPicPr>
            <p:nvPr/>
          </p:nvPicPr>
          <p:blipFill rotWithShape="1">
            <a:blip r:embed="rId52">
              <a:clrChange>
                <a:clrFrom>
                  <a:srgbClr val="FFFFFF"/>
                </a:clrFrom>
                <a:clrTo>
                  <a:srgbClr val="FFFFFF">
                    <a:alpha val="0"/>
                  </a:srgbClr>
                </a:clrTo>
              </a:clrChange>
              <a:extLst>
                <a:ext uri="{28A0092B-C50C-407E-A947-70E740481C1C}">
                  <a14:useLocalDpi xmlns:a14="http://schemas.microsoft.com/office/drawing/2010/main" val="0"/>
                </a:ext>
              </a:extLst>
            </a:blip>
            <a:srcRect t="19128" b="21771"/>
            <a:stretch/>
          </p:blipFill>
          <p:spPr bwMode="auto">
            <a:xfrm>
              <a:off x="5388666" y="6182222"/>
              <a:ext cx="1480146" cy="438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Agrupar 142">
            <a:extLst>
              <a:ext uri="{FF2B5EF4-FFF2-40B4-BE49-F238E27FC236}">
                <a16:creationId xmlns:a16="http://schemas.microsoft.com/office/drawing/2014/main" id="{A798363F-2A93-F485-3662-B9BC69F3632E}"/>
              </a:ext>
            </a:extLst>
          </p:cNvPr>
          <p:cNvGrpSpPr/>
          <p:nvPr/>
        </p:nvGrpSpPr>
        <p:grpSpPr>
          <a:xfrm>
            <a:off x="6685468" y="5777766"/>
            <a:ext cx="1599859" cy="653298"/>
            <a:chOff x="5055493" y="5889951"/>
            <a:chExt cx="1599859" cy="653298"/>
          </a:xfrm>
        </p:grpSpPr>
        <p:grpSp>
          <p:nvGrpSpPr>
            <p:cNvPr id="144" name="Agrupar 143">
              <a:extLst>
                <a:ext uri="{FF2B5EF4-FFF2-40B4-BE49-F238E27FC236}">
                  <a16:creationId xmlns:a16="http://schemas.microsoft.com/office/drawing/2014/main" id="{C7FBF73B-81D5-7B0F-3607-5BA66BC44C05}"/>
                </a:ext>
              </a:extLst>
            </p:cNvPr>
            <p:cNvGrpSpPr/>
            <p:nvPr/>
          </p:nvGrpSpPr>
          <p:grpSpPr>
            <a:xfrm>
              <a:off x="5055493" y="5889951"/>
              <a:ext cx="1599859" cy="653298"/>
              <a:chOff x="6480217" y="4617138"/>
              <a:chExt cx="1599859" cy="653298"/>
            </a:xfrm>
          </p:grpSpPr>
          <p:sp>
            <p:nvSpPr>
              <p:cNvPr id="146" name="Retângulo: Cantos Arredondados 145">
                <a:extLst>
                  <a:ext uri="{FF2B5EF4-FFF2-40B4-BE49-F238E27FC236}">
                    <a16:creationId xmlns:a16="http://schemas.microsoft.com/office/drawing/2014/main" id="{ABD7188B-E4C0-5C4D-60EE-9AED2D03C389}"/>
                  </a:ext>
                </a:extLst>
              </p:cNvPr>
              <p:cNvSpPr/>
              <p:nvPr/>
            </p:nvSpPr>
            <p:spPr>
              <a:xfrm>
                <a:off x="6480217" y="4617138"/>
                <a:ext cx="1599859" cy="653298"/>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47" name="Imagem 146">
                <a:extLst>
                  <a:ext uri="{FF2B5EF4-FFF2-40B4-BE49-F238E27FC236}">
                    <a16:creationId xmlns:a16="http://schemas.microsoft.com/office/drawing/2014/main" id="{46A53BF3-6D43-57DE-9AF2-476E33D963E7}"/>
                  </a:ext>
                </a:extLst>
              </p:cNvPr>
              <p:cNvPicPr>
                <a:picLocks noChangeAspect="1"/>
              </p:cNvPicPr>
              <p:nvPr/>
            </p:nvPicPr>
            <p:blipFill>
              <a:blip r:embed="rId13">
                <a:extLst>
                  <a:ext uri="{28A0092B-C50C-407E-A947-70E740481C1C}">
                    <a14:useLocalDpi xmlns:a14="http://schemas.microsoft.com/office/drawing/2010/main" val="0"/>
                  </a:ext>
                </a:extLst>
              </a:blip>
              <a:srcRect t="3537" b="3537"/>
              <a:stretch/>
            </p:blipFill>
            <p:spPr>
              <a:xfrm>
                <a:off x="7736068" y="4693359"/>
                <a:ext cx="249695" cy="162421"/>
              </a:xfrm>
              <a:prstGeom prst="rect">
                <a:avLst/>
              </a:prstGeom>
            </p:spPr>
          </p:pic>
        </p:grpSp>
        <p:pic>
          <p:nvPicPr>
            <p:cNvPr id="145" name="Imagem 144">
              <a:extLst>
                <a:ext uri="{FF2B5EF4-FFF2-40B4-BE49-F238E27FC236}">
                  <a16:creationId xmlns:a16="http://schemas.microsoft.com/office/drawing/2014/main" id="{F53D93A2-6332-26FA-3631-8A681CE7D4DE}"/>
                </a:ext>
              </a:extLst>
            </p:cNvPr>
            <p:cNvPicPr>
              <a:picLocks noChangeAspect="1"/>
            </p:cNvPicPr>
            <p:nvPr/>
          </p:nvPicPr>
          <p:blipFill>
            <a:blip r:embed="rId53"/>
            <a:stretch>
              <a:fillRect/>
            </a:stretch>
          </p:blipFill>
          <p:spPr>
            <a:xfrm>
              <a:off x="5185764" y="6041838"/>
              <a:ext cx="1040875" cy="396154"/>
            </a:xfrm>
            <a:prstGeom prst="rect">
              <a:avLst/>
            </a:prstGeom>
          </p:spPr>
        </p:pic>
      </p:grpSp>
      <p:grpSp>
        <p:nvGrpSpPr>
          <p:cNvPr id="148" name="Agrupar 147">
            <a:extLst>
              <a:ext uri="{FF2B5EF4-FFF2-40B4-BE49-F238E27FC236}">
                <a16:creationId xmlns:a16="http://schemas.microsoft.com/office/drawing/2014/main" id="{09E64950-C1BB-A5AF-F2A7-D9CE204F356A}"/>
              </a:ext>
            </a:extLst>
          </p:cNvPr>
          <p:cNvGrpSpPr/>
          <p:nvPr/>
        </p:nvGrpSpPr>
        <p:grpSpPr>
          <a:xfrm>
            <a:off x="2475977" y="3094088"/>
            <a:ext cx="1599859" cy="653298"/>
            <a:chOff x="2870632" y="6039490"/>
            <a:chExt cx="1599859" cy="653298"/>
          </a:xfrm>
        </p:grpSpPr>
        <p:grpSp>
          <p:nvGrpSpPr>
            <p:cNvPr id="149" name="Agrupar 148">
              <a:extLst>
                <a:ext uri="{FF2B5EF4-FFF2-40B4-BE49-F238E27FC236}">
                  <a16:creationId xmlns:a16="http://schemas.microsoft.com/office/drawing/2014/main" id="{CA0BF985-FECB-50A9-0364-193DA6FC57CD}"/>
                </a:ext>
              </a:extLst>
            </p:cNvPr>
            <p:cNvGrpSpPr>
              <a:grpSpLocks noChangeAspect="1"/>
            </p:cNvGrpSpPr>
            <p:nvPr/>
          </p:nvGrpSpPr>
          <p:grpSpPr>
            <a:xfrm>
              <a:off x="2870632" y="6039490"/>
              <a:ext cx="1599859" cy="653298"/>
              <a:chOff x="2882112" y="1005040"/>
              <a:chExt cx="1773016" cy="724006"/>
            </a:xfrm>
          </p:grpSpPr>
          <p:sp>
            <p:nvSpPr>
              <p:cNvPr id="151" name="Retângulo: Cantos Arredondados 150">
                <a:extLst>
                  <a:ext uri="{FF2B5EF4-FFF2-40B4-BE49-F238E27FC236}">
                    <a16:creationId xmlns:a16="http://schemas.microsoft.com/office/drawing/2014/main" id="{4739A59C-8BC7-1E13-19CF-50FE5D825E84}"/>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52" name="Imagem 151">
                <a:extLst>
                  <a:ext uri="{FF2B5EF4-FFF2-40B4-BE49-F238E27FC236}">
                    <a16:creationId xmlns:a16="http://schemas.microsoft.com/office/drawing/2014/main" id="{0E1DDB0C-0625-8DA1-973A-C07C409BB067}"/>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50" name="Picture 18" descr="Sobre nós - Elea Digital">
              <a:extLst>
                <a:ext uri="{FF2B5EF4-FFF2-40B4-BE49-F238E27FC236}">
                  <a16:creationId xmlns:a16="http://schemas.microsoft.com/office/drawing/2014/main" id="{03E9C033-FDBC-36C5-BD41-329D4214AD60}"/>
                </a:ext>
              </a:extLst>
            </p:cNvPr>
            <p:cNvPicPr>
              <a:picLocks noChangeAspect="1" noChangeArrowheads="1"/>
            </p:cNvPicPr>
            <p:nvPr/>
          </p:nvPicPr>
          <p:blipFill rotWithShape="1">
            <a:blip r:embed="rId54">
              <a:extLst>
                <a:ext uri="{28A0092B-C50C-407E-A947-70E740481C1C}">
                  <a14:useLocalDpi xmlns:a14="http://schemas.microsoft.com/office/drawing/2010/main" val="0"/>
                </a:ext>
              </a:extLst>
            </a:blip>
            <a:srcRect l="11167" t="32792" r="11167" b="34389"/>
            <a:stretch/>
          </p:blipFill>
          <p:spPr bwMode="auto">
            <a:xfrm>
              <a:off x="2939925" y="6064521"/>
              <a:ext cx="1377630" cy="5821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 name="Agrupar 157">
            <a:extLst>
              <a:ext uri="{FF2B5EF4-FFF2-40B4-BE49-F238E27FC236}">
                <a16:creationId xmlns:a16="http://schemas.microsoft.com/office/drawing/2014/main" id="{5EA8E5AD-15A0-4177-668F-D8A994973B13}"/>
              </a:ext>
            </a:extLst>
          </p:cNvPr>
          <p:cNvGrpSpPr/>
          <p:nvPr/>
        </p:nvGrpSpPr>
        <p:grpSpPr>
          <a:xfrm>
            <a:off x="8620252" y="5073554"/>
            <a:ext cx="1599859" cy="653298"/>
            <a:chOff x="7769297" y="5944425"/>
            <a:chExt cx="1599859" cy="653298"/>
          </a:xfrm>
        </p:grpSpPr>
        <p:grpSp>
          <p:nvGrpSpPr>
            <p:cNvPr id="159" name="Agrupar 158">
              <a:extLst>
                <a:ext uri="{FF2B5EF4-FFF2-40B4-BE49-F238E27FC236}">
                  <a16:creationId xmlns:a16="http://schemas.microsoft.com/office/drawing/2014/main" id="{E3623CC8-64A4-DE4F-85F0-1AFC5B759066}"/>
                </a:ext>
              </a:extLst>
            </p:cNvPr>
            <p:cNvGrpSpPr>
              <a:grpSpLocks noChangeAspect="1"/>
            </p:cNvGrpSpPr>
            <p:nvPr/>
          </p:nvGrpSpPr>
          <p:grpSpPr>
            <a:xfrm>
              <a:off x="7769297" y="5944425"/>
              <a:ext cx="1599859" cy="653298"/>
              <a:chOff x="2882112" y="1005040"/>
              <a:chExt cx="1773016" cy="724006"/>
            </a:xfrm>
          </p:grpSpPr>
          <p:sp>
            <p:nvSpPr>
              <p:cNvPr id="161" name="Retângulo: Cantos Arredondados 160">
                <a:extLst>
                  <a:ext uri="{FF2B5EF4-FFF2-40B4-BE49-F238E27FC236}">
                    <a16:creationId xmlns:a16="http://schemas.microsoft.com/office/drawing/2014/main" id="{CAACB2F0-91B8-25FB-974C-FC4273ED7F2C}"/>
                  </a:ext>
                </a:extLst>
              </p:cNvPr>
              <p:cNvSpPr/>
              <p:nvPr/>
            </p:nvSpPr>
            <p:spPr>
              <a:xfrm>
                <a:off x="2882112" y="1005040"/>
                <a:ext cx="1773016" cy="724006"/>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62" name="Imagem 161">
                <a:extLst>
                  <a:ext uri="{FF2B5EF4-FFF2-40B4-BE49-F238E27FC236}">
                    <a16:creationId xmlns:a16="http://schemas.microsoft.com/office/drawing/2014/main" id="{01F71E8E-3123-97E7-5583-5F3B653918E3}"/>
                  </a:ext>
                </a:extLst>
              </p:cNvPr>
              <p:cNvPicPr>
                <a:picLocks noChangeAspect="1"/>
              </p:cNvPicPr>
              <p:nvPr/>
            </p:nvPicPr>
            <p:blipFill>
              <a:blip r:embed="rId13">
                <a:extLst>
                  <a:ext uri="{28A0092B-C50C-407E-A947-70E740481C1C}">
                    <a14:useLocalDpi xmlns:a14="http://schemas.microsoft.com/office/drawing/2010/main" val="0"/>
                  </a:ext>
                </a:extLst>
              </a:blip>
              <a:srcRect t="3319" b="3319"/>
              <a:stretch/>
            </p:blipFill>
            <p:spPr>
              <a:xfrm>
                <a:off x="4265557" y="1094743"/>
                <a:ext cx="275427" cy="180000"/>
              </a:xfrm>
              <a:prstGeom prst="rect">
                <a:avLst/>
              </a:prstGeom>
            </p:spPr>
          </p:pic>
        </p:grpSp>
        <p:pic>
          <p:nvPicPr>
            <p:cNvPr id="160" name="Picture 20" descr="Hostweb - Infocraft">
              <a:extLst>
                <a:ext uri="{FF2B5EF4-FFF2-40B4-BE49-F238E27FC236}">
                  <a16:creationId xmlns:a16="http://schemas.microsoft.com/office/drawing/2014/main" id="{271E6E97-9203-11AF-92CD-8548644FF641}"/>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884849" y="6117408"/>
              <a:ext cx="1132782" cy="436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3" name="Agrupar 162">
            <a:extLst>
              <a:ext uri="{FF2B5EF4-FFF2-40B4-BE49-F238E27FC236}">
                <a16:creationId xmlns:a16="http://schemas.microsoft.com/office/drawing/2014/main" id="{9B811135-12E3-023E-2FA9-C4D7B9A944E2}"/>
              </a:ext>
            </a:extLst>
          </p:cNvPr>
          <p:cNvGrpSpPr/>
          <p:nvPr/>
        </p:nvGrpSpPr>
        <p:grpSpPr>
          <a:xfrm>
            <a:off x="2547523" y="2048703"/>
            <a:ext cx="1599859" cy="653298"/>
            <a:chOff x="4476197" y="902379"/>
            <a:chExt cx="1599859" cy="653298"/>
          </a:xfrm>
        </p:grpSpPr>
        <p:sp>
          <p:nvSpPr>
            <p:cNvPr id="164" name="Retângulo: Cantos Arredondados 163">
              <a:extLst>
                <a:ext uri="{FF2B5EF4-FFF2-40B4-BE49-F238E27FC236}">
                  <a16:creationId xmlns:a16="http://schemas.microsoft.com/office/drawing/2014/main" id="{041ACA91-6B40-9AD9-C859-49E240306EE2}"/>
                </a:ext>
              </a:extLst>
            </p:cNvPr>
            <p:cNvSpPr/>
            <p:nvPr/>
          </p:nvSpPr>
          <p:spPr>
            <a:xfrm>
              <a:off x="4476197" y="902379"/>
              <a:ext cx="1599859" cy="653298"/>
            </a:xfrm>
            <a:prstGeom prst="roundRect">
              <a:avLst>
                <a:gd name="adj" fmla="val 8824"/>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dirty="0">
                <a:ln>
                  <a:noFill/>
                </a:ln>
                <a:solidFill>
                  <a:schemeClr val="tx1"/>
                </a:solidFill>
                <a:effectLst/>
                <a:uLnTx/>
                <a:uFillTx/>
                <a:latin typeface="Arial" panose="020B0604020202020204" pitchFamily="34" charset="0"/>
              </a:endParaRPr>
            </a:p>
          </p:txBody>
        </p:sp>
        <p:pic>
          <p:nvPicPr>
            <p:cNvPr id="165" name="Picture 22" descr="EllaLink | Connecting Latin America &amp; Europe • Escola Superior de Redes">
              <a:extLst>
                <a:ext uri="{FF2B5EF4-FFF2-40B4-BE49-F238E27FC236}">
                  <a16:creationId xmlns:a16="http://schemas.microsoft.com/office/drawing/2014/main" id="{D487055B-4CC2-0691-B0C4-E4F0EE95688E}"/>
                </a:ext>
              </a:extLst>
            </p:cNvPr>
            <p:cNvPicPr>
              <a:picLocks noChangeAspect="1" noChangeArrowheads="1"/>
            </p:cNvPicPr>
            <p:nvPr/>
          </p:nvPicPr>
          <p:blipFill>
            <a:blip r:embed="rId5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1711" y="1163294"/>
              <a:ext cx="1588830" cy="352551"/>
            </a:xfrm>
            <a:prstGeom prst="rect">
              <a:avLst/>
            </a:prstGeom>
            <a:noFill/>
            <a:extLst>
              <a:ext uri="{909E8E84-426E-40DD-AFC4-6F175D3DCCD1}">
                <a14:hiddenFill xmlns:a14="http://schemas.microsoft.com/office/drawing/2010/main">
                  <a:solidFill>
                    <a:srgbClr val="FFFFFF"/>
                  </a:solidFill>
                </a14:hiddenFill>
              </a:ext>
            </a:extLst>
          </p:spPr>
        </p:pic>
        <p:pic>
          <p:nvPicPr>
            <p:cNvPr id="166" name="Imagem 165">
              <a:extLst>
                <a:ext uri="{FF2B5EF4-FFF2-40B4-BE49-F238E27FC236}">
                  <a16:creationId xmlns:a16="http://schemas.microsoft.com/office/drawing/2014/main" id="{CF69BA28-7E4C-3F79-920C-17D992771601}"/>
                </a:ext>
              </a:extLst>
            </p:cNvPr>
            <p:cNvPicPr>
              <a:picLocks noChangeAspect="1"/>
            </p:cNvPicPr>
            <p:nvPr/>
          </p:nvPicPr>
          <p:blipFill>
            <a:blip r:embed="rId34">
              <a:extLst>
                <a:ext uri="{28A0092B-C50C-407E-A947-70E740481C1C}">
                  <a14:useLocalDpi xmlns:a14="http://schemas.microsoft.com/office/drawing/2010/main" val="0"/>
                </a:ext>
              </a:extLst>
            </a:blip>
            <a:srcRect l="11416" r="11416"/>
            <a:stretch/>
          </p:blipFill>
          <p:spPr>
            <a:xfrm>
              <a:off x="5733591" y="959238"/>
              <a:ext cx="249695" cy="162421"/>
            </a:xfrm>
            <a:prstGeom prst="rect">
              <a:avLst/>
            </a:prstGeom>
          </p:spPr>
        </p:pic>
      </p:grpSp>
    </p:spTree>
    <p:extLst>
      <p:ext uri="{BB962C8B-B14F-4D97-AF65-F5344CB8AC3E}">
        <p14:creationId xmlns:p14="http://schemas.microsoft.com/office/powerpoint/2010/main" val="1364425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m 53">
            <a:extLst>
              <a:ext uri="{FF2B5EF4-FFF2-40B4-BE49-F238E27FC236}">
                <a16:creationId xmlns:a16="http://schemas.microsoft.com/office/drawing/2014/main" id="{516CDB92-93E1-A80C-B64F-672DD35C496A}"/>
              </a:ext>
            </a:extLst>
          </p:cNvPr>
          <p:cNvPicPr>
            <a:picLocks noChangeAspect="1"/>
          </p:cNvPicPr>
          <p:nvPr/>
        </p:nvPicPr>
        <p:blipFill rotWithShape="1">
          <a:blip r:embed="rId2">
            <a:extLst>
              <a:ext uri="{28A0092B-C50C-407E-A947-70E740481C1C}">
                <a14:useLocalDpi xmlns:a14="http://schemas.microsoft.com/office/drawing/2010/main" val="0"/>
              </a:ext>
            </a:extLst>
          </a:blip>
          <a:srcRect l="5750" t="9022" r="-1314" b="22436"/>
          <a:stretch/>
        </p:blipFill>
        <p:spPr>
          <a:xfrm>
            <a:off x="-331076" y="-1"/>
            <a:ext cx="12749218" cy="6858001"/>
          </a:xfrm>
          <a:prstGeom prst="rect">
            <a:avLst/>
          </a:prstGeom>
        </p:spPr>
      </p:pic>
      <p:sp>
        <p:nvSpPr>
          <p:cNvPr id="191" name="Retângulo 190">
            <a:extLst>
              <a:ext uri="{FF2B5EF4-FFF2-40B4-BE49-F238E27FC236}">
                <a16:creationId xmlns:a16="http://schemas.microsoft.com/office/drawing/2014/main" id="{343D16FE-9296-7814-42D8-F486E6B72001}"/>
              </a:ext>
            </a:extLst>
          </p:cNvPr>
          <p:cNvSpPr/>
          <p:nvPr/>
        </p:nvSpPr>
        <p:spPr>
          <a:xfrm>
            <a:off x="504670" y="246221"/>
            <a:ext cx="6579173"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DISCOVER MORE ABOUT CEARÁ OPPORTUNITIES!</a:t>
            </a:r>
          </a:p>
        </p:txBody>
      </p:sp>
      <p:sp>
        <p:nvSpPr>
          <p:cNvPr id="192" name="Triângulo isósceles 191">
            <a:extLst>
              <a:ext uri="{FF2B5EF4-FFF2-40B4-BE49-F238E27FC236}">
                <a16:creationId xmlns:a16="http://schemas.microsoft.com/office/drawing/2014/main" id="{CA907535-419E-2B65-B5AC-8270E8D074C1}"/>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Google Shape;1506;p42">
            <a:extLst>
              <a:ext uri="{FF2B5EF4-FFF2-40B4-BE49-F238E27FC236}">
                <a16:creationId xmlns:a16="http://schemas.microsoft.com/office/drawing/2014/main" id="{80181023-6E39-2423-38FE-EED9B14D2024}"/>
              </a:ext>
            </a:extLst>
          </p:cNvPr>
          <p:cNvSpPr/>
          <p:nvPr/>
        </p:nvSpPr>
        <p:spPr>
          <a:xfrm>
            <a:off x="645951" y="716966"/>
            <a:ext cx="8720556" cy="821953"/>
          </a:xfrm>
          <a:custGeom>
            <a:avLst/>
            <a:gdLst/>
            <a:ahLst/>
            <a:cxnLst/>
            <a:rect l="l" t="t" r="r" b="b"/>
            <a:pathLst>
              <a:path w="131339" h="29564" extrusionOk="0">
                <a:moveTo>
                  <a:pt x="1" y="1"/>
                </a:moveTo>
                <a:lnTo>
                  <a:pt x="1" y="29564"/>
                </a:lnTo>
                <a:lnTo>
                  <a:pt x="120802" y="29564"/>
                </a:lnTo>
                <a:cubicBezTo>
                  <a:pt x="126624" y="29564"/>
                  <a:pt x="131339" y="24849"/>
                  <a:pt x="131339" y="19027"/>
                </a:cubicBezTo>
                <a:cubicBezTo>
                  <a:pt x="131339" y="13205"/>
                  <a:pt x="126624" y="8490"/>
                  <a:pt x="120802" y="8490"/>
                </a:cubicBezTo>
                <a:lnTo>
                  <a:pt x="72379" y="8490"/>
                </a:lnTo>
                <a:cubicBezTo>
                  <a:pt x="69950" y="8490"/>
                  <a:pt x="67902" y="6668"/>
                  <a:pt x="67616" y="4251"/>
                </a:cubicBezTo>
                <a:cubicBezTo>
                  <a:pt x="67343" y="1822"/>
                  <a:pt x="65295" y="1"/>
                  <a:pt x="62854"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 name="Google Shape;1507;p42">
            <a:extLst>
              <a:ext uri="{FF2B5EF4-FFF2-40B4-BE49-F238E27FC236}">
                <a16:creationId xmlns:a16="http://schemas.microsoft.com/office/drawing/2014/main" id="{B51AB97A-9455-4B97-DBB3-7787D5AA3412}"/>
              </a:ext>
            </a:extLst>
          </p:cNvPr>
          <p:cNvSpPr/>
          <p:nvPr/>
        </p:nvSpPr>
        <p:spPr>
          <a:xfrm>
            <a:off x="234847" y="717049"/>
            <a:ext cx="821953" cy="821786"/>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 name="Google Shape;1508;p42">
            <a:extLst>
              <a:ext uri="{FF2B5EF4-FFF2-40B4-BE49-F238E27FC236}">
                <a16:creationId xmlns:a16="http://schemas.microsoft.com/office/drawing/2014/main" id="{7265D651-D1AE-EBB5-AFF5-9351AB0FA378}"/>
              </a:ext>
            </a:extLst>
          </p:cNvPr>
          <p:cNvSpPr/>
          <p:nvPr/>
        </p:nvSpPr>
        <p:spPr>
          <a:xfrm>
            <a:off x="1157696" y="750411"/>
            <a:ext cx="39090" cy="744495"/>
          </a:xfrm>
          <a:custGeom>
            <a:avLst/>
            <a:gdLst/>
            <a:ahLst/>
            <a:cxnLst/>
            <a:rect l="l" t="t" r="r" b="b"/>
            <a:pathLst>
              <a:path w="1406" h="26778" extrusionOk="0">
                <a:moveTo>
                  <a:pt x="1" y="0"/>
                </a:moveTo>
                <a:lnTo>
                  <a:pt x="1" y="26777"/>
                </a:lnTo>
                <a:lnTo>
                  <a:pt x="1406" y="26777"/>
                </a:lnTo>
                <a:lnTo>
                  <a:pt x="1406" y="0"/>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 name="Google Shape;1509;p42">
            <a:extLst>
              <a:ext uri="{FF2B5EF4-FFF2-40B4-BE49-F238E27FC236}">
                <a16:creationId xmlns:a16="http://schemas.microsoft.com/office/drawing/2014/main" id="{2C5960DB-DE6B-69B8-7341-CC40B8CEA681}"/>
              </a:ext>
            </a:extLst>
          </p:cNvPr>
          <p:cNvSpPr txBox="1"/>
          <p:nvPr/>
        </p:nvSpPr>
        <p:spPr>
          <a:xfrm>
            <a:off x="1349199" y="1096690"/>
            <a:ext cx="7220178" cy="3955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3"/>
              </a:rPr>
              <a:t>https://www.youtube.com/watch?v=OaSqoAf-uTk</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9" name="Google Shape;1510;p42">
            <a:extLst>
              <a:ext uri="{FF2B5EF4-FFF2-40B4-BE49-F238E27FC236}">
                <a16:creationId xmlns:a16="http://schemas.microsoft.com/office/drawing/2014/main" id="{3E39D3AF-F631-2BF8-20AD-B2FC13C6169C}"/>
              </a:ext>
            </a:extLst>
          </p:cNvPr>
          <p:cNvSpPr txBox="1"/>
          <p:nvPr/>
        </p:nvSpPr>
        <p:spPr>
          <a:xfrm>
            <a:off x="1349201" y="826041"/>
            <a:ext cx="3776312"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Corporate </a:t>
            </a:r>
            <a:r>
              <a:rPr lang="pt-BR" sz="1700" dirty="0" err="1">
                <a:solidFill>
                  <a:srgbClr val="434343"/>
                </a:solidFill>
                <a:latin typeface="Arial" panose="020B0604020202020204" pitchFamily="34" charset="0"/>
                <a:ea typeface="Fira Sans Extra Condensed Medium"/>
                <a:cs typeface="Arial" panose="020B0604020202020204" pitchFamily="34" charset="0"/>
                <a:sym typeface="Fira Sans Extra Condensed Medium"/>
              </a:rPr>
              <a:t>video</a:t>
            </a: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 </a:t>
            </a:r>
            <a:r>
              <a:rPr lang="pt-BR" sz="1700" dirty="0" err="1">
                <a:solidFill>
                  <a:srgbClr val="434343"/>
                </a:solidFill>
                <a:latin typeface="Arial" panose="020B0604020202020204" pitchFamily="34" charset="0"/>
                <a:ea typeface="Fira Sans Extra Condensed Medium"/>
                <a:cs typeface="Arial" panose="020B0604020202020204" pitchFamily="34" charset="0"/>
                <a:sym typeface="Fira Sans Extra Condensed Medium"/>
              </a:rPr>
              <a:t>about</a:t>
            </a: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 Ceará</a:t>
            </a:r>
            <a:endParaRP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0" name="Google Shape;1511;p42">
            <a:extLst>
              <a:ext uri="{FF2B5EF4-FFF2-40B4-BE49-F238E27FC236}">
                <a16:creationId xmlns:a16="http://schemas.microsoft.com/office/drawing/2014/main" id="{33C8D624-E993-89FD-8DBD-B88A7DFA1094}"/>
              </a:ext>
            </a:extLst>
          </p:cNvPr>
          <p:cNvSpPr/>
          <p:nvPr/>
        </p:nvSpPr>
        <p:spPr>
          <a:xfrm>
            <a:off x="318773" y="800940"/>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01</a:t>
            </a:r>
            <a:endParaRPr>
              <a:latin typeface="Arial" panose="020B0604020202020204" pitchFamily="34" charset="0"/>
              <a:cs typeface="Arial" panose="020B0604020202020204" pitchFamily="34" charset="0"/>
            </a:endParaRPr>
          </a:p>
        </p:txBody>
      </p:sp>
      <p:sp>
        <p:nvSpPr>
          <p:cNvPr id="11" name="Google Shape;1513;p42">
            <a:extLst>
              <a:ext uri="{FF2B5EF4-FFF2-40B4-BE49-F238E27FC236}">
                <a16:creationId xmlns:a16="http://schemas.microsoft.com/office/drawing/2014/main" id="{888A0BAA-CD65-F5D6-C056-5062DFFF2F92}"/>
              </a:ext>
            </a:extLst>
          </p:cNvPr>
          <p:cNvSpPr/>
          <p:nvPr/>
        </p:nvSpPr>
        <p:spPr>
          <a:xfrm>
            <a:off x="645951" y="1748263"/>
            <a:ext cx="8720556" cy="821953"/>
          </a:xfrm>
          <a:custGeom>
            <a:avLst/>
            <a:gdLst/>
            <a:ahLst/>
            <a:cxnLst/>
            <a:rect l="l" t="t" r="r" b="b"/>
            <a:pathLst>
              <a:path w="131339" h="29564" extrusionOk="0">
                <a:moveTo>
                  <a:pt x="1" y="1"/>
                </a:moveTo>
                <a:lnTo>
                  <a:pt x="1" y="29564"/>
                </a:lnTo>
                <a:lnTo>
                  <a:pt x="120802" y="29564"/>
                </a:lnTo>
                <a:cubicBezTo>
                  <a:pt x="126624" y="29564"/>
                  <a:pt x="131339" y="24849"/>
                  <a:pt x="131339" y="19027"/>
                </a:cubicBezTo>
                <a:cubicBezTo>
                  <a:pt x="131339" y="13217"/>
                  <a:pt x="126624" y="8490"/>
                  <a:pt x="120802" y="8490"/>
                </a:cubicBezTo>
                <a:lnTo>
                  <a:pt x="72379" y="8490"/>
                </a:lnTo>
                <a:cubicBezTo>
                  <a:pt x="69950" y="8490"/>
                  <a:pt x="67902" y="6668"/>
                  <a:pt x="67616" y="4251"/>
                </a:cubicBezTo>
                <a:cubicBezTo>
                  <a:pt x="67343" y="1834"/>
                  <a:pt x="65295" y="1"/>
                  <a:pt x="62854"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 name="Google Shape;1514;p42">
            <a:extLst>
              <a:ext uri="{FF2B5EF4-FFF2-40B4-BE49-F238E27FC236}">
                <a16:creationId xmlns:a16="http://schemas.microsoft.com/office/drawing/2014/main" id="{7E6C8ED8-9AB8-3E18-03DF-92F560B21D07}"/>
              </a:ext>
            </a:extLst>
          </p:cNvPr>
          <p:cNvSpPr/>
          <p:nvPr/>
        </p:nvSpPr>
        <p:spPr>
          <a:xfrm>
            <a:off x="234847" y="1748430"/>
            <a:ext cx="821953" cy="821953"/>
          </a:xfrm>
          <a:custGeom>
            <a:avLst/>
            <a:gdLst/>
            <a:ahLst/>
            <a:cxnLst/>
            <a:rect l="l" t="t" r="r" b="b"/>
            <a:pathLst>
              <a:path w="29564" h="29564" extrusionOk="0">
                <a:moveTo>
                  <a:pt x="14782" y="1"/>
                </a:moveTo>
                <a:cubicBezTo>
                  <a:pt x="12231" y="1"/>
                  <a:pt x="9680" y="661"/>
                  <a:pt x="7394" y="1983"/>
                </a:cubicBezTo>
                <a:cubicBezTo>
                  <a:pt x="2822" y="4614"/>
                  <a:pt x="0" y="9496"/>
                  <a:pt x="0" y="14782"/>
                </a:cubicBezTo>
                <a:cubicBezTo>
                  <a:pt x="0" y="20057"/>
                  <a:pt x="2822" y="24938"/>
                  <a:pt x="7394" y="27581"/>
                </a:cubicBezTo>
                <a:cubicBezTo>
                  <a:pt x="9680" y="28903"/>
                  <a:pt x="12231" y="29564"/>
                  <a:pt x="14782" y="29564"/>
                </a:cubicBezTo>
                <a:cubicBezTo>
                  <a:pt x="17333" y="29564"/>
                  <a:pt x="19884" y="28903"/>
                  <a:pt x="22170" y="27581"/>
                </a:cubicBezTo>
                <a:cubicBezTo>
                  <a:pt x="26742" y="24938"/>
                  <a:pt x="29564" y="20057"/>
                  <a:pt x="29564" y="14782"/>
                </a:cubicBezTo>
                <a:cubicBezTo>
                  <a:pt x="29564" y="9496"/>
                  <a:pt x="26742" y="4614"/>
                  <a:pt x="22170" y="1983"/>
                </a:cubicBezTo>
                <a:cubicBezTo>
                  <a:pt x="19884" y="661"/>
                  <a:pt x="17333" y="1"/>
                  <a:pt x="14782" y="1"/>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 name="Google Shape;1515;p42">
            <a:extLst>
              <a:ext uri="{FF2B5EF4-FFF2-40B4-BE49-F238E27FC236}">
                <a16:creationId xmlns:a16="http://schemas.microsoft.com/office/drawing/2014/main" id="{3A60158C-054F-DED9-B035-E3122687446C}"/>
              </a:ext>
            </a:extLst>
          </p:cNvPr>
          <p:cNvSpPr/>
          <p:nvPr/>
        </p:nvSpPr>
        <p:spPr>
          <a:xfrm>
            <a:off x="1157696" y="1781709"/>
            <a:ext cx="39090" cy="744829"/>
          </a:xfrm>
          <a:custGeom>
            <a:avLst/>
            <a:gdLst/>
            <a:ahLst/>
            <a:cxnLst/>
            <a:rect l="l" t="t" r="r" b="b"/>
            <a:pathLst>
              <a:path w="1406" h="26790" extrusionOk="0">
                <a:moveTo>
                  <a:pt x="1" y="0"/>
                </a:moveTo>
                <a:lnTo>
                  <a:pt x="1" y="26789"/>
                </a:lnTo>
                <a:lnTo>
                  <a:pt x="1406" y="26789"/>
                </a:lnTo>
                <a:lnTo>
                  <a:pt x="1406" y="0"/>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4" name="Google Shape;1516;p42">
            <a:extLst>
              <a:ext uri="{FF2B5EF4-FFF2-40B4-BE49-F238E27FC236}">
                <a16:creationId xmlns:a16="http://schemas.microsoft.com/office/drawing/2014/main" id="{4CDECFA1-E13C-47DA-7AFF-0A53962088FE}"/>
              </a:ext>
            </a:extLst>
          </p:cNvPr>
          <p:cNvSpPr txBox="1"/>
          <p:nvPr/>
        </p:nvSpPr>
        <p:spPr>
          <a:xfrm>
            <a:off x="1349199" y="2128618"/>
            <a:ext cx="7390638" cy="3043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4"/>
              </a:rPr>
              <a:t>https://cearaterradasoportunidades.sedet.ce.gov.br/en/</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15" name="Google Shape;1517;p42">
            <a:extLst>
              <a:ext uri="{FF2B5EF4-FFF2-40B4-BE49-F238E27FC236}">
                <a16:creationId xmlns:a16="http://schemas.microsoft.com/office/drawing/2014/main" id="{0FDD075F-E87A-4D65-78FD-566D96D0F61D}"/>
              </a:ext>
            </a:extLst>
          </p:cNvPr>
          <p:cNvSpPr txBox="1"/>
          <p:nvPr/>
        </p:nvSpPr>
        <p:spPr>
          <a:xfrm>
            <a:off x="1349201" y="1857968"/>
            <a:ext cx="4476976" cy="2704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Ceará Guide – Land of Opportunities</a:t>
            </a:r>
            <a:endParaRP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6" name="Google Shape;1518;p42">
            <a:extLst>
              <a:ext uri="{FF2B5EF4-FFF2-40B4-BE49-F238E27FC236}">
                <a16:creationId xmlns:a16="http://schemas.microsoft.com/office/drawing/2014/main" id="{9056DD3F-40AB-964E-2158-F5365324AC13}"/>
              </a:ext>
            </a:extLst>
          </p:cNvPr>
          <p:cNvSpPr/>
          <p:nvPr/>
        </p:nvSpPr>
        <p:spPr>
          <a:xfrm>
            <a:off x="318773" y="1832375"/>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02</a:t>
            </a:r>
            <a:endParaRPr dirty="0">
              <a:latin typeface="Arial" panose="020B0604020202020204" pitchFamily="34" charset="0"/>
              <a:cs typeface="Arial" panose="020B0604020202020204" pitchFamily="34" charset="0"/>
            </a:endParaRPr>
          </a:p>
        </p:txBody>
      </p:sp>
      <p:sp>
        <p:nvSpPr>
          <p:cNvPr id="17" name="Google Shape;1520;p42">
            <a:extLst>
              <a:ext uri="{FF2B5EF4-FFF2-40B4-BE49-F238E27FC236}">
                <a16:creationId xmlns:a16="http://schemas.microsoft.com/office/drawing/2014/main" id="{BBAA8E00-BE78-7682-484E-660C90C25DA3}"/>
              </a:ext>
            </a:extLst>
          </p:cNvPr>
          <p:cNvSpPr/>
          <p:nvPr/>
        </p:nvSpPr>
        <p:spPr>
          <a:xfrm>
            <a:off x="645951" y="2779894"/>
            <a:ext cx="8720556" cy="821953"/>
          </a:xfrm>
          <a:custGeom>
            <a:avLst/>
            <a:gdLst/>
            <a:ahLst/>
            <a:cxnLst/>
            <a:rect l="l" t="t" r="r" b="b"/>
            <a:pathLst>
              <a:path w="131339" h="29564" extrusionOk="0">
                <a:moveTo>
                  <a:pt x="1" y="0"/>
                </a:moveTo>
                <a:lnTo>
                  <a:pt x="1" y="29564"/>
                </a:lnTo>
                <a:lnTo>
                  <a:pt x="120802" y="29564"/>
                </a:lnTo>
                <a:cubicBezTo>
                  <a:pt x="126624" y="29564"/>
                  <a:pt x="131339" y="24837"/>
                  <a:pt x="131339" y="19027"/>
                </a:cubicBezTo>
                <a:cubicBezTo>
                  <a:pt x="131339" y="13204"/>
                  <a:pt x="126624" y="8489"/>
                  <a:pt x="120802" y="8489"/>
                </a:cubicBezTo>
                <a:lnTo>
                  <a:pt x="72379" y="8489"/>
                </a:lnTo>
                <a:cubicBezTo>
                  <a:pt x="69950" y="8489"/>
                  <a:pt x="67902" y="6656"/>
                  <a:pt x="67616" y="4239"/>
                </a:cubicBezTo>
                <a:cubicBezTo>
                  <a:pt x="67343" y="1822"/>
                  <a:pt x="65295" y="0"/>
                  <a:pt x="6285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8" name="Google Shape;1521;p42">
            <a:extLst>
              <a:ext uri="{FF2B5EF4-FFF2-40B4-BE49-F238E27FC236}">
                <a16:creationId xmlns:a16="http://schemas.microsoft.com/office/drawing/2014/main" id="{75224FB7-6C2D-FE4E-FDEF-24C0D9A2CD6E}"/>
              </a:ext>
            </a:extLst>
          </p:cNvPr>
          <p:cNvSpPr/>
          <p:nvPr/>
        </p:nvSpPr>
        <p:spPr>
          <a:xfrm>
            <a:off x="234847" y="2779727"/>
            <a:ext cx="821953" cy="821953"/>
          </a:xfrm>
          <a:custGeom>
            <a:avLst/>
            <a:gdLst/>
            <a:ahLst/>
            <a:cxnLst/>
            <a:rect l="l" t="t" r="r" b="b"/>
            <a:pathLst>
              <a:path w="29564" h="29564" extrusionOk="0">
                <a:moveTo>
                  <a:pt x="14782" y="0"/>
                </a:moveTo>
                <a:cubicBezTo>
                  <a:pt x="12231" y="0"/>
                  <a:pt x="9680" y="661"/>
                  <a:pt x="7394" y="1983"/>
                </a:cubicBezTo>
                <a:cubicBezTo>
                  <a:pt x="2822" y="4626"/>
                  <a:pt x="0" y="9508"/>
                  <a:pt x="0" y="14782"/>
                </a:cubicBezTo>
                <a:cubicBezTo>
                  <a:pt x="0" y="20068"/>
                  <a:pt x="2822" y="24950"/>
                  <a:pt x="7394" y="27581"/>
                </a:cubicBezTo>
                <a:cubicBezTo>
                  <a:pt x="9680" y="28903"/>
                  <a:pt x="12231" y="29564"/>
                  <a:pt x="14782" y="29564"/>
                </a:cubicBezTo>
                <a:cubicBezTo>
                  <a:pt x="17333" y="29564"/>
                  <a:pt x="19884" y="28903"/>
                  <a:pt x="22170" y="27581"/>
                </a:cubicBezTo>
                <a:cubicBezTo>
                  <a:pt x="26742" y="24950"/>
                  <a:pt x="29564" y="20068"/>
                  <a:pt x="29564" y="14782"/>
                </a:cubicBezTo>
                <a:cubicBezTo>
                  <a:pt x="29564" y="9508"/>
                  <a:pt x="26742" y="4626"/>
                  <a:pt x="22170" y="1983"/>
                </a:cubicBezTo>
                <a:cubicBezTo>
                  <a:pt x="19884" y="661"/>
                  <a:pt x="17333" y="0"/>
                  <a:pt x="14782"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9" name="Google Shape;1522;p42">
            <a:extLst>
              <a:ext uri="{FF2B5EF4-FFF2-40B4-BE49-F238E27FC236}">
                <a16:creationId xmlns:a16="http://schemas.microsoft.com/office/drawing/2014/main" id="{110DD50A-DF0F-BEB8-F1B1-BF6C613D908A}"/>
              </a:ext>
            </a:extLst>
          </p:cNvPr>
          <p:cNvSpPr/>
          <p:nvPr/>
        </p:nvSpPr>
        <p:spPr>
          <a:xfrm>
            <a:off x="1157696" y="2812978"/>
            <a:ext cx="39090" cy="744829"/>
          </a:xfrm>
          <a:custGeom>
            <a:avLst/>
            <a:gdLst/>
            <a:ahLst/>
            <a:cxnLst/>
            <a:rect l="l" t="t" r="r" b="b"/>
            <a:pathLst>
              <a:path w="1406" h="26790" extrusionOk="0">
                <a:moveTo>
                  <a:pt x="1" y="1"/>
                </a:moveTo>
                <a:lnTo>
                  <a:pt x="1" y="26790"/>
                </a:lnTo>
                <a:lnTo>
                  <a:pt x="1406" y="26790"/>
                </a:lnTo>
                <a:lnTo>
                  <a:pt x="1406" y="1"/>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0" name="Google Shape;1523;p42">
            <a:extLst>
              <a:ext uri="{FF2B5EF4-FFF2-40B4-BE49-F238E27FC236}">
                <a16:creationId xmlns:a16="http://schemas.microsoft.com/office/drawing/2014/main" id="{6DDFE34F-2775-7E14-8880-964795B0C245}"/>
              </a:ext>
            </a:extLst>
          </p:cNvPr>
          <p:cNvSpPr txBox="1"/>
          <p:nvPr/>
        </p:nvSpPr>
        <p:spPr>
          <a:xfrm>
            <a:off x="1349193" y="3159756"/>
            <a:ext cx="7220183" cy="3526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5"/>
              </a:rPr>
              <a:t>https://www.complexodopecem.com.br/</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21" name="Google Shape;1524;p42">
            <a:extLst>
              <a:ext uri="{FF2B5EF4-FFF2-40B4-BE49-F238E27FC236}">
                <a16:creationId xmlns:a16="http://schemas.microsoft.com/office/drawing/2014/main" id="{3F350FE3-A5D7-FB8B-845F-67A97958601B}"/>
              </a:ext>
            </a:extLst>
          </p:cNvPr>
          <p:cNvSpPr txBox="1"/>
          <p:nvPr/>
        </p:nvSpPr>
        <p:spPr>
          <a:xfrm>
            <a:off x="1349199" y="2889106"/>
            <a:ext cx="4038828" cy="3526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Port of Pecém (</a:t>
            </a: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CIPP S/A)</a:t>
            </a:r>
            <a:r>
              <a:rPr lang="en"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 website</a:t>
            </a:r>
            <a:endParaRP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22" name="Google Shape;1525;p42">
            <a:extLst>
              <a:ext uri="{FF2B5EF4-FFF2-40B4-BE49-F238E27FC236}">
                <a16:creationId xmlns:a16="http://schemas.microsoft.com/office/drawing/2014/main" id="{BBF06230-F6A6-0492-0B74-BDB5F402C7B0}"/>
              </a:ext>
            </a:extLst>
          </p:cNvPr>
          <p:cNvSpPr/>
          <p:nvPr/>
        </p:nvSpPr>
        <p:spPr>
          <a:xfrm>
            <a:off x="318773" y="2858373"/>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03</a:t>
            </a:r>
            <a:endParaRPr>
              <a:latin typeface="Arial" panose="020B0604020202020204" pitchFamily="34" charset="0"/>
              <a:cs typeface="Arial" panose="020B0604020202020204" pitchFamily="34" charset="0"/>
            </a:endParaRPr>
          </a:p>
        </p:txBody>
      </p:sp>
      <p:sp>
        <p:nvSpPr>
          <p:cNvPr id="23" name="Google Shape;1527;p42">
            <a:extLst>
              <a:ext uri="{FF2B5EF4-FFF2-40B4-BE49-F238E27FC236}">
                <a16:creationId xmlns:a16="http://schemas.microsoft.com/office/drawing/2014/main" id="{9D7D19BF-117B-8852-77FC-0787948C87DE}"/>
              </a:ext>
            </a:extLst>
          </p:cNvPr>
          <p:cNvSpPr/>
          <p:nvPr/>
        </p:nvSpPr>
        <p:spPr>
          <a:xfrm>
            <a:off x="645951" y="3811191"/>
            <a:ext cx="8720556" cy="821953"/>
          </a:xfrm>
          <a:custGeom>
            <a:avLst/>
            <a:gdLst/>
            <a:ahLst/>
            <a:cxnLst/>
            <a:rect l="l" t="t" r="r" b="b"/>
            <a:pathLst>
              <a:path w="131339" h="29564" extrusionOk="0">
                <a:moveTo>
                  <a:pt x="1" y="0"/>
                </a:moveTo>
                <a:lnTo>
                  <a:pt x="1" y="29563"/>
                </a:lnTo>
                <a:lnTo>
                  <a:pt x="120802" y="29563"/>
                </a:lnTo>
                <a:cubicBezTo>
                  <a:pt x="126624" y="29563"/>
                  <a:pt x="131339" y="24848"/>
                  <a:pt x="131339" y="19026"/>
                </a:cubicBezTo>
                <a:cubicBezTo>
                  <a:pt x="131339" y="13204"/>
                  <a:pt x="126624" y="8489"/>
                  <a:pt x="120802" y="8489"/>
                </a:cubicBezTo>
                <a:lnTo>
                  <a:pt x="72379" y="8489"/>
                </a:lnTo>
                <a:cubicBezTo>
                  <a:pt x="69950" y="8489"/>
                  <a:pt x="67902" y="6668"/>
                  <a:pt x="67616" y="4239"/>
                </a:cubicBezTo>
                <a:cubicBezTo>
                  <a:pt x="67343" y="1822"/>
                  <a:pt x="65295" y="0"/>
                  <a:pt x="6285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1528;p42">
            <a:extLst>
              <a:ext uri="{FF2B5EF4-FFF2-40B4-BE49-F238E27FC236}">
                <a16:creationId xmlns:a16="http://schemas.microsoft.com/office/drawing/2014/main" id="{8D91CA0F-3613-0D81-0F60-D34F0A0E6925}"/>
              </a:ext>
            </a:extLst>
          </p:cNvPr>
          <p:cNvSpPr/>
          <p:nvPr/>
        </p:nvSpPr>
        <p:spPr>
          <a:xfrm>
            <a:off x="234847" y="3811274"/>
            <a:ext cx="821953" cy="821786"/>
          </a:xfrm>
          <a:custGeom>
            <a:avLst/>
            <a:gdLst/>
            <a:ahLst/>
            <a:cxnLst/>
            <a:rect l="l" t="t" r="r" b="b"/>
            <a:pathLst>
              <a:path w="29564" h="29558" extrusionOk="0">
                <a:moveTo>
                  <a:pt x="14782" y="0"/>
                </a:moveTo>
                <a:cubicBezTo>
                  <a:pt x="12231" y="0"/>
                  <a:pt x="9680" y="658"/>
                  <a:pt x="7394" y="1974"/>
                </a:cubicBezTo>
                <a:cubicBezTo>
                  <a:pt x="2822" y="4617"/>
                  <a:pt x="0" y="9498"/>
                  <a:pt x="0" y="14773"/>
                </a:cubicBezTo>
                <a:cubicBezTo>
                  <a:pt x="0" y="20059"/>
                  <a:pt x="2822" y="24941"/>
                  <a:pt x="7394" y="27584"/>
                </a:cubicBezTo>
                <a:cubicBezTo>
                  <a:pt x="9680" y="28900"/>
                  <a:pt x="12231" y="29557"/>
                  <a:pt x="14782" y="29557"/>
                </a:cubicBezTo>
                <a:cubicBezTo>
                  <a:pt x="17333" y="29557"/>
                  <a:pt x="19884" y="28900"/>
                  <a:pt x="22170" y="27584"/>
                </a:cubicBezTo>
                <a:cubicBezTo>
                  <a:pt x="26742" y="24941"/>
                  <a:pt x="29564" y="20059"/>
                  <a:pt x="29564" y="14773"/>
                </a:cubicBezTo>
                <a:cubicBezTo>
                  <a:pt x="29564" y="9498"/>
                  <a:pt x="26742" y="4617"/>
                  <a:pt x="22170" y="1974"/>
                </a:cubicBezTo>
                <a:cubicBezTo>
                  <a:pt x="19884" y="658"/>
                  <a:pt x="17333" y="0"/>
                  <a:pt x="14782"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1529;p42">
            <a:extLst>
              <a:ext uri="{FF2B5EF4-FFF2-40B4-BE49-F238E27FC236}">
                <a16:creationId xmlns:a16="http://schemas.microsoft.com/office/drawing/2014/main" id="{38C8C88B-6AEC-1EC3-69CC-1B03D6689FAF}"/>
              </a:ext>
            </a:extLst>
          </p:cNvPr>
          <p:cNvSpPr/>
          <p:nvPr/>
        </p:nvSpPr>
        <p:spPr>
          <a:xfrm>
            <a:off x="1157696" y="3844608"/>
            <a:ext cx="39090" cy="744495"/>
          </a:xfrm>
          <a:custGeom>
            <a:avLst/>
            <a:gdLst/>
            <a:ahLst/>
            <a:cxnLst/>
            <a:rect l="l" t="t" r="r" b="b"/>
            <a:pathLst>
              <a:path w="1406" h="26778" extrusionOk="0">
                <a:moveTo>
                  <a:pt x="1" y="1"/>
                </a:moveTo>
                <a:lnTo>
                  <a:pt x="1" y="26778"/>
                </a:lnTo>
                <a:lnTo>
                  <a:pt x="1406" y="26778"/>
                </a:lnTo>
                <a:lnTo>
                  <a:pt x="1406" y="1"/>
                </a:ln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1530;p42">
            <a:extLst>
              <a:ext uri="{FF2B5EF4-FFF2-40B4-BE49-F238E27FC236}">
                <a16:creationId xmlns:a16="http://schemas.microsoft.com/office/drawing/2014/main" id="{6739CEB8-4825-6B9C-010B-F0CC3049E1EE}"/>
              </a:ext>
            </a:extLst>
          </p:cNvPr>
          <p:cNvSpPr txBox="1"/>
          <p:nvPr/>
        </p:nvSpPr>
        <p:spPr>
          <a:xfrm>
            <a:off x="1349194" y="4191170"/>
            <a:ext cx="7220182" cy="35818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6"/>
              </a:rPr>
              <a:t>https://zpeceara.com.br/beneficios/</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27" name="Google Shape;1531;p42">
            <a:extLst>
              <a:ext uri="{FF2B5EF4-FFF2-40B4-BE49-F238E27FC236}">
                <a16:creationId xmlns:a16="http://schemas.microsoft.com/office/drawing/2014/main" id="{678797C8-E6BE-1253-10A6-CE42269AD235}"/>
              </a:ext>
            </a:extLst>
          </p:cNvPr>
          <p:cNvSpPr txBox="1"/>
          <p:nvPr/>
        </p:nvSpPr>
        <p:spPr>
          <a:xfrm>
            <a:off x="1349199" y="3920520"/>
            <a:ext cx="2986458"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700" dirty="0" err="1">
                <a:solidFill>
                  <a:srgbClr val="434343"/>
                </a:solidFill>
                <a:latin typeface="Arial" panose="020B0604020202020204" pitchFamily="34" charset="0"/>
                <a:ea typeface="Fira Sans Extra Condensed Medium"/>
                <a:cs typeface="Arial" panose="020B0604020202020204" pitchFamily="34" charset="0"/>
                <a:sym typeface="Fira Sans Extra Condensed Medium"/>
              </a:rPr>
              <a:t>Tax</a:t>
            </a: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 </a:t>
            </a:r>
            <a:r>
              <a:rPr lang="pt-BR" sz="1700" dirty="0" err="1">
                <a:solidFill>
                  <a:srgbClr val="434343"/>
                </a:solidFill>
                <a:latin typeface="Arial" panose="020B0604020202020204" pitchFamily="34" charset="0"/>
                <a:ea typeface="Fira Sans Extra Condensed Medium"/>
                <a:cs typeface="Arial" panose="020B0604020202020204" pitchFamily="34" charset="0"/>
                <a:sym typeface="Fira Sans Extra Condensed Medium"/>
              </a:rPr>
              <a:t>Benefits</a:t>
            </a:r>
            <a:endPar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28" name="Google Shape;1532;p42">
            <a:extLst>
              <a:ext uri="{FF2B5EF4-FFF2-40B4-BE49-F238E27FC236}">
                <a16:creationId xmlns:a16="http://schemas.microsoft.com/office/drawing/2014/main" id="{C8211119-0470-0B69-3774-DA9E964836B4}"/>
              </a:ext>
            </a:extLst>
          </p:cNvPr>
          <p:cNvSpPr/>
          <p:nvPr/>
        </p:nvSpPr>
        <p:spPr>
          <a:xfrm>
            <a:off x="318773" y="3895308"/>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04</a:t>
            </a:r>
            <a:endParaRPr>
              <a:latin typeface="Arial" panose="020B0604020202020204" pitchFamily="34" charset="0"/>
              <a:cs typeface="Arial" panose="020B0604020202020204" pitchFamily="34" charset="0"/>
            </a:endParaRPr>
          </a:p>
        </p:txBody>
      </p:sp>
      <p:sp>
        <p:nvSpPr>
          <p:cNvPr id="29" name="Google Shape;1520;p42">
            <a:extLst>
              <a:ext uri="{FF2B5EF4-FFF2-40B4-BE49-F238E27FC236}">
                <a16:creationId xmlns:a16="http://schemas.microsoft.com/office/drawing/2014/main" id="{F9F67E7C-E99E-B9B2-3829-03A3CCCB6EA6}"/>
              </a:ext>
            </a:extLst>
          </p:cNvPr>
          <p:cNvSpPr/>
          <p:nvPr/>
        </p:nvSpPr>
        <p:spPr>
          <a:xfrm>
            <a:off x="645951" y="4842655"/>
            <a:ext cx="8720556" cy="821953"/>
          </a:xfrm>
          <a:custGeom>
            <a:avLst/>
            <a:gdLst/>
            <a:ahLst/>
            <a:cxnLst/>
            <a:rect l="l" t="t" r="r" b="b"/>
            <a:pathLst>
              <a:path w="131339" h="29564" extrusionOk="0">
                <a:moveTo>
                  <a:pt x="1" y="0"/>
                </a:moveTo>
                <a:lnTo>
                  <a:pt x="1" y="29564"/>
                </a:lnTo>
                <a:lnTo>
                  <a:pt x="120802" y="29564"/>
                </a:lnTo>
                <a:cubicBezTo>
                  <a:pt x="126624" y="29564"/>
                  <a:pt x="131339" y="24837"/>
                  <a:pt x="131339" y="19027"/>
                </a:cubicBezTo>
                <a:cubicBezTo>
                  <a:pt x="131339" y="13204"/>
                  <a:pt x="126624" y="8489"/>
                  <a:pt x="120802" y="8489"/>
                </a:cubicBezTo>
                <a:lnTo>
                  <a:pt x="72379" y="8489"/>
                </a:lnTo>
                <a:cubicBezTo>
                  <a:pt x="69950" y="8489"/>
                  <a:pt x="67902" y="6656"/>
                  <a:pt x="67616" y="4239"/>
                </a:cubicBezTo>
                <a:cubicBezTo>
                  <a:pt x="67343" y="1822"/>
                  <a:pt x="65295" y="0"/>
                  <a:pt x="6285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0" name="Google Shape;1521;p42">
            <a:extLst>
              <a:ext uri="{FF2B5EF4-FFF2-40B4-BE49-F238E27FC236}">
                <a16:creationId xmlns:a16="http://schemas.microsoft.com/office/drawing/2014/main" id="{BD2BCF56-5368-EC82-C567-B216433A720A}"/>
              </a:ext>
            </a:extLst>
          </p:cNvPr>
          <p:cNvSpPr/>
          <p:nvPr/>
        </p:nvSpPr>
        <p:spPr>
          <a:xfrm>
            <a:off x="234847" y="4842488"/>
            <a:ext cx="821953" cy="821953"/>
          </a:xfrm>
          <a:custGeom>
            <a:avLst/>
            <a:gdLst/>
            <a:ahLst/>
            <a:cxnLst/>
            <a:rect l="l" t="t" r="r" b="b"/>
            <a:pathLst>
              <a:path w="29564" h="29564" extrusionOk="0">
                <a:moveTo>
                  <a:pt x="14782" y="0"/>
                </a:moveTo>
                <a:cubicBezTo>
                  <a:pt x="12231" y="0"/>
                  <a:pt x="9680" y="661"/>
                  <a:pt x="7394" y="1983"/>
                </a:cubicBezTo>
                <a:cubicBezTo>
                  <a:pt x="2822" y="4626"/>
                  <a:pt x="0" y="9508"/>
                  <a:pt x="0" y="14782"/>
                </a:cubicBezTo>
                <a:cubicBezTo>
                  <a:pt x="0" y="20068"/>
                  <a:pt x="2822" y="24950"/>
                  <a:pt x="7394" y="27581"/>
                </a:cubicBezTo>
                <a:cubicBezTo>
                  <a:pt x="9680" y="28903"/>
                  <a:pt x="12231" y="29564"/>
                  <a:pt x="14782" y="29564"/>
                </a:cubicBezTo>
                <a:cubicBezTo>
                  <a:pt x="17333" y="29564"/>
                  <a:pt x="19884" y="28903"/>
                  <a:pt x="22170" y="27581"/>
                </a:cubicBezTo>
                <a:cubicBezTo>
                  <a:pt x="26742" y="24950"/>
                  <a:pt x="29564" y="20068"/>
                  <a:pt x="29564" y="14782"/>
                </a:cubicBezTo>
                <a:cubicBezTo>
                  <a:pt x="29564" y="9508"/>
                  <a:pt x="26742" y="4626"/>
                  <a:pt x="22170" y="1983"/>
                </a:cubicBezTo>
                <a:cubicBezTo>
                  <a:pt x="19884" y="661"/>
                  <a:pt x="17333" y="0"/>
                  <a:pt x="14782" y="0"/>
                </a:cubicBezTo>
                <a:close/>
              </a:path>
            </a:pathLst>
          </a:custGeom>
          <a:solidFill>
            <a:srgbClr val="BB8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1" name="Google Shape;1522;p42">
            <a:extLst>
              <a:ext uri="{FF2B5EF4-FFF2-40B4-BE49-F238E27FC236}">
                <a16:creationId xmlns:a16="http://schemas.microsoft.com/office/drawing/2014/main" id="{EA7F193D-DFAA-F535-9046-13CE76B4BEF5}"/>
              </a:ext>
            </a:extLst>
          </p:cNvPr>
          <p:cNvSpPr/>
          <p:nvPr/>
        </p:nvSpPr>
        <p:spPr>
          <a:xfrm>
            <a:off x="1157696" y="4875739"/>
            <a:ext cx="39090" cy="744829"/>
          </a:xfrm>
          <a:custGeom>
            <a:avLst/>
            <a:gdLst/>
            <a:ahLst/>
            <a:cxnLst/>
            <a:rect l="l" t="t" r="r" b="b"/>
            <a:pathLst>
              <a:path w="1406" h="26790" extrusionOk="0">
                <a:moveTo>
                  <a:pt x="1" y="1"/>
                </a:moveTo>
                <a:lnTo>
                  <a:pt x="1" y="26790"/>
                </a:lnTo>
                <a:lnTo>
                  <a:pt x="1406" y="26790"/>
                </a:lnTo>
                <a:lnTo>
                  <a:pt x="1406" y="1"/>
                </a:lnTo>
                <a:close/>
              </a:path>
            </a:pathLst>
          </a:custGeom>
          <a:solidFill>
            <a:srgbClr val="BB82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2" name="Google Shape;1523;p42">
            <a:extLst>
              <a:ext uri="{FF2B5EF4-FFF2-40B4-BE49-F238E27FC236}">
                <a16:creationId xmlns:a16="http://schemas.microsoft.com/office/drawing/2014/main" id="{7FB9FAF7-872F-AEE8-9098-E736A22839DD}"/>
              </a:ext>
            </a:extLst>
          </p:cNvPr>
          <p:cNvSpPr txBox="1"/>
          <p:nvPr/>
        </p:nvSpPr>
        <p:spPr>
          <a:xfrm>
            <a:off x="1349193" y="5222517"/>
            <a:ext cx="7390643" cy="3526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7"/>
              </a:rPr>
              <a:t>https://www.anuariodoceara.com.br/</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33" name="Google Shape;1524;p42">
            <a:extLst>
              <a:ext uri="{FF2B5EF4-FFF2-40B4-BE49-F238E27FC236}">
                <a16:creationId xmlns:a16="http://schemas.microsoft.com/office/drawing/2014/main" id="{882AED1A-98F9-477E-D002-4347C6022EBD}"/>
              </a:ext>
            </a:extLst>
          </p:cNvPr>
          <p:cNvSpPr txBox="1"/>
          <p:nvPr/>
        </p:nvSpPr>
        <p:spPr>
          <a:xfrm>
            <a:off x="1349199" y="4951867"/>
            <a:ext cx="2986458"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Ceará </a:t>
            </a:r>
            <a:r>
              <a:rPr lang="pt-BR" sz="1700" dirty="0" err="1">
                <a:solidFill>
                  <a:srgbClr val="434343"/>
                </a:solidFill>
                <a:latin typeface="Arial" panose="020B0604020202020204" pitchFamily="34" charset="0"/>
                <a:ea typeface="Fira Sans Extra Condensed Medium"/>
                <a:cs typeface="Arial" panose="020B0604020202020204" pitchFamily="34" charset="0"/>
                <a:sym typeface="Fira Sans Extra Condensed Medium"/>
              </a:rPr>
              <a:t>Yearbook</a:t>
            </a:r>
            <a:r>
              <a:rPr lang="pt-B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 2022-2023</a:t>
            </a:r>
            <a:endParaRP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34" name="Google Shape;1525;p42">
            <a:extLst>
              <a:ext uri="{FF2B5EF4-FFF2-40B4-BE49-F238E27FC236}">
                <a16:creationId xmlns:a16="http://schemas.microsoft.com/office/drawing/2014/main" id="{D1C606C3-F0D3-CFEB-5BAC-723EC8D6101C}"/>
              </a:ext>
            </a:extLst>
          </p:cNvPr>
          <p:cNvSpPr/>
          <p:nvPr/>
        </p:nvSpPr>
        <p:spPr>
          <a:xfrm>
            <a:off x="318773" y="4921134"/>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05</a:t>
            </a:r>
            <a:endParaRPr dirty="0">
              <a:latin typeface="Arial" panose="020B0604020202020204" pitchFamily="34" charset="0"/>
              <a:cs typeface="Arial" panose="020B0604020202020204" pitchFamily="34" charset="0"/>
            </a:endParaRPr>
          </a:p>
        </p:txBody>
      </p:sp>
      <p:sp>
        <p:nvSpPr>
          <p:cNvPr id="35" name="Google Shape;1527;p42">
            <a:extLst>
              <a:ext uri="{FF2B5EF4-FFF2-40B4-BE49-F238E27FC236}">
                <a16:creationId xmlns:a16="http://schemas.microsoft.com/office/drawing/2014/main" id="{40E263A8-B74F-C956-5854-BE03B42A3B45}"/>
              </a:ext>
            </a:extLst>
          </p:cNvPr>
          <p:cNvSpPr/>
          <p:nvPr/>
        </p:nvSpPr>
        <p:spPr>
          <a:xfrm>
            <a:off x="645951" y="5873950"/>
            <a:ext cx="8720556" cy="821953"/>
          </a:xfrm>
          <a:custGeom>
            <a:avLst/>
            <a:gdLst/>
            <a:ahLst/>
            <a:cxnLst/>
            <a:rect l="l" t="t" r="r" b="b"/>
            <a:pathLst>
              <a:path w="131339" h="29564" extrusionOk="0">
                <a:moveTo>
                  <a:pt x="1" y="0"/>
                </a:moveTo>
                <a:lnTo>
                  <a:pt x="1" y="29563"/>
                </a:lnTo>
                <a:lnTo>
                  <a:pt x="120802" y="29563"/>
                </a:lnTo>
                <a:cubicBezTo>
                  <a:pt x="126624" y="29563"/>
                  <a:pt x="131339" y="24848"/>
                  <a:pt x="131339" y="19026"/>
                </a:cubicBezTo>
                <a:cubicBezTo>
                  <a:pt x="131339" y="13204"/>
                  <a:pt x="126624" y="8489"/>
                  <a:pt x="120802" y="8489"/>
                </a:cubicBezTo>
                <a:lnTo>
                  <a:pt x="72379" y="8489"/>
                </a:lnTo>
                <a:cubicBezTo>
                  <a:pt x="69950" y="8489"/>
                  <a:pt x="67902" y="6668"/>
                  <a:pt x="67616" y="4239"/>
                </a:cubicBezTo>
                <a:cubicBezTo>
                  <a:pt x="67343" y="1822"/>
                  <a:pt x="65295" y="0"/>
                  <a:pt x="62854"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6" name="Google Shape;1528;p42">
            <a:extLst>
              <a:ext uri="{FF2B5EF4-FFF2-40B4-BE49-F238E27FC236}">
                <a16:creationId xmlns:a16="http://schemas.microsoft.com/office/drawing/2014/main" id="{E83B6DEC-8C6E-41FB-1408-7A354E8AF7E1}"/>
              </a:ext>
            </a:extLst>
          </p:cNvPr>
          <p:cNvSpPr/>
          <p:nvPr/>
        </p:nvSpPr>
        <p:spPr>
          <a:xfrm>
            <a:off x="234847" y="5874033"/>
            <a:ext cx="821953" cy="821786"/>
          </a:xfrm>
          <a:custGeom>
            <a:avLst/>
            <a:gdLst/>
            <a:ahLst/>
            <a:cxnLst/>
            <a:rect l="l" t="t" r="r" b="b"/>
            <a:pathLst>
              <a:path w="29564" h="29558" extrusionOk="0">
                <a:moveTo>
                  <a:pt x="14782" y="0"/>
                </a:moveTo>
                <a:cubicBezTo>
                  <a:pt x="12231" y="0"/>
                  <a:pt x="9680" y="658"/>
                  <a:pt x="7394" y="1974"/>
                </a:cubicBezTo>
                <a:cubicBezTo>
                  <a:pt x="2822" y="4617"/>
                  <a:pt x="0" y="9498"/>
                  <a:pt x="0" y="14773"/>
                </a:cubicBezTo>
                <a:cubicBezTo>
                  <a:pt x="0" y="20059"/>
                  <a:pt x="2822" y="24941"/>
                  <a:pt x="7394" y="27584"/>
                </a:cubicBezTo>
                <a:cubicBezTo>
                  <a:pt x="9680" y="28900"/>
                  <a:pt x="12231" y="29557"/>
                  <a:pt x="14782" y="29557"/>
                </a:cubicBezTo>
                <a:cubicBezTo>
                  <a:pt x="17333" y="29557"/>
                  <a:pt x="19884" y="28900"/>
                  <a:pt x="22170" y="27584"/>
                </a:cubicBezTo>
                <a:cubicBezTo>
                  <a:pt x="26742" y="24941"/>
                  <a:pt x="29564" y="20059"/>
                  <a:pt x="29564" y="14773"/>
                </a:cubicBezTo>
                <a:cubicBezTo>
                  <a:pt x="29564" y="9498"/>
                  <a:pt x="26742" y="4617"/>
                  <a:pt x="22170" y="1974"/>
                </a:cubicBezTo>
                <a:cubicBezTo>
                  <a:pt x="19884" y="658"/>
                  <a:pt x="17333" y="0"/>
                  <a:pt x="14782" y="0"/>
                </a:cubicBezTo>
                <a:close/>
              </a:path>
            </a:pathLst>
          </a:custGeom>
          <a:solidFill>
            <a:srgbClr val="009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7" name="Google Shape;1529;p42">
            <a:extLst>
              <a:ext uri="{FF2B5EF4-FFF2-40B4-BE49-F238E27FC236}">
                <a16:creationId xmlns:a16="http://schemas.microsoft.com/office/drawing/2014/main" id="{B54521E9-25FF-8AF7-F479-3E74167E6C09}"/>
              </a:ext>
            </a:extLst>
          </p:cNvPr>
          <p:cNvSpPr/>
          <p:nvPr/>
        </p:nvSpPr>
        <p:spPr>
          <a:xfrm>
            <a:off x="1157696" y="5907367"/>
            <a:ext cx="39090" cy="744495"/>
          </a:xfrm>
          <a:custGeom>
            <a:avLst/>
            <a:gdLst/>
            <a:ahLst/>
            <a:cxnLst/>
            <a:rect l="l" t="t" r="r" b="b"/>
            <a:pathLst>
              <a:path w="1406" h="26778" extrusionOk="0">
                <a:moveTo>
                  <a:pt x="1" y="1"/>
                </a:moveTo>
                <a:lnTo>
                  <a:pt x="1" y="26778"/>
                </a:lnTo>
                <a:lnTo>
                  <a:pt x="1406" y="26778"/>
                </a:lnTo>
                <a:lnTo>
                  <a:pt x="1406" y="1"/>
                </a:lnTo>
                <a:close/>
              </a:path>
            </a:pathLst>
          </a:custGeom>
          <a:solidFill>
            <a:srgbClr val="0092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38" name="Google Shape;1530;p42">
            <a:extLst>
              <a:ext uri="{FF2B5EF4-FFF2-40B4-BE49-F238E27FC236}">
                <a16:creationId xmlns:a16="http://schemas.microsoft.com/office/drawing/2014/main" id="{67F2FB94-FBFE-2D51-ED5F-D4ADF73BD9ED}"/>
              </a:ext>
            </a:extLst>
          </p:cNvPr>
          <p:cNvSpPr txBox="1"/>
          <p:nvPr/>
        </p:nvSpPr>
        <p:spPr>
          <a:xfrm>
            <a:off x="1349194" y="6253929"/>
            <a:ext cx="27279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BR" sz="1200" dirty="0">
                <a:solidFill>
                  <a:srgbClr val="434343"/>
                </a:solidFill>
                <a:latin typeface="Arial" panose="020B0604020202020204" pitchFamily="34" charset="0"/>
                <a:ea typeface="Roboto"/>
                <a:cs typeface="Arial" panose="020B0604020202020204" pitchFamily="34" charset="0"/>
                <a:sym typeface="Roboto"/>
                <a:hlinkClick r:id="rId8"/>
              </a:rPr>
              <a:t>https://www.ceara.gov.br/</a:t>
            </a:r>
            <a:r>
              <a:rPr lang="pt-BR" sz="1200" dirty="0">
                <a:solidFill>
                  <a:srgbClr val="434343"/>
                </a:solidFill>
                <a:latin typeface="Arial" panose="020B0604020202020204" pitchFamily="34" charset="0"/>
                <a:ea typeface="Roboto"/>
                <a:cs typeface="Arial" panose="020B0604020202020204" pitchFamily="34" charset="0"/>
                <a:sym typeface="Roboto"/>
              </a:rPr>
              <a:t> </a:t>
            </a:r>
            <a:endParaRPr sz="1200" dirty="0">
              <a:solidFill>
                <a:srgbClr val="434343"/>
              </a:solidFill>
              <a:latin typeface="Arial" panose="020B0604020202020204" pitchFamily="34" charset="0"/>
              <a:ea typeface="Roboto"/>
              <a:cs typeface="Arial" panose="020B0604020202020204" pitchFamily="34" charset="0"/>
              <a:sym typeface="Roboto"/>
            </a:endParaRPr>
          </a:p>
        </p:txBody>
      </p:sp>
      <p:sp>
        <p:nvSpPr>
          <p:cNvPr id="39" name="Google Shape;1531;p42">
            <a:extLst>
              <a:ext uri="{FF2B5EF4-FFF2-40B4-BE49-F238E27FC236}">
                <a16:creationId xmlns:a16="http://schemas.microsoft.com/office/drawing/2014/main" id="{8C13D32B-0526-D3B1-DF49-7813E126A12B}"/>
              </a:ext>
            </a:extLst>
          </p:cNvPr>
          <p:cNvSpPr txBox="1"/>
          <p:nvPr/>
        </p:nvSpPr>
        <p:spPr>
          <a:xfrm>
            <a:off x="1349199" y="5983279"/>
            <a:ext cx="4038828"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rPr>
              <a:t>GOVERNMENT OF CEARÁ WEBSITE</a:t>
            </a:r>
            <a:endParaRPr sz="1700" dirty="0">
              <a:solidFill>
                <a:srgbClr val="434343"/>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40" name="Google Shape;1532;p42">
            <a:extLst>
              <a:ext uri="{FF2B5EF4-FFF2-40B4-BE49-F238E27FC236}">
                <a16:creationId xmlns:a16="http://schemas.microsoft.com/office/drawing/2014/main" id="{06433873-1709-F85A-5850-A349F05FB403}"/>
              </a:ext>
            </a:extLst>
          </p:cNvPr>
          <p:cNvSpPr/>
          <p:nvPr/>
        </p:nvSpPr>
        <p:spPr>
          <a:xfrm>
            <a:off x="318773" y="5958067"/>
            <a:ext cx="654103" cy="654045"/>
          </a:xfrm>
          <a:custGeom>
            <a:avLst/>
            <a:gdLst/>
            <a:ahLst/>
            <a:cxnLst/>
            <a:rect l="l" t="t" r="r" b="b"/>
            <a:pathLst>
              <a:path w="29564" h="29558" extrusionOk="0">
                <a:moveTo>
                  <a:pt x="14782" y="1"/>
                </a:moveTo>
                <a:cubicBezTo>
                  <a:pt x="12231" y="1"/>
                  <a:pt x="9680" y="659"/>
                  <a:pt x="7394" y="1974"/>
                </a:cubicBezTo>
                <a:cubicBezTo>
                  <a:pt x="2822" y="4617"/>
                  <a:pt x="0" y="9499"/>
                  <a:pt x="0" y="14785"/>
                </a:cubicBezTo>
                <a:cubicBezTo>
                  <a:pt x="0" y="20060"/>
                  <a:pt x="2822" y="24941"/>
                  <a:pt x="7394" y="27585"/>
                </a:cubicBezTo>
                <a:cubicBezTo>
                  <a:pt x="9680" y="28900"/>
                  <a:pt x="12231" y="29558"/>
                  <a:pt x="14782" y="29558"/>
                </a:cubicBezTo>
                <a:cubicBezTo>
                  <a:pt x="17333" y="29558"/>
                  <a:pt x="19884" y="28900"/>
                  <a:pt x="22170" y="27585"/>
                </a:cubicBezTo>
                <a:cubicBezTo>
                  <a:pt x="26742" y="24941"/>
                  <a:pt x="29564" y="20060"/>
                  <a:pt x="29564" y="14785"/>
                </a:cubicBezTo>
                <a:cubicBezTo>
                  <a:pt x="29564" y="9499"/>
                  <a:pt x="26742" y="4617"/>
                  <a:pt x="22170" y="1974"/>
                </a:cubicBezTo>
                <a:cubicBezTo>
                  <a:pt x="19884" y="659"/>
                  <a:pt x="17333" y="1"/>
                  <a:pt x="1478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500" dirty="0">
                <a:solidFill>
                  <a:srgbClr val="FFFFFF"/>
                </a:solidFill>
                <a:latin typeface="Arial" panose="020B0604020202020204" pitchFamily="34" charset="0"/>
                <a:ea typeface="Fira Sans Extra Condensed Medium"/>
                <a:cs typeface="Arial" panose="020B0604020202020204" pitchFamily="34" charset="0"/>
                <a:sym typeface="Fira Sans Extra Condensed Medium"/>
              </a:rPr>
              <a:t>06</a:t>
            </a:r>
            <a:endParaRPr dirty="0">
              <a:latin typeface="Arial" panose="020B0604020202020204" pitchFamily="34" charset="0"/>
              <a:cs typeface="Arial" panose="020B0604020202020204" pitchFamily="34" charset="0"/>
            </a:endParaRPr>
          </a:p>
        </p:txBody>
      </p:sp>
      <p:grpSp>
        <p:nvGrpSpPr>
          <p:cNvPr id="58" name="Agrupar 57">
            <a:extLst>
              <a:ext uri="{FF2B5EF4-FFF2-40B4-BE49-F238E27FC236}">
                <a16:creationId xmlns:a16="http://schemas.microsoft.com/office/drawing/2014/main" id="{6E485DDD-FF25-7666-1486-AE267152CC4A}"/>
              </a:ext>
            </a:extLst>
          </p:cNvPr>
          <p:cNvGrpSpPr/>
          <p:nvPr/>
        </p:nvGrpSpPr>
        <p:grpSpPr>
          <a:xfrm>
            <a:off x="9576854" y="1900574"/>
            <a:ext cx="2649515" cy="3056853"/>
            <a:chOff x="9576854" y="1910994"/>
            <a:chExt cx="2649515" cy="3056853"/>
          </a:xfrm>
        </p:grpSpPr>
        <p:pic>
          <p:nvPicPr>
            <p:cNvPr id="52" name="Imagem 51">
              <a:extLst>
                <a:ext uri="{FF2B5EF4-FFF2-40B4-BE49-F238E27FC236}">
                  <a16:creationId xmlns:a16="http://schemas.microsoft.com/office/drawing/2014/main" id="{E08C6F47-5FC4-4293-0E4E-7DB3EDE651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3724" y="1910994"/>
              <a:ext cx="1175774" cy="1604442"/>
            </a:xfrm>
            <a:prstGeom prst="rect">
              <a:avLst/>
            </a:prstGeom>
          </p:spPr>
        </p:pic>
        <p:pic>
          <p:nvPicPr>
            <p:cNvPr id="57" name="Imagem 56">
              <a:extLst>
                <a:ext uri="{FF2B5EF4-FFF2-40B4-BE49-F238E27FC236}">
                  <a16:creationId xmlns:a16="http://schemas.microsoft.com/office/drawing/2014/main" id="{55240633-AF68-5204-1227-4E490D3476B5}"/>
                </a:ext>
              </a:extLst>
            </p:cNvPr>
            <p:cNvPicPr>
              <a:picLocks noChangeAspect="1"/>
            </p:cNvPicPr>
            <p:nvPr/>
          </p:nvPicPr>
          <p:blipFill rotWithShape="1">
            <a:blip r:embed="rId10">
              <a:extLst>
                <a:ext uri="{28A0092B-C50C-407E-A947-70E740481C1C}">
                  <a14:useLocalDpi xmlns:a14="http://schemas.microsoft.com/office/drawing/2010/main" val="0"/>
                </a:ext>
              </a:extLst>
            </a:blip>
            <a:srcRect l="28387"/>
            <a:stretch/>
          </p:blipFill>
          <p:spPr>
            <a:xfrm>
              <a:off x="9576854" y="3512418"/>
              <a:ext cx="2649515" cy="1455429"/>
            </a:xfrm>
            <a:prstGeom prst="rect">
              <a:avLst/>
            </a:prstGeom>
          </p:spPr>
        </p:pic>
      </p:grpSp>
    </p:spTree>
    <p:extLst>
      <p:ext uri="{BB962C8B-B14F-4D97-AF65-F5344CB8AC3E}">
        <p14:creationId xmlns:p14="http://schemas.microsoft.com/office/powerpoint/2010/main" val="3497234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E98AA4F-B5DC-1BEA-47C8-E1CB42AEB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 y="0"/>
            <a:ext cx="12202849" cy="6858000"/>
          </a:xfrm>
          <a:prstGeom prst="rect">
            <a:avLst/>
          </a:prstGeom>
        </p:spPr>
      </p:pic>
      <p:pic>
        <p:nvPicPr>
          <p:cNvPr id="8" name="Imagem 7">
            <a:extLst>
              <a:ext uri="{FF2B5EF4-FFF2-40B4-BE49-F238E27FC236}">
                <a16:creationId xmlns:a16="http://schemas.microsoft.com/office/drawing/2014/main" id="{27A0F988-4545-95B9-D725-1E06767CD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992" y="5478147"/>
            <a:ext cx="1040525" cy="1005840"/>
          </a:xfrm>
          <a:prstGeom prst="rect">
            <a:avLst/>
          </a:prstGeom>
        </p:spPr>
      </p:pic>
      <p:sp>
        <p:nvSpPr>
          <p:cNvPr id="9" name="object 5">
            <a:extLst>
              <a:ext uri="{FF2B5EF4-FFF2-40B4-BE49-F238E27FC236}">
                <a16:creationId xmlns:a16="http://schemas.microsoft.com/office/drawing/2014/main" id="{1A44E4FD-DFD1-B3AF-4A62-6F31B7827006}"/>
              </a:ext>
            </a:extLst>
          </p:cNvPr>
          <p:cNvSpPr txBox="1">
            <a:spLocks/>
          </p:cNvSpPr>
          <p:nvPr/>
        </p:nvSpPr>
        <p:spPr>
          <a:xfrm>
            <a:off x="-1" y="2038903"/>
            <a:ext cx="5080001" cy="1860766"/>
          </a:xfrm>
          <a:prstGeom prst="rect">
            <a:avLst/>
          </a:prstGeom>
        </p:spPr>
        <p:txBody>
          <a:bodyPr vert="horz" wrap="square" lIns="0" tIns="1397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nSpc>
                <a:spcPct val="100000"/>
              </a:lnSpc>
              <a:spcBef>
                <a:spcPts val="110"/>
              </a:spcBef>
            </a:pPr>
            <a:r>
              <a:rPr lang="pt-BR" sz="4000" b="1" spc="210" dirty="0">
                <a:latin typeface="Arial" panose="020B0604020202020204" pitchFamily="34" charset="0"/>
                <a:cs typeface="Arial" panose="020B0604020202020204" pitchFamily="34" charset="0"/>
              </a:rPr>
              <a:t>SECRETARIAT OF INTERNATIONAL RELATIONS</a:t>
            </a:r>
            <a:endParaRPr lang="pt-BR" sz="4000" b="1" dirty="0">
              <a:latin typeface="Arial" panose="020B0604020202020204" pitchFamily="34" charset="0"/>
              <a:cs typeface="Arial" panose="020B0604020202020204" pitchFamily="34" charset="0"/>
            </a:endParaRPr>
          </a:p>
        </p:txBody>
      </p:sp>
      <p:sp>
        <p:nvSpPr>
          <p:cNvPr id="10" name="object 4">
            <a:extLst>
              <a:ext uri="{FF2B5EF4-FFF2-40B4-BE49-F238E27FC236}">
                <a16:creationId xmlns:a16="http://schemas.microsoft.com/office/drawing/2014/main" id="{A1AC93CE-82F8-95F0-103D-FEA0B1B99F3A}"/>
              </a:ext>
            </a:extLst>
          </p:cNvPr>
          <p:cNvSpPr txBox="1"/>
          <p:nvPr/>
        </p:nvSpPr>
        <p:spPr>
          <a:xfrm>
            <a:off x="0" y="4102869"/>
            <a:ext cx="5422900" cy="567463"/>
          </a:xfrm>
          <a:prstGeom prst="rect">
            <a:avLst/>
          </a:prstGeom>
        </p:spPr>
        <p:txBody>
          <a:bodyPr vert="horz" wrap="square" lIns="0" tIns="13335" rIns="0" bIns="0" rtlCol="0">
            <a:spAutoFit/>
          </a:bodyPr>
          <a:lstStyle/>
          <a:p>
            <a:pPr marL="12700" algn="ctr">
              <a:lnSpc>
                <a:spcPct val="100000"/>
              </a:lnSpc>
              <a:spcBef>
                <a:spcPts val="105"/>
              </a:spcBef>
            </a:pPr>
            <a:r>
              <a:rPr lang="pt-BR" i="1" spc="395" dirty="0" err="1">
                <a:latin typeface="Arial" panose="020B0604020202020204" pitchFamily="34" charset="0"/>
                <a:cs typeface="Arial" panose="020B0604020202020204" pitchFamily="34" charset="0"/>
              </a:rPr>
              <a:t>International</a:t>
            </a:r>
            <a:r>
              <a:rPr lang="pt-BR" i="1" spc="395" dirty="0">
                <a:latin typeface="Arial" panose="020B0604020202020204" pitchFamily="34" charset="0"/>
                <a:cs typeface="Arial" panose="020B0604020202020204" pitchFamily="34" charset="0"/>
              </a:rPr>
              <a:t> </a:t>
            </a:r>
            <a:r>
              <a:rPr lang="pt-BR" i="1" spc="395" dirty="0" err="1">
                <a:latin typeface="Arial" panose="020B0604020202020204" pitchFamily="34" charset="0"/>
                <a:cs typeface="Arial" panose="020B0604020202020204" pitchFamily="34" charset="0"/>
              </a:rPr>
              <a:t>Partnerships</a:t>
            </a:r>
            <a:r>
              <a:rPr lang="pt-BR" i="1" spc="395" dirty="0">
                <a:latin typeface="Arial" panose="020B0604020202020204" pitchFamily="34" charset="0"/>
                <a:cs typeface="Arial" panose="020B0604020202020204" pitchFamily="34" charset="0"/>
              </a:rPr>
              <a:t> for </a:t>
            </a:r>
            <a:r>
              <a:rPr lang="pt-BR" i="1" spc="395" dirty="0" err="1">
                <a:latin typeface="Arial" panose="020B0604020202020204" pitchFamily="34" charset="0"/>
                <a:cs typeface="Arial" panose="020B0604020202020204" pitchFamily="34" charset="0"/>
              </a:rPr>
              <a:t>Development</a:t>
            </a:r>
            <a:endParaRPr i="1" dirty="0">
              <a:latin typeface="Arial" panose="020B0604020202020204" pitchFamily="34" charset="0"/>
              <a:cs typeface="Arial" panose="020B0604020202020204" pitchFamily="34" charset="0"/>
            </a:endParaRPr>
          </a:p>
        </p:txBody>
      </p:sp>
      <p:pic>
        <p:nvPicPr>
          <p:cNvPr id="1026" name="Picture 2" descr="Portal da UFC - Universidade Federal do Ceará - Assinatura ...">
            <a:extLst>
              <a:ext uri="{FF2B5EF4-FFF2-40B4-BE49-F238E27FC236}">
                <a16:creationId xmlns:a16="http://schemas.microsoft.com/office/drawing/2014/main" id="{3D87C769-7ED2-A06C-D74C-AB824424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948" y="5478147"/>
            <a:ext cx="151947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n-Gurion University Skip to Home Page">
            <a:extLst>
              <a:ext uri="{FF2B5EF4-FFF2-40B4-BE49-F238E27FC236}">
                <a16:creationId xmlns:a16="http://schemas.microsoft.com/office/drawing/2014/main" id="{2BDA8DFF-DF43-D265-C6FF-A3B7E4D63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902" y="5788304"/>
            <a:ext cx="2257472" cy="6062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Agrupar 1">
            <a:extLst>
              <a:ext uri="{FF2B5EF4-FFF2-40B4-BE49-F238E27FC236}">
                <a16:creationId xmlns:a16="http://schemas.microsoft.com/office/drawing/2014/main" id="{E324E1E2-3E3C-05F5-134E-DF6B37765E18}"/>
              </a:ext>
            </a:extLst>
          </p:cNvPr>
          <p:cNvGrpSpPr/>
          <p:nvPr/>
        </p:nvGrpSpPr>
        <p:grpSpPr>
          <a:xfrm>
            <a:off x="5422900" y="3553346"/>
            <a:ext cx="4446655" cy="1167848"/>
            <a:chOff x="6643115" y="4927625"/>
            <a:chExt cx="4446655" cy="1167848"/>
          </a:xfrm>
          <a:noFill/>
        </p:grpSpPr>
        <p:sp>
          <p:nvSpPr>
            <p:cNvPr id="3" name="Retângulo: Cantos Arredondados 2">
              <a:extLst>
                <a:ext uri="{FF2B5EF4-FFF2-40B4-BE49-F238E27FC236}">
                  <a16:creationId xmlns:a16="http://schemas.microsoft.com/office/drawing/2014/main" id="{FFA2A102-BC04-6707-BDD3-DDC60ACE9CD7}"/>
                </a:ext>
              </a:extLst>
            </p:cNvPr>
            <p:cNvSpPr/>
            <p:nvPr/>
          </p:nvSpPr>
          <p:spPr>
            <a:xfrm>
              <a:off x="6788217" y="4953399"/>
              <a:ext cx="4301553" cy="113062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latin typeface="Arial" panose="020B0604020202020204" pitchFamily="34" charset="0"/>
              </a:endParaRPr>
            </a:p>
          </p:txBody>
        </p:sp>
        <p:sp>
          <p:nvSpPr>
            <p:cNvPr id="4" name="Google Shape;1903;p13">
              <a:extLst>
                <a:ext uri="{FF2B5EF4-FFF2-40B4-BE49-F238E27FC236}">
                  <a16:creationId xmlns:a16="http://schemas.microsoft.com/office/drawing/2014/main" id="{8F58C53D-62B3-D6F6-0AE2-352C6F91DC02}"/>
                </a:ext>
              </a:extLst>
            </p:cNvPr>
            <p:cNvSpPr txBox="1"/>
            <p:nvPr/>
          </p:nvSpPr>
          <p:spPr>
            <a:xfrm>
              <a:off x="6643115" y="4927625"/>
              <a:ext cx="4446655" cy="1167848"/>
            </a:xfrm>
            <a:prstGeom prst="rect">
              <a:avLst/>
            </a:prstGeom>
            <a:grpFill/>
            <a:ln>
              <a:noFill/>
            </a:ln>
          </p:spPr>
          <p:txBody>
            <a:bodyPr spcFirstLastPara="1" wrap="square" lIns="150756" tIns="75357" rIns="150756" bIns="75357" anchor="ctr" anchorCtr="0">
              <a:spAutoFit/>
            </a:bodyPr>
            <a:lstStyle/>
            <a:p>
              <a:pPr algn="ctr"/>
              <a:r>
                <a:rPr lang="pt-BR" b="1" dirty="0">
                  <a:latin typeface="Arial" panose="020B0604020202020204" pitchFamily="34" charset="0"/>
                  <a:cs typeface="Arial" panose="020B0604020202020204" pitchFamily="34" charset="0"/>
                </a:rPr>
                <a:t>SECRETARY ROSEANE MEDEIROS</a:t>
              </a:r>
            </a:p>
            <a:p>
              <a:pPr algn="ctr"/>
              <a:endParaRPr lang="pt-BR" sz="1600" dirty="0">
                <a:latin typeface="Arial" panose="020B0604020202020204" pitchFamily="34" charset="0"/>
                <a:cs typeface="Arial" panose="020B0604020202020204" pitchFamily="34" charset="0"/>
              </a:endParaRPr>
            </a:p>
            <a:p>
              <a:pPr algn="ctr"/>
              <a:r>
                <a:rPr lang="pt-BR" sz="1600" dirty="0">
                  <a:latin typeface="Arial" panose="020B0604020202020204" pitchFamily="34" charset="0"/>
                  <a:cs typeface="Arial" panose="020B0604020202020204" pitchFamily="34" charset="0"/>
                </a:rPr>
                <a:t>Mrs. Roseane Medeiros</a:t>
              </a:r>
            </a:p>
            <a:p>
              <a:pPr algn="ctr"/>
              <a:r>
                <a:rPr lang="pt-BR" sz="1600" dirty="0">
                  <a:latin typeface="Arial" panose="020B0604020202020204" pitchFamily="34" charset="0"/>
                  <a:cs typeface="Arial" panose="020B0604020202020204" pitchFamily="34" charset="0"/>
                </a:rPr>
                <a:t> roseane.medeiros@internacional.ce.gov.br</a:t>
              </a:r>
            </a:p>
          </p:txBody>
        </p:sp>
      </p:grpSp>
      <p:pic>
        <p:nvPicPr>
          <p:cNvPr id="6" name="Imagem 5">
            <a:extLst>
              <a:ext uri="{FF2B5EF4-FFF2-40B4-BE49-F238E27FC236}">
                <a16:creationId xmlns:a16="http://schemas.microsoft.com/office/drawing/2014/main" id="{324ADFFE-38FA-5394-5F6B-CA0F792CAA64}"/>
              </a:ext>
            </a:extLst>
          </p:cNvPr>
          <p:cNvPicPr>
            <a:picLocks noChangeAspect="1"/>
          </p:cNvPicPr>
          <p:nvPr/>
        </p:nvPicPr>
        <p:blipFill>
          <a:blip r:embed="rId6">
            <a:extLst>
              <a:ext uri="{28A0092B-C50C-407E-A947-70E740481C1C}">
                <a14:useLocalDpi xmlns:a14="http://schemas.microsoft.com/office/drawing/2010/main" val="0"/>
              </a:ext>
            </a:extLst>
          </a:blip>
          <a:srcRect t="3516" r="786" b="7305"/>
          <a:stretch>
            <a:fillRect/>
          </a:stretch>
        </p:blipFill>
        <p:spPr>
          <a:xfrm>
            <a:off x="6601209" y="1268496"/>
            <a:ext cx="2090037" cy="2091005"/>
          </a:xfrm>
          <a:custGeom>
            <a:avLst/>
            <a:gdLst>
              <a:gd name="connsiteX0" fmla="*/ 1133475 w 2266950"/>
              <a:gd name="connsiteY0" fmla="*/ 0 h 2268000"/>
              <a:gd name="connsiteX1" fmla="*/ 2266950 w 2266950"/>
              <a:gd name="connsiteY1" fmla="*/ 1134000 h 2268000"/>
              <a:gd name="connsiteX2" fmla="*/ 1133475 w 2266950"/>
              <a:gd name="connsiteY2" fmla="*/ 2268000 h 2268000"/>
              <a:gd name="connsiteX3" fmla="*/ 0 w 2266950"/>
              <a:gd name="connsiteY3" fmla="*/ 1134000 h 2268000"/>
              <a:gd name="connsiteX4" fmla="*/ 1133475 w 2266950"/>
              <a:gd name="connsiteY4" fmla="*/ 0 h 226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2268000">
                <a:moveTo>
                  <a:pt x="1133475" y="0"/>
                </a:moveTo>
                <a:cubicBezTo>
                  <a:pt x="1759476" y="0"/>
                  <a:pt x="2266950" y="507709"/>
                  <a:pt x="2266950" y="1134000"/>
                </a:cubicBezTo>
                <a:cubicBezTo>
                  <a:pt x="2266950" y="1760291"/>
                  <a:pt x="1759476" y="2268000"/>
                  <a:pt x="1133475" y="2268000"/>
                </a:cubicBezTo>
                <a:cubicBezTo>
                  <a:pt x="507474" y="2268000"/>
                  <a:pt x="0" y="1760291"/>
                  <a:pt x="0" y="1134000"/>
                </a:cubicBezTo>
                <a:cubicBezTo>
                  <a:pt x="0" y="507709"/>
                  <a:pt x="507474" y="0"/>
                  <a:pt x="1133475"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2869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A14A62C0-C0BA-B213-52AA-A506717B38F4}"/>
              </a:ext>
            </a:extLst>
          </p:cNvPr>
          <p:cNvSpPr/>
          <p:nvPr/>
        </p:nvSpPr>
        <p:spPr>
          <a:xfrm rot="16200000">
            <a:off x="933856" y="-2872827"/>
            <a:ext cx="9748225" cy="15493877"/>
          </a:xfrm>
          <a:prstGeom prst="rect">
            <a:avLst/>
          </a:prstGeom>
          <a:solidFill>
            <a:srgbClr val="0099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9" name="Agrupar 28">
            <a:extLst>
              <a:ext uri="{FF2B5EF4-FFF2-40B4-BE49-F238E27FC236}">
                <a16:creationId xmlns:a16="http://schemas.microsoft.com/office/drawing/2014/main" id="{6DA3AFC5-B6AC-4930-BD83-167F394B3252}"/>
              </a:ext>
            </a:extLst>
          </p:cNvPr>
          <p:cNvGrpSpPr/>
          <p:nvPr/>
        </p:nvGrpSpPr>
        <p:grpSpPr>
          <a:xfrm>
            <a:off x="5572125" y="3390133"/>
            <a:ext cx="1060961" cy="1137264"/>
            <a:chOff x="5572125" y="3242648"/>
            <a:chExt cx="1060961" cy="1137264"/>
          </a:xfrm>
        </p:grpSpPr>
        <p:sp>
          <p:nvSpPr>
            <p:cNvPr id="23" name="Freeform 12">
              <a:extLst>
                <a:ext uri="{FF2B5EF4-FFF2-40B4-BE49-F238E27FC236}">
                  <a16:creationId xmlns:a16="http://schemas.microsoft.com/office/drawing/2014/main" id="{4082E866-86B3-4B9A-BA4B-61B0B4450CF8}"/>
                </a:ext>
              </a:extLst>
            </p:cNvPr>
            <p:cNvSpPr>
              <a:spLocks/>
            </p:cNvSpPr>
            <p:nvPr/>
          </p:nvSpPr>
          <p:spPr bwMode="auto">
            <a:xfrm>
              <a:off x="5572125" y="3289300"/>
              <a:ext cx="1030288" cy="1090612"/>
            </a:xfrm>
            <a:custGeom>
              <a:avLst/>
              <a:gdLst>
                <a:gd name="T0" fmla="*/ 0 w 332"/>
                <a:gd name="T1" fmla="*/ 352 h 352"/>
                <a:gd name="T2" fmla="*/ 332 w 332"/>
                <a:gd name="T3" fmla="*/ 0 h 352"/>
              </a:gdLst>
              <a:ahLst/>
              <a:cxnLst>
                <a:cxn ang="0">
                  <a:pos x="T0" y="T1"/>
                </a:cxn>
                <a:cxn ang="0">
                  <a:pos x="T2" y="T3"/>
                </a:cxn>
              </a:cxnLst>
              <a:rect l="0" t="0" r="r" b="b"/>
              <a:pathLst>
                <a:path w="332" h="352">
                  <a:moveTo>
                    <a:pt x="0" y="352"/>
                  </a:moveTo>
                  <a:cubicBezTo>
                    <a:pt x="0" y="352"/>
                    <a:pt x="192" y="108"/>
                    <a:pt x="332" y="0"/>
                  </a:cubicBezTo>
                </a:path>
              </a:pathLst>
            </a:custGeom>
            <a:noFill/>
            <a:ln w="19050" cap="flat">
              <a:solidFill>
                <a:srgbClr val="FF8C3E"/>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08" name="Triângulo isósceles 107">
              <a:extLst>
                <a:ext uri="{FF2B5EF4-FFF2-40B4-BE49-F238E27FC236}">
                  <a16:creationId xmlns:a16="http://schemas.microsoft.com/office/drawing/2014/main" id="{3AFCB522-C039-4D5F-BBB6-CB872D206BE9}"/>
                </a:ext>
              </a:extLst>
            </p:cNvPr>
            <p:cNvSpPr/>
            <p:nvPr/>
          </p:nvSpPr>
          <p:spPr>
            <a:xfrm rot="3183601">
              <a:off x="6532523" y="3250097"/>
              <a:ext cx="108012" cy="93114"/>
            </a:xfrm>
            <a:prstGeom prst="triangle">
              <a:avLst/>
            </a:prstGeom>
            <a:solidFill>
              <a:srgbClr val="FF92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pic>
        <p:nvPicPr>
          <p:cNvPr id="57" name="Gráfico 56">
            <a:extLst>
              <a:ext uri="{FF2B5EF4-FFF2-40B4-BE49-F238E27FC236}">
                <a16:creationId xmlns:a16="http://schemas.microsoft.com/office/drawing/2014/main" id="{86B61F12-1217-4B31-9595-5968A247F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4533" y="-912044"/>
            <a:ext cx="2183841" cy="1239413"/>
          </a:xfrm>
          <a:prstGeom prst="rect">
            <a:avLst/>
          </a:prstGeom>
          <a:effectLst/>
        </p:spPr>
      </p:pic>
      <p:pic>
        <p:nvPicPr>
          <p:cNvPr id="26" name="Gráfico 25">
            <a:extLst>
              <a:ext uri="{FF2B5EF4-FFF2-40B4-BE49-F238E27FC236}">
                <a16:creationId xmlns:a16="http://schemas.microsoft.com/office/drawing/2014/main" id="{F9AD33DA-B034-43D6-9DD7-7AB8016370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3956" y="-1593972"/>
            <a:ext cx="7803559" cy="6580581"/>
          </a:xfrm>
          <a:prstGeom prst="rect">
            <a:avLst/>
          </a:prstGeom>
          <a:effectLst/>
        </p:spPr>
      </p:pic>
      <p:pic>
        <p:nvPicPr>
          <p:cNvPr id="27" name="Gráfico 26">
            <a:extLst>
              <a:ext uri="{FF2B5EF4-FFF2-40B4-BE49-F238E27FC236}">
                <a16:creationId xmlns:a16="http://schemas.microsoft.com/office/drawing/2014/main" id="{FA602BAF-B4A4-4EF6-9E6A-06DA361DE4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1635" y="3286930"/>
            <a:ext cx="2247146" cy="5050268"/>
          </a:xfrm>
          <a:prstGeom prst="rect">
            <a:avLst/>
          </a:prstGeom>
          <a:effectLst/>
        </p:spPr>
      </p:pic>
      <p:pic>
        <p:nvPicPr>
          <p:cNvPr id="56" name="Gráfico 55">
            <a:extLst>
              <a:ext uri="{FF2B5EF4-FFF2-40B4-BE49-F238E27FC236}">
                <a16:creationId xmlns:a16="http://schemas.microsoft.com/office/drawing/2014/main" id="{E2C4C44A-026F-4903-B059-5FA560FB3E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319" y="-1643214"/>
            <a:ext cx="6270847" cy="5375405"/>
          </a:xfrm>
          <a:prstGeom prst="rect">
            <a:avLst/>
          </a:prstGeom>
          <a:effectLst/>
        </p:spPr>
      </p:pic>
      <p:pic>
        <p:nvPicPr>
          <p:cNvPr id="58" name="Gráfico 57">
            <a:extLst>
              <a:ext uri="{FF2B5EF4-FFF2-40B4-BE49-F238E27FC236}">
                <a16:creationId xmlns:a16="http://schemas.microsoft.com/office/drawing/2014/main" id="{22FAC50B-F040-4B2B-9480-B8408EB445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7258" y="1374473"/>
            <a:ext cx="4433996" cy="5464077"/>
          </a:xfrm>
          <a:prstGeom prst="rect">
            <a:avLst/>
          </a:prstGeom>
          <a:effectLst/>
        </p:spPr>
      </p:pic>
      <p:pic>
        <p:nvPicPr>
          <p:cNvPr id="59" name="Gráfico 58">
            <a:extLst>
              <a:ext uri="{FF2B5EF4-FFF2-40B4-BE49-F238E27FC236}">
                <a16:creationId xmlns:a16="http://schemas.microsoft.com/office/drawing/2014/main" id="{A116D2FE-1A00-43F3-88D3-05D80DD55D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49475" y="-1593974"/>
            <a:ext cx="3724889" cy="3217568"/>
          </a:xfrm>
          <a:prstGeom prst="rect">
            <a:avLst/>
          </a:prstGeom>
          <a:effectLst/>
        </p:spPr>
      </p:pic>
      <p:pic>
        <p:nvPicPr>
          <p:cNvPr id="14" name="Imagem 13">
            <a:extLst>
              <a:ext uri="{FF2B5EF4-FFF2-40B4-BE49-F238E27FC236}">
                <a16:creationId xmlns:a16="http://schemas.microsoft.com/office/drawing/2014/main" id="{3B282275-847F-4DBF-89F5-C9C19DD1B0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5491" y="3818499"/>
            <a:ext cx="3214684" cy="3037978"/>
          </a:xfrm>
          <a:prstGeom prst="rect">
            <a:avLst/>
          </a:prstGeom>
        </p:spPr>
      </p:pic>
      <p:grpSp>
        <p:nvGrpSpPr>
          <p:cNvPr id="114" name="Agrupar 113">
            <a:extLst>
              <a:ext uri="{FF2B5EF4-FFF2-40B4-BE49-F238E27FC236}">
                <a16:creationId xmlns:a16="http://schemas.microsoft.com/office/drawing/2014/main" id="{E8FD0BAE-CA6D-4961-8C6F-A4ACBF35A042}"/>
              </a:ext>
            </a:extLst>
          </p:cNvPr>
          <p:cNvGrpSpPr/>
          <p:nvPr/>
        </p:nvGrpSpPr>
        <p:grpSpPr>
          <a:xfrm>
            <a:off x="7476966" y="2534856"/>
            <a:ext cx="411480" cy="411480"/>
            <a:chOff x="7476966" y="2387371"/>
            <a:chExt cx="411480" cy="411480"/>
          </a:xfrm>
        </p:grpSpPr>
        <p:sp>
          <p:nvSpPr>
            <p:cNvPr id="72" name="Elipse 71">
              <a:extLst>
                <a:ext uri="{FF2B5EF4-FFF2-40B4-BE49-F238E27FC236}">
                  <a16:creationId xmlns:a16="http://schemas.microsoft.com/office/drawing/2014/main" id="{B3DE7732-C1B1-4D52-A3F1-5CE2396A9BCB}"/>
                </a:ext>
              </a:extLst>
            </p:cNvPr>
            <p:cNvSpPr/>
            <p:nvPr/>
          </p:nvSpPr>
          <p:spPr>
            <a:xfrm>
              <a:off x="7476966" y="2387371"/>
              <a:ext cx="411480" cy="4114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73" name="Elipse 72">
              <a:extLst>
                <a:ext uri="{FF2B5EF4-FFF2-40B4-BE49-F238E27FC236}">
                  <a16:creationId xmlns:a16="http://schemas.microsoft.com/office/drawing/2014/main" id="{9AB387DB-1F0D-410C-9B29-F63580D4A824}"/>
                </a:ext>
              </a:extLst>
            </p:cNvPr>
            <p:cNvSpPr/>
            <p:nvPr/>
          </p:nvSpPr>
          <p:spPr>
            <a:xfrm>
              <a:off x="7544664" y="2455069"/>
              <a:ext cx="276084" cy="276084"/>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74" name="Elipse 73">
              <a:extLst>
                <a:ext uri="{FF2B5EF4-FFF2-40B4-BE49-F238E27FC236}">
                  <a16:creationId xmlns:a16="http://schemas.microsoft.com/office/drawing/2014/main" id="{29F7F7DB-CC12-4F38-8F80-7767B85A420E}"/>
                </a:ext>
              </a:extLst>
            </p:cNvPr>
            <p:cNvSpPr/>
            <p:nvPr/>
          </p:nvSpPr>
          <p:spPr>
            <a:xfrm>
              <a:off x="7603634" y="2514039"/>
              <a:ext cx="158144" cy="158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116" name="Agrupar 115">
            <a:extLst>
              <a:ext uri="{FF2B5EF4-FFF2-40B4-BE49-F238E27FC236}">
                <a16:creationId xmlns:a16="http://schemas.microsoft.com/office/drawing/2014/main" id="{2ABA1D29-9AB5-40FE-9619-04BE31A83615}"/>
              </a:ext>
            </a:extLst>
          </p:cNvPr>
          <p:cNvGrpSpPr/>
          <p:nvPr/>
        </p:nvGrpSpPr>
        <p:grpSpPr>
          <a:xfrm>
            <a:off x="7947416" y="2525905"/>
            <a:ext cx="1205932" cy="433226"/>
            <a:chOff x="7947416" y="2378420"/>
            <a:chExt cx="1205932" cy="433226"/>
          </a:xfrm>
          <a:effectLst>
            <a:outerShdw blurRad="50800" dist="38100" dir="2700000" algn="tl" rotWithShape="0">
              <a:prstClr val="black">
                <a:alpha val="40000"/>
              </a:prstClr>
            </a:outerShdw>
          </a:effectLst>
        </p:grpSpPr>
        <p:grpSp>
          <p:nvGrpSpPr>
            <p:cNvPr id="79" name="Agrupar 78">
              <a:extLst>
                <a:ext uri="{FF2B5EF4-FFF2-40B4-BE49-F238E27FC236}">
                  <a16:creationId xmlns:a16="http://schemas.microsoft.com/office/drawing/2014/main" id="{4D3A7682-B658-423C-A095-8BB303CA0ECA}"/>
                </a:ext>
              </a:extLst>
            </p:cNvPr>
            <p:cNvGrpSpPr/>
            <p:nvPr/>
          </p:nvGrpSpPr>
          <p:grpSpPr>
            <a:xfrm>
              <a:off x="7947416" y="2378420"/>
              <a:ext cx="1205932" cy="433226"/>
              <a:chOff x="8246205" y="2297366"/>
              <a:chExt cx="1205932" cy="433226"/>
            </a:xfrm>
          </p:grpSpPr>
          <p:sp>
            <p:nvSpPr>
              <p:cNvPr id="77" name="Retângulo: Cantos Arredondados 76">
                <a:extLst>
                  <a:ext uri="{FF2B5EF4-FFF2-40B4-BE49-F238E27FC236}">
                    <a16:creationId xmlns:a16="http://schemas.microsoft.com/office/drawing/2014/main" id="{88E204E7-B2D4-40D2-961D-6532CE0B6848}"/>
                  </a:ext>
                </a:extLst>
              </p:cNvPr>
              <p:cNvSpPr/>
              <p:nvPr/>
            </p:nvSpPr>
            <p:spPr>
              <a:xfrm>
                <a:off x="8387901" y="2297366"/>
                <a:ext cx="1064236" cy="433226"/>
              </a:xfrm>
              <a:prstGeom prst="roundRect">
                <a:avLst>
                  <a:gd name="adj" fmla="val 3279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78" name="Triângulo isósceles 77">
                <a:extLst>
                  <a:ext uri="{FF2B5EF4-FFF2-40B4-BE49-F238E27FC236}">
                    <a16:creationId xmlns:a16="http://schemas.microsoft.com/office/drawing/2014/main" id="{450330CA-7D19-4BA5-AAA3-5F7D65C2D5D6}"/>
                  </a:ext>
                </a:extLst>
              </p:cNvPr>
              <p:cNvSpPr/>
              <p:nvPr/>
            </p:nvSpPr>
            <p:spPr>
              <a:xfrm rot="16200000">
                <a:off x="8234590" y="2441390"/>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80" name="CaixaDeTexto 79">
              <a:extLst>
                <a:ext uri="{FF2B5EF4-FFF2-40B4-BE49-F238E27FC236}">
                  <a16:creationId xmlns:a16="http://schemas.microsoft.com/office/drawing/2014/main" id="{EE48B8AC-331E-4D22-AD24-E966E7D89AC2}"/>
                </a:ext>
              </a:extLst>
            </p:cNvPr>
            <p:cNvSpPr txBox="1"/>
            <p:nvPr/>
          </p:nvSpPr>
          <p:spPr>
            <a:xfrm>
              <a:off x="8181005" y="2393056"/>
              <a:ext cx="864339" cy="400110"/>
            </a:xfrm>
            <a:prstGeom prst="rect">
              <a:avLst/>
            </a:prstGeom>
            <a:noFill/>
          </p:spPr>
          <p:txBody>
            <a:bodyPr wrap="none" rtlCol="0">
              <a:spAutoFit/>
            </a:bodyPr>
            <a:lstStyle/>
            <a:p>
              <a:r>
                <a:rPr lang="pt-BR" sz="2000" dirty="0">
                  <a:solidFill>
                    <a:schemeClr val="bg2">
                      <a:lumMod val="50000"/>
                    </a:schemeClr>
                  </a:solidFill>
                  <a:latin typeface="Arial" panose="020B0604020202020204" pitchFamily="34" charset="0"/>
                </a:rPr>
                <a:t>África</a:t>
              </a:r>
            </a:p>
          </p:txBody>
        </p:sp>
      </p:grpSp>
      <p:grpSp>
        <p:nvGrpSpPr>
          <p:cNvPr id="81" name="Agrupar 80">
            <a:extLst>
              <a:ext uri="{FF2B5EF4-FFF2-40B4-BE49-F238E27FC236}">
                <a16:creationId xmlns:a16="http://schemas.microsoft.com/office/drawing/2014/main" id="{B7E10C3E-9C80-41CF-867C-76AACEE432A2}"/>
              </a:ext>
            </a:extLst>
          </p:cNvPr>
          <p:cNvGrpSpPr/>
          <p:nvPr/>
        </p:nvGrpSpPr>
        <p:grpSpPr>
          <a:xfrm>
            <a:off x="8403728" y="292687"/>
            <a:ext cx="411480" cy="411480"/>
            <a:chOff x="7476966" y="2387371"/>
            <a:chExt cx="411480" cy="411480"/>
          </a:xfrm>
        </p:grpSpPr>
        <p:sp>
          <p:nvSpPr>
            <p:cNvPr id="82" name="Elipse 81">
              <a:extLst>
                <a:ext uri="{FF2B5EF4-FFF2-40B4-BE49-F238E27FC236}">
                  <a16:creationId xmlns:a16="http://schemas.microsoft.com/office/drawing/2014/main" id="{EEA19810-450C-4898-BF36-7DE0BC54B9D7}"/>
                </a:ext>
              </a:extLst>
            </p:cNvPr>
            <p:cNvSpPr/>
            <p:nvPr/>
          </p:nvSpPr>
          <p:spPr>
            <a:xfrm>
              <a:off x="7476966" y="2387371"/>
              <a:ext cx="411480" cy="4114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83" name="Elipse 82">
              <a:extLst>
                <a:ext uri="{FF2B5EF4-FFF2-40B4-BE49-F238E27FC236}">
                  <a16:creationId xmlns:a16="http://schemas.microsoft.com/office/drawing/2014/main" id="{2D464A2A-DD6A-4A56-9F1A-28860B5E2B81}"/>
                </a:ext>
              </a:extLst>
            </p:cNvPr>
            <p:cNvSpPr/>
            <p:nvPr/>
          </p:nvSpPr>
          <p:spPr>
            <a:xfrm>
              <a:off x="7544664" y="2455069"/>
              <a:ext cx="276084" cy="276084"/>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84" name="Elipse 83">
              <a:extLst>
                <a:ext uri="{FF2B5EF4-FFF2-40B4-BE49-F238E27FC236}">
                  <a16:creationId xmlns:a16="http://schemas.microsoft.com/office/drawing/2014/main" id="{92C7EEAF-1387-4AAF-B87D-92CC6263BB27}"/>
                </a:ext>
              </a:extLst>
            </p:cNvPr>
            <p:cNvSpPr/>
            <p:nvPr/>
          </p:nvSpPr>
          <p:spPr>
            <a:xfrm>
              <a:off x="7603634" y="2514039"/>
              <a:ext cx="158144" cy="158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117" name="Agrupar 116">
            <a:extLst>
              <a:ext uri="{FF2B5EF4-FFF2-40B4-BE49-F238E27FC236}">
                <a16:creationId xmlns:a16="http://schemas.microsoft.com/office/drawing/2014/main" id="{A6CA7E63-18EC-46EA-9DF5-ECDF83A6866C}"/>
              </a:ext>
            </a:extLst>
          </p:cNvPr>
          <p:cNvGrpSpPr/>
          <p:nvPr/>
        </p:nvGrpSpPr>
        <p:grpSpPr>
          <a:xfrm>
            <a:off x="8882906" y="292687"/>
            <a:ext cx="1207304" cy="433226"/>
            <a:chOff x="9128277" y="509925"/>
            <a:chExt cx="1207304" cy="433226"/>
          </a:xfrm>
          <a:effectLst>
            <a:outerShdw blurRad="50800" dist="38100" dir="2700000" algn="tl" rotWithShape="0">
              <a:prstClr val="black">
                <a:alpha val="40000"/>
              </a:prstClr>
            </a:outerShdw>
          </a:effectLst>
        </p:grpSpPr>
        <p:grpSp>
          <p:nvGrpSpPr>
            <p:cNvPr id="85" name="Agrupar 84">
              <a:extLst>
                <a:ext uri="{FF2B5EF4-FFF2-40B4-BE49-F238E27FC236}">
                  <a16:creationId xmlns:a16="http://schemas.microsoft.com/office/drawing/2014/main" id="{EDB495F8-45FA-4C14-B6BA-2560F762F74B}"/>
                </a:ext>
              </a:extLst>
            </p:cNvPr>
            <p:cNvGrpSpPr/>
            <p:nvPr/>
          </p:nvGrpSpPr>
          <p:grpSpPr>
            <a:xfrm>
              <a:off x="9128277" y="509925"/>
              <a:ext cx="1205932" cy="433226"/>
              <a:chOff x="8246205" y="2297366"/>
              <a:chExt cx="1205932" cy="433226"/>
            </a:xfrm>
          </p:grpSpPr>
          <p:sp>
            <p:nvSpPr>
              <p:cNvPr id="86" name="Retângulo: Cantos Arredondados 85">
                <a:extLst>
                  <a:ext uri="{FF2B5EF4-FFF2-40B4-BE49-F238E27FC236}">
                    <a16:creationId xmlns:a16="http://schemas.microsoft.com/office/drawing/2014/main" id="{96B3E3B9-8ACF-4D34-B7DA-21CA421F5A16}"/>
                  </a:ext>
                </a:extLst>
              </p:cNvPr>
              <p:cNvSpPr/>
              <p:nvPr/>
            </p:nvSpPr>
            <p:spPr>
              <a:xfrm>
                <a:off x="8387901" y="2297366"/>
                <a:ext cx="1064236" cy="433226"/>
              </a:xfrm>
              <a:prstGeom prst="roundRect">
                <a:avLst>
                  <a:gd name="adj" fmla="val 3279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87" name="Triângulo isósceles 86">
                <a:extLst>
                  <a:ext uri="{FF2B5EF4-FFF2-40B4-BE49-F238E27FC236}">
                    <a16:creationId xmlns:a16="http://schemas.microsoft.com/office/drawing/2014/main" id="{4AC29CA4-A7E0-4634-9205-FE741BE93C0C}"/>
                  </a:ext>
                </a:extLst>
              </p:cNvPr>
              <p:cNvSpPr/>
              <p:nvPr/>
            </p:nvSpPr>
            <p:spPr>
              <a:xfrm rot="16200000">
                <a:off x="8234590" y="2441390"/>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88" name="CaixaDeTexto 87">
              <a:extLst>
                <a:ext uri="{FF2B5EF4-FFF2-40B4-BE49-F238E27FC236}">
                  <a16:creationId xmlns:a16="http://schemas.microsoft.com/office/drawing/2014/main" id="{2E98F619-7BE1-440C-B2C7-5D245598DD4E}"/>
                </a:ext>
              </a:extLst>
            </p:cNvPr>
            <p:cNvSpPr txBox="1"/>
            <p:nvPr/>
          </p:nvSpPr>
          <p:spPr>
            <a:xfrm>
              <a:off x="9323766" y="524561"/>
              <a:ext cx="1011815" cy="400110"/>
            </a:xfrm>
            <a:prstGeom prst="rect">
              <a:avLst/>
            </a:prstGeom>
            <a:noFill/>
          </p:spPr>
          <p:txBody>
            <a:bodyPr wrap="none" rtlCol="0">
              <a:spAutoFit/>
            </a:bodyPr>
            <a:lstStyle/>
            <a:p>
              <a:r>
                <a:rPr lang="pt-BR" sz="2000" dirty="0" err="1">
                  <a:solidFill>
                    <a:schemeClr val="bg2">
                      <a:lumMod val="50000"/>
                    </a:schemeClr>
                  </a:solidFill>
                  <a:latin typeface="Arial" panose="020B0604020202020204" pitchFamily="34" charset="0"/>
                </a:rPr>
                <a:t>Europe</a:t>
              </a:r>
              <a:endParaRPr lang="pt-BR" sz="2000" dirty="0">
                <a:solidFill>
                  <a:schemeClr val="bg2">
                    <a:lumMod val="50000"/>
                  </a:schemeClr>
                </a:solidFill>
                <a:latin typeface="Arial" panose="020B0604020202020204" pitchFamily="34" charset="0"/>
              </a:endParaRPr>
            </a:p>
          </p:txBody>
        </p:sp>
      </p:grpSp>
      <p:grpSp>
        <p:nvGrpSpPr>
          <p:cNvPr id="89" name="Agrupar 88">
            <a:extLst>
              <a:ext uri="{FF2B5EF4-FFF2-40B4-BE49-F238E27FC236}">
                <a16:creationId xmlns:a16="http://schemas.microsoft.com/office/drawing/2014/main" id="{FA3103B7-FA22-43DC-897B-13F42BB4EE2A}"/>
              </a:ext>
            </a:extLst>
          </p:cNvPr>
          <p:cNvGrpSpPr/>
          <p:nvPr/>
        </p:nvGrpSpPr>
        <p:grpSpPr>
          <a:xfrm>
            <a:off x="2809927" y="918364"/>
            <a:ext cx="411480" cy="411480"/>
            <a:chOff x="7476966" y="2387371"/>
            <a:chExt cx="411480" cy="411480"/>
          </a:xfrm>
        </p:grpSpPr>
        <p:sp>
          <p:nvSpPr>
            <p:cNvPr id="90" name="Elipse 89">
              <a:extLst>
                <a:ext uri="{FF2B5EF4-FFF2-40B4-BE49-F238E27FC236}">
                  <a16:creationId xmlns:a16="http://schemas.microsoft.com/office/drawing/2014/main" id="{9A1AC00E-5623-4C3F-85B8-294E4C0A1BD4}"/>
                </a:ext>
              </a:extLst>
            </p:cNvPr>
            <p:cNvSpPr/>
            <p:nvPr/>
          </p:nvSpPr>
          <p:spPr>
            <a:xfrm>
              <a:off x="7476966" y="2387371"/>
              <a:ext cx="411480" cy="4114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91" name="Elipse 90">
              <a:extLst>
                <a:ext uri="{FF2B5EF4-FFF2-40B4-BE49-F238E27FC236}">
                  <a16:creationId xmlns:a16="http://schemas.microsoft.com/office/drawing/2014/main" id="{15BED825-DF42-4E14-BEEB-A9278D8067B1}"/>
                </a:ext>
              </a:extLst>
            </p:cNvPr>
            <p:cNvSpPr/>
            <p:nvPr/>
          </p:nvSpPr>
          <p:spPr>
            <a:xfrm>
              <a:off x="7544664" y="2455069"/>
              <a:ext cx="276084" cy="276084"/>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92" name="Elipse 91">
              <a:extLst>
                <a:ext uri="{FF2B5EF4-FFF2-40B4-BE49-F238E27FC236}">
                  <a16:creationId xmlns:a16="http://schemas.microsoft.com/office/drawing/2014/main" id="{AD42FC26-4A2B-4807-BC4D-3C5990E0D729}"/>
                </a:ext>
              </a:extLst>
            </p:cNvPr>
            <p:cNvSpPr/>
            <p:nvPr/>
          </p:nvSpPr>
          <p:spPr>
            <a:xfrm>
              <a:off x="7603634" y="2514039"/>
              <a:ext cx="158144" cy="158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118" name="Agrupar 117">
            <a:extLst>
              <a:ext uri="{FF2B5EF4-FFF2-40B4-BE49-F238E27FC236}">
                <a16:creationId xmlns:a16="http://schemas.microsoft.com/office/drawing/2014/main" id="{938EE022-8E49-4146-A4F8-E172C74FE72F}"/>
              </a:ext>
            </a:extLst>
          </p:cNvPr>
          <p:cNvGrpSpPr/>
          <p:nvPr/>
        </p:nvGrpSpPr>
        <p:grpSpPr>
          <a:xfrm>
            <a:off x="245077" y="904931"/>
            <a:ext cx="4062796" cy="433226"/>
            <a:chOff x="3073530" y="621467"/>
            <a:chExt cx="2255281" cy="433226"/>
          </a:xfrm>
          <a:effectLst>
            <a:outerShdw blurRad="50800" dist="38100" dir="2700000" algn="tl" rotWithShape="0">
              <a:prstClr val="black">
                <a:alpha val="40000"/>
              </a:prstClr>
            </a:outerShdw>
          </a:effectLst>
        </p:grpSpPr>
        <p:grpSp>
          <p:nvGrpSpPr>
            <p:cNvPr id="93" name="Agrupar 92">
              <a:extLst>
                <a:ext uri="{FF2B5EF4-FFF2-40B4-BE49-F238E27FC236}">
                  <a16:creationId xmlns:a16="http://schemas.microsoft.com/office/drawing/2014/main" id="{2302591D-DAFF-45E5-B940-F6D2A1A4C33D}"/>
                </a:ext>
              </a:extLst>
            </p:cNvPr>
            <p:cNvGrpSpPr/>
            <p:nvPr/>
          </p:nvGrpSpPr>
          <p:grpSpPr>
            <a:xfrm>
              <a:off x="3073530" y="621467"/>
              <a:ext cx="1407160" cy="433226"/>
              <a:chOff x="8387901" y="2297366"/>
              <a:chExt cx="1209032" cy="433226"/>
            </a:xfrm>
          </p:grpSpPr>
          <p:sp>
            <p:nvSpPr>
              <p:cNvPr id="94" name="Retângulo: Cantos Arredondados 93">
                <a:extLst>
                  <a:ext uri="{FF2B5EF4-FFF2-40B4-BE49-F238E27FC236}">
                    <a16:creationId xmlns:a16="http://schemas.microsoft.com/office/drawing/2014/main" id="{AF206444-04C1-4A08-ADAE-F079B76A1FC4}"/>
                  </a:ext>
                </a:extLst>
              </p:cNvPr>
              <p:cNvSpPr/>
              <p:nvPr/>
            </p:nvSpPr>
            <p:spPr>
              <a:xfrm>
                <a:off x="8387901" y="2297366"/>
                <a:ext cx="1064236" cy="433226"/>
              </a:xfrm>
              <a:prstGeom prst="roundRect">
                <a:avLst>
                  <a:gd name="adj" fmla="val 3279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95" name="Triângulo isósceles 94">
                <a:extLst>
                  <a:ext uri="{FF2B5EF4-FFF2-40B4-BE49-F238E27FC236}">
                    <a16:creationId xmlns:a16="http://schemas.microsoft.com/office/drawing/2014/main" id="{CB0453FD-8182-4BEB-AD8A-97EC40C2268F}"/>
                  </a:ext>
                </a:extLst>
              </p:cNvPr>
              <p:cNvSpPr/>
              <p:nvPr/>
            </p:nvSpPr>
            <p:spPr>
              <a:xfrm rot="5400000">
                <a:off x="9440140" y="2441391"/>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96" name="CaixaDeTexto 95">
              <a:extLst>
                <a:ext uri="{FF2B5EF4-FFF2-40B4-BE49-F238E27FC236}">
                  <a16:creationId xmlns:a16="http://schemas.microsoft.com/office/drawing/2014/main" id="{A57F60CD-0236-4EE0-B7CB-62FCCA029B6E}"/>
                </a:ext>
              </a:extLst>
            </p:cNvPr>
            <p:cNvSpPr txBox="1"/>
            <p:nvPr/>
          </p:nvSpPr>
          <p:spPr>
            <a:xfrm>
              <a:off x="3130773" y="636103"/>
              <a:ext cx="2198038" cy="400110"/>
            </a:xfrm>
            <a:prstGeom prst="rect">
              <a:avLst/>
            </a:prstGeom>
            <a:noFill/>
          </p:spPr>
          <p:txBody>
            <a:bodyPr wrap="square" rtlCol="0">
              <a:spAutoFit/>
            </a:bodyPr>
            <a:lstStyle/>
            <a:p>
              <a:r>
                <a:rPr lang="pt-BR" sz="2000" dirty="0">
                  <a:solidFill>
                    <a:schemeClr val="bg2">
                      <a:lumMod val="50000"/>
                    </a:schemeClr>
                  </a:solidFill>
                  <a:latin typeface="Arial" panose="020B0604020202020204" pitchFamily="34" charset="0"/>
                </a:rPr>
                <a:t>North </a:t>
              </a:r>
              <a:r>
                <a:rPr lang="pt-BR" sz="2000" dirty="0" err="1">
                  <a:solidFill>
                    <a:schemeClr val="bg2">
                      <a:lumMod val="50000"/>
                    </a:schemeClr>
                  </a:solidFill>
                  <a:latin typeface="Arial" panose="020B0604020202020204" pitchFamily="34" charset="0"/>
                </a:rPr>
                <a:t>America</a:t>
              </a:r>
              <a:endParaRPr lang="pt-BR" sz="2000" dirty="0">
                <a:solidFill>
                  <a:schemeClr val="bg2">
                    <a:lumMod val="50000"/>
                  </a:schemeClr>
                </a:solidFill>
                <a:latin typeface="Arial" panose="020B0604020202020204" pitchFamily="34" charset="0"/>
              </a:endParaRPr>
            </a:p>
          </p:txBody>
        </p:sp>
      </p:grpSp>
      <p:pic>
        <p:nvPicPr>
          <p:cNvPr id="113" name="Imagem 112">
            <a:extLst>
              <a:ext uri="{FF2B5EF4-FFF2-40B4-BE49-F238E27FC236}">
                <a16:creationId xmlns:a16="http://schemas.microsoft.com/office/drawing/2014/main" id="{6AD8E485-AD51-4B2C-BA28-A5B012D72BF4}"/>
              </a:ext>
            </a:extLst>
          </p:cNvPr>
          <p:cNvPicPr>
            <a:picLocks noChangeAspect="1"/>
          </p:cNvPicPr>
          <p:nvPr/>
        </p:nvPicPr>
        <p:blipFill>
          <a:blip r:embed="rId16"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242098" y="4491170"/>
            <a:ext cx="339784" cy="368810"/>
          </a:xfrm>
          <a:prstGeom prst="rect">
            <a:avLst/>
          </a:prstGeom>
          <a:effectLst>
            <a:outerShdw blurRad="50800" dist="38100" dir="2700000" algn="tl" rotWithShape="0">
              <a:prstClr val="black">
                <a:alpha val="40000"/>
              </a:prstClr>
            </a:outerShdw>
          </a:effectLst>
        </p:spPr>
      </p:pic>
      <p:grpSp>
        <p:nvGrpSpPr>
          <p:cNvPr id="49" name="Agrupar 48">
            <a:extLst>
              <a:ext uri="{FF2B5EF4-FFF2-40B4-BE49-F238E27FC236}">
                <a16:creationId xmlns:a16="http://schemas.microsoft.com/office/drawing/2014/main" id="{427E86FB-D4E3-4905-B1EB-9C354C422740}"/>
              </a:ext>
            </a:extLst>
          </p:cNvPr>
          <p:cNvGrpSpPr/>
          <p:nvPr/>
        </p:nvGrpSpPr>
        <p:grpSpPr>
          <a:xfrm>
            <a:off x="5685229" y="4343404"/>
            <a:ext cx="1306936" cy="433226"/>
            <a:chOff x="7947416" y="2378420"/>
            <a:chExt cx="1306936" cy="433226"/>
          </a:xfrm>
          <a:effectLst>
            <a:outerShdw blurRad="63500" sx="102000" sy="102000" algn="ctr" rotWithShape="0">
              <a:prstClr val="black">
                <a:alpha val="40000"/>
              </a:prstClr>
            </a:outerShdw>
          </a:effectLst>
        </p:grpSpPr>
        <p:grpSp>
          <p:nvGrpSpPr>
            <p:cNvPr id="50" name="Agrupar 49">
              <a:extLst>
                <a:ext uri="{FF2B5EF4-FFF2-40B4-BE49-F238E27FC236}">
                  <a16:creationId xmlns:a16="http://schemas.microsoft.com/office/drawing/2014/main" id="{E7898DFB-2800-469A-837B-0FD9573D81BC}"/>
                </a:ext>
              </a:extLst>
            </p:cNvPr>
            <p:cNvGrpSpPr/>
            <p:nvPr/>
          </p:nvGrpSpPr>
          <p:grpSpPr>
            <a:xfrm>
              <a:off x="7947416" y="2378420"/>
              <a:ext cx="1205932" cy="433226"/>
              <a:chOff x="8246205" y="2297366"/>
              <a:chExt cx="1205932" cy="433226"/>
            </a:xfrm>
          </p:grpSpPr>
          <p:sp>
            <p:nvSpPr>
              <p:cNvPr id="52" name="Retângulo: Cantos Arredondados 51">
                <a:extLst>
                  <a:ext uri="{FF2B5EF4-FFF2-40B4-BE49-F238E27FC236}">
                    <a16:creationId xmlns:a16="http://schemas.microsoft.com/office/drawing/2014/main" id="{99FCE58F-1D5D-41B0-9A46-8CE1B7384F0D}"/>
                  </a:ext>
                </a:extLst>
              </p:cNvPr>
              <p:cNvSpPr/>
              <p:nvPr/>
            </p:nvSpPr>
            <p:spPr>
              <a:xfrm>
                <a:off x="8387901" y="2297366"/>
                <a:ext cx="1064236" cy="433226"/>
              </a:xfrm>
              <a:prstGeom prst="roundRect">
                <a:avLst>
                  <a:gd name="adj" fmla="val 3279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53" name="Triângulo isósceles 52">
                <a:extLst>
                  <a:ext uri="{FF2B5EF4-FFF2-40B4-BE49-F238E27FC236}">
                    <a16:creationId xmlns:a16="http://schemas.microsoft.com/office/drawing/2014/main" id="{4A70D9C0-9826-453C-941B-36766231AB2E}"/>
                  </a:ext>
                </a:extLst>
              </p:cNvPr>
              <p:cNvSpPr/>
              <p:nvPr/>
            </p:nvSpPr>
            <p:spPr>
              <a:xfrm rot="16200000">
                <a:off x="8234590" y="2441390"/>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51" name="CaixaDeTexto 50">
              <a:extLst>
                <a:ext uri="{FF2B5EF4-FFF2-40B4-BE49-F238E27FC236}">
                  <a16:creationId xmlns:a16="http://schemas.microsoft.com/office/drawing/2014/main" id="{85EAB21D-E32E-4D0F-A726-FF6E91AF6DC9}"/>
                </a:ext>
              </a:extLst>
            </p:cNvPr>
            <p:cNvSpPr txBox="1"/>
            <p:nvPr/>
          </p:nvSpPr>
          <p:spPr>
            <a:xfrm>
              <a:off x="8154371" y="2393056"/>
              <a:ext cx="1099981" cy="400110"/>
            </a:xfrm>
            <a:prstGeom prst="rect">
              <a:avLst/>
            </a:prstGeom>
            <a:noFill/>
          </p:spPr>
          <p:txBody>
            <a:bodyPr wrap="none" rtlCol="0">
              <a:spAutoFit/>
            </a:bodyPr>
            <a:lstStyle/>
            <a:p>
              <a:r>
                <a:rPr lang="pt-BR" sz="2000" b="1" dirty="0">
                  <a:solidFill>
                    <a:schemeClr val="bg2">
                      <a:lumMod val="50000"/>
                    </a:schemeClr>
                  </a:solidFill>
                  <a:latin typeface="Arial" panose="020B0604020202020204" pitchFamily="34" charset="0"/>
                </a:rPr>
                <a:t>CEARÁ</a:t>
              </a:r>
            </a:p>
          </p:txBody>
        </p:sp>
      </p:grpSp>
      <p:pic>
        <p:nvPicPr>
          <p:cNvPr id="60" name="Imagem 59">
            <a:extLst>
              <a:ext uri="{FF2B5EF4-FFF2-40B4-BE49-F238E27FC236}">
                <a16:creationId xmlns:a16="http://schemas.microsoft.com/office/drawing/2014/main" id="{14B4F775-E464-4752-806A-0C970766767A}"/>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561161" flipH="1">
            <a:off x="5287581" y="4177188"/>
            <a:ext cx="724688" cy="625353"/>
          </a:xfrm>
          <a:prstGeom prst="rect">
            <a:avLst/>
          </a:prstGeom>
        </p:spPr>
      </p:pic>
      <p:sp>
        <p:nvSpPr>
          <p:cNvPr id="62" name="Elipse 61">
            <a:extLst>
              <a:ext uri="{FF2B5EF4-FFF2-40B4-BE49-F238E27FC236}">
                <a16:creationId xmlns:a16="http://schemas.microsoft.com/office/drawing/2014/main" id="{BE555348-DB20-4A80-B89C-40D1DBB8D156}"/>
              </a:ext>
            </a:extLst>
          </p:cNvPr>
          <p:cNvSpPr/>
          <p:nvPr/>
        </p:nvSpPr>
        <p:spPr>
          <a:xfrm>
            <a:off x="7427464" y="5116315"/>
            <a:ext cx="5676075" cy="3405888"/>
          </a:xfrm>
          <a:prstGeom prst="ellipse">
            <a:avLst/>
          </a:prstGeom>
          <a:solidFill>
            <a:srgbClr val="5475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nvGrpSpPr>
          <p:cNvPr id="119" name="Agrupar 118">
            <a:extLst>
              <a:ext uri="{FF2B5EF4-FFF2-40B4-BE49-F238E27FC236}">
                <a16:creationId xmlns:a16="http://schemas.microsoft.com/office/drawing/2014/main" id="{D3CC79D4-92CC-4505-8144-F151158133E5}"/>
              </a:ext>
            </a:extLst>
          </p:cNvPr>
          <p:cNvGrpSpPr/>
          <p:nvPr/>
        </p:nvGrpSpPr>
        <p:grpSpPr>
          <a:xfrm>
            <a:off x="8133806" y="5778590"/>
            <a:ext cx="3376245" cy="1185577"/>
            <a:chOff x="8128448" y="5309886"/>
            <a:chExt cx="2744154" cy="1185577"/>
          </a:xfrm>
        </p:grpSpPr>
        <p:sp>
          <p:nvSpPr>
            <p:cNvPr id="66" name="CaixaDeTexto 65">
              <a:extLst>
                <a:ext uri="{FF2B5EF4-FFF2-40B4-BE49-F238E27FC236}">
                  <a16:creationId xmlns:a16="http://schemas.microsoft.com/office/drawing/2014/main" id="{4921E49D-4009-4ED5-8EDC-4786DC8759A6}"/>
                </a:ext>
              </a:extLst>
            </p:cNvPr>
            <p:cNvSpPr txBox="1"/>
            <p:nvPr/>
          </p:nvSpPr>
          <p:spPr>
            <a:xfrm>
              <a:off x="8128448" y="5309886"/>
              <a:ext cx="2744154" cy="830997"/>
            </a:xfrm>
            <a:prstGeom prst="rect">
              <a:avLst/>
            </a:prstGeom>
            <a:noFill/>
          </p:spPr>
          <p:txBody>
            <a:bodyPr wrap="none" rtlCol="0">
              <a:spAutoFit/>
            </a:bodyPr>
            <a:lstStyle/>
            <a:p>
              <a:r>
                <a:rPr lang="en-US" sz="2400" b="1" dirty="0">
                  <a:solidFill>
                    <a:schemeClr val="bg1"/>
                  </a:solidFill>
                  <a:latin typeface="Arial" panose="020B0604020202020204" pitchFamily="34" charset="0"/>
                  <a:ea typeface="Open Sans" panose="020B0606030504020204" pitchFamily="34" charset="0"/>
                  <a:cs typeface="Arial" panose="020B0604020202020204" pitchFamily="34" charset="0"/>
                </a:rPr>
                <a:t>Corner of the Atlantic</a:t>
              </a:r>
            </a:p>
            <a:p>
              <a:r>
                <a:rPr lang="en-US" sz="2400" b="1" dirty="0">
                  <a:solidFill>
                    <a:schemeClr val="bg1"/>
                  </a:solidFill>
                  <a:latin typeface="Arial" panose="020B0604020202020204" pitchFamily="34" charset="0"/>
                  <a:ea typeface="Open Sans" panose="020B0606030504020204" pitchFamily="34" charset="0"/>
                  <a:cs typeface="Arial" panose="020B0604020202020204" pitchFamily="34" charset="0"/>
                </a:rPr>
                <a:t>Gateway to Brazil</a:t>
              </a:r>
            </a:p>
          </p:txBody>
        </p:sp>
        <p:sp>
          <p:nvSpPr>
            <p:cNvPr id="67" name="CaixaDeTexto 66">
              <a:extLst>
                <a:ext uri="{FF2B5EF4-FFF2-40B4-BE49-F238E27FC236}">
                  <a16:creationId xmlns:a16="http://schemas.microsoft.com/office/drawing/2014/main" id="{8F0C1DDA-F0FB-4B13-BC80-819DA1D7EF36}"/>
                </a:ext>
              </a:extLst>
            </p:cNvPr>
            <p:cNvSpPr txBox="1"/>
            <p:nvPr/>
          </p:nvSpPr>
          <p:spPr>
            <a:xfrm>
              <a:off x="8698172" y="5972243"/>
              <a:ext cx="150146" cy="523220"/>
            </a:xfrm>
            <a:prstGeom prst="rect">
              <a:avLst/>
            </a:prstGeom>
            <a:noFill/>
          </p:spPr>
          <p:txBody>
            <a:bodyPr wrap="none" rtlCol="0">
              <a:spAutoFit/>
            </a:bodyPr>
            <a:lstStyle/>
            <a:p>
              <a:endParaRPr lang="pt-BR" sz="2800" b="1"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9" name="Agrupar 68">
            <a:extLst>
              <a:ext uri="{FF2B5EF4-FFF2-40B4-BE49-F238E27FC236}">
                <a16:creationId xmlns:a16="http://schemas.microsoft.com/office/drawing/2014/main" id="{52CC0D85-825F-4EDC-9009-B7041E3DA82A}"/>
              </a:ext>
            </a:extLst>
          </p:cNvPr>
          <p:cNvGrpSpPr/>
          <p:nvPr/>
        </p:nvGrpSpPr>
        <p:grpSpPr>
          <a:xfrm>
            <a:off x="2622891" y="6169016"/>
            <a:ext cx="1408288" cy="433226"/>
            <a:chOff x="3072402" y="621467"/>
            <a:chExt cx="1408288" cy="433226"/>
          </a:xfrm>
          <a:effectLst>
            <a:outerShdw blurRad="50800" dist="38100" dir="2700000" algn="tl" rotWithShape="0">
              <a:prstClr val="black">
                <a:alpha val="40000"/>
              </a:prstClr>
            </a:outerShdw>
          </a:effectLst>
        </p:grpSpPr>
        <p:grpSp>
          <p:nvGrpSpPr>
            <p:cNvPr id="75" name="Agrupar 74">
              <a:extLst>
                <a:ext uri="{FF2B5EF4-FFF2-40B4-BE49-F238E27FC236}">
                  <a16:creationId xmlns:a16="http://schemas.microsoft.com/office/drawing/2014/main" id="{3CBD3874-8886-42A9-98F7-6B46427A6E07}"/>
                </a:ext>
              </a:extLst>
            </p:cNvPr>
            <p:cNvGrpSpPr/>
            <p:nvPr/>
          </p:nvGrpSpPr>
          <p:grpSpPr>
            <a:xfrm>
              <a:off x="3073530" y="621467"/>
              <a:ext cx="1407160" cy="433226"/>
              <a:chOff x="8387901" y="2297366"/>
              <a:chExt cx="1209032" cy="433226"/>
            </a:xfrm>
          </p:grpSpPr>
          <p:sp>
            <p:nvSpPr>
              <p:cNvPr id="97" name="Retângulo: Cantos Arredondados 96">
                <a:extLst>
                  <a:ext uri="{FF2B5EF4-FFF2-40B4-BE49-F238E27FC236}">
                    <a16:creationId xmlns:a16="http://schemas.microsoft.com/office/drawing/2014/main" id="{9219BF0F-FCA4-48B9-BE4E-7A7BD888FFD0}"/>
                  </a:ext>
                </a:extLst>
              </p:cNvPr>
              <p:cNvSpPr/>
              <p:nvPr/>
            </p:nvSpPr>
            <p:spPr>
              <a:xfrm>
                <a:off x="8387901" y="2297366"/>
                <a:ext cx="1064236" cy="433226"/>
              </a:xfrm>
              <a:prstGeom prst="roundRect">
                <a:avLst>
                  <a:gd name="adj" fmla="val 3279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98" name="Triângulo isósceles 97">
                <a:extLst>
                  <a:ext uri="{FF2B5EF4-FFF2-40B4-BE49-F238E27FC236}">
                    <a16:creationId xmlns:a16="http://schemas.microsoft.com/office/drawing/2014/main" id="{1061A0D9-CE32-4009-86C5-01699D04F8AF}"/>
                  </a:ext>
                </a:extLst>
              </p:cNvPr>
              <p:cNvSpPr/>
              <p:nvPr/>
            </p:nvSpPr>
            <p:spPr>
              <a:xfrm rot="5400000">
                <a:off x="9440140" y="2441391"/>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76" name="CaixaDeTexto 75">
              <a:extLst>
                <a:ext uri="{FF2B5EF4-FFF2-40B4-BE49-F238E27FC236}">
                  <a16:creationId xmlns:a16="http://schemas.microsoft.com/office/drawing/2014/main" id="{EEF27DD7-4D96-4AB8-8BD8-1A8BAC1E660D}"/>
                </a:ext>
              </a:extLst>
            </p:cNvPr>
            <p:cNvSpPr txBox="1"/>
            <p:nvPr/>
          </p:nvSpPr>
          <p:spPr>
            <a:xfrm>
              <a:off x="3072402" y="636103"/>
              <a:ext cx="1220206" cy="400110"/>
            </a:xfrm>
            <a:prstGeom prst="rect">
              <a:avLst/>
            </a:prstGeom>
            <a:noFill/>
          </p:spPr>
          <p:txBody>
            <a:bodyPr wrap="none" rtlCol="0">
              <a:spAutoFit/>
            </a:bodyPr>
            <a:lstStyle/>
            <a:p>
              <a:r>
                <a:rPr lang="pt-BR" sz="2000" dirty="0">
                  <a:solidFill>
                    <a:schemeClr val="bg2">
                      <a:lumMod val="50000"/>
                    </a:schemeClr>
                  </a:solidFill>
                  <a:latin typeface="Arial" panose="020B0604020202020204" pitchFamily="34" charset="0"/>
                </a:rPr>
                <a:t>Mercosul</a:t>
              </a:r>
            </a:p>
          </p:txBody>
        </p:sp>
      </p:grpSp>
      <p:grpSp>
        <p:nvGrpSpPr>
          <p:cNvPr id="101" name="Agrupar 100">
            <a:extLst>
              <a:ext uri="{FF2B5EF4-FFF2-40B4-BE49-F238E27FC236}">
                <a16:creationId xmlns:a16="http://schemas.microsoft.com/office/drawing/2014/main" id="{498EE5C6-08D5-48D9-BE51-134268D1F4A7}"/>
              </a:ext>
            </a:extLst>
          </p:cNvPr>
          <p:cNvGrpSpPr/>
          <p:nvPr/>
        </p:nvGrpSpPr>
        <p:grpSpPr>
          <a:xfrm>
            <a:off x="3920522" y="6445483"/>
            <a:ext cx="411480" cy="411480"/>
            <a:chOff x="7476966" y="2387371"/>
            <a:chExt cx="411480" cy="411480"/>
          </a:xfrm>
        </p:grpSpPr>
        <p:sp>
          <p:nvSpPr>
            <p:cNvPr id="102" name="Elipse 101">
              <a:extLst>
                <a:ext uri="{FF2B5EF4-FFF2-40B4-BE49-F238E27FC236}">
                  <a16:creationId xmlns:a16="http://schemas.microsoft.com/office/drawing/2014/main" id="{6227CD7F-385A-4C5D-94FA-9A3B55C1B773}"/>
                </a:ext>
              </a:extLst>
            </p:cNvPr>
            <p:cNvSpPr/>
            <p:nvPr/>
          </p:nvSpPr>
          <p:spPr>
            <a:xfrm>
              <a:off x="7476966" y="2387371"/>
              <a:ext cx="411480" cy="4114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04" name="Elipse 103">
              <a:extLst>
                <a:ext uri="{FF2B5EF4-FFF2-40B4-BE49-F238E27FC236}">
                  <a16:creationId xmlns:a16="http://schemas.microsoft.com/office/drawing/2014/main" id="{005C03FB-50CF-4CF5-BC35-30004ED88A2E}"/>
                </a:ext>
              </a:extLst>
            </p:cNvPr>
            <p:cNvSpPr/>
            <p:nvPr/>
          </p:nvSpPr>
          <p:spPr>
            <a:xfrm>
              <a:off x="7544664" y="2455069"/>
              <a:ext cx="276084" cy="276084"/>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05" name="Elipse 104">
              <a:extLst>
                <a:ext uri="{FF2B5EF4-FFF2-40B4-BE49-F238E27FC236}">
                  <a16:creationId xmlns:a16="http://schemas.microsoft.com/office/drawing/2014/main" id="{FE9911E7-FF05-4CE6-A01C-83D90175E482}"/>
                </a:ext>
              </a:extLst>
            </p:cNvPr>
            <p:cNvSpPr/>
            <p:nvPr/>
          </p:nvSpPr>
          <p:spPr>
            <a:xfrm>
              <a:off x="7603634" y="2514039"/>
              <a:ext cx="158144" cy="158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19" name="Agrupar 18">
            <a:extLst>
              <a:ext uri="{FF2B5EF4-FFF2-40B4-BE49-F238E27FC236}">
                <a16:creationId xmlns:a16="http://schemas.microsoft.com/office/drawing/2014/main" id="{4F146E94-2D38-4BCF-9E10-4693BF4CF052}"/>
              </a:ext>
            </a:extLst>
          </p:cNvPr>
          <p:cNvGrpSpPr/>
          <p:nvPr/>
        </p:nvGrpSpPr>
        <p:grpSpPr>
          <a:xfrm>
            <a:off x="2276475" y="2357285"/>
            <a:ext cx="971089" cy="583366"/>
            <a:chOff x="2276475" y="2209800"/>
            <a:chExt cx="866775" cy="520701"/>
          </a:xfrm>
          <a:solidFill>
            <a:srgbClr val="A6E5EF"/>
          </a:solidFill>
        </p:grpSpPr>
        <p:sp>
          <p:nvSpPr>
            <p:cNvPr id="12" name="Freeform 5">
              <a:extLst>
                <a:ext uri="{FF2B5EF4-FFF2-40B4-BE49-F238E27FC236}">
                  <a16:creationId xmlns:a16="http://schemas.microsoft.com/office/drawing/2014/main" id="{3E0158D1-A9C7-43A6-B365-D6F7B7DCC6CC}"/>
                </a:ext>
              </a:extLst>
            </p:cNvPr>
            <p:cNvSpPr>
              <a:spLocks/>
            </p:cNvSpPr>
            <p:nvPr/>
          </p:nvSpPr>
          <p:spPr bwMode="auto">
            <a:xfrm>
              <a:off x="2806700" y="2576513"/>
              <a:ext cx="336550" cy="153988"/>
            </a:xfrm>
            <a:custGeom>
              <a:avLst/>
              <a:gdLst>
                <a:gd name="T0" fmla="*/ 121 w 212"/>
                <a:gd name="T1" fmla="*/ 2 h 97"/>
                <a:gd name="T2" fmla="*/ 146 w 212"/>
                <a:gd name="T3" fmla="*/ 13 h 97"/>
                <a:gd name="T4" fmla="*/ 168 w 212"/>
                <a:gd name="T5" fmla="*/ 16 h 97"/>
                <a:gd name="T6" fmla="*/ 185 w 212"/>
                <a:gd name="T7" fmla="*/ 27 h 97"/>
                <a:gd name="T8" fmla="*/ 212 w 212"/>
                <a:gd name="T9" fmla="*/ 38 h 97"/>
                <a:gd name="T10" fmla="*/ 212 w 212"/>
                <a:gd name="T11" fmla="*/ 52 h 97"/>
                <a:gd name="T12" fmla="*/ 196 w 212"/>
                <a:gd name="T13" fmla="*/ 64 h 97"/>
                <a:gd name="T14" fmla="*/ 176 w 212"/>
                <a:gd name="T15" fmla="*/ 66 h 97"/>
                <a:gd name="T16" fmla="*/ 160 w 212"/>
                <a:gd name="T17" fmla="*/ 75 h 97"/>
                <a:gd name="T18" fmla="*/ 143 w 212"/>
                <a:gd name="T19" fmla="*/ 77 h 97"/>
                <a:gd name="T20" fmla="*/ 127 w 212"/>
                <a:gd name="T21" fmla="*/ 91 h 97"/>
                <a:gd name="T22" fmla="*/ 113 w 212"/>
                <a:gd name="T23" fmla="*/ 97 h 97"/>
                <a:gd name="T24" fmla="*/ 93 w 212"/>
                <a:gd name="T25" fmla="*/ 75 h 97"/>
                <a:gd name="T26" fmla="*/ 11 w 212"/>
                <a:gd name="T27" fmla="*/ 64 h 97"/>
                <a:gd name="T28" fmla="*/ 8 w 212"/>
                <a:gd name="T29" fmla="*/ 61 h 97"/>
                <a:gd name="T30" fmla="*/ 2 w 212"/>
                <a:gd name="T31" fmla="*/ 58 h 97"/>
                <a:gd name="T32" fmla="*/ 0 w 212"/>
                <a:gd name="T33" fmla="*/ 52 h 97"/>
                <a:gd name="T34" fmla="*/ 0 w 212"/>
                <a:gd name="T35" fmla="*/ 52 h 97"/>
                <a:gd name="T36" fmla="*/ 0 w 212"/>
                <a:gd name="T37" fmla="*/ 50 h 97"/>
                <a:gd name="T38" fmla="*/ 0 w 212"/>
                <a:gd name="T39" fmla="*/ 50 h 97"/>
                <a:gd name="T40" fmla="*/ 0 w 212"/>
                <a:gd name="T41" fmla="*/ 47 h 97"/>
                <a:gd name="T42" fmla="*/ 0 w 212"/>
                <a:gd name="T43" fmla="*/ 47 h 97"/>
                <a:gd name="T44" fmla="*/ 2 w 212"/>
                <a:gd name="T45" fmla="*/ 47 h 97"/>
                <a:gd name="T46" fmla="*/ 8 w 212"/>
                <a:gd name="T47" fmla="*/ 44 h 97"/>
                <a:gd name="T48" fmla="*/ 58 w 212"/>
                <a:gd name="T49" fmla="*/ 47 h 97"/>
                <a:gd name="T50" fmla="*/ 58 w 212"/>
                <a:gd name="T51" fmla="*/ 25 h 97"/>
                <a:gd name="T52" fmla="*/ 27 w 212"/>
                <a:gd name="T53" fmla="*/ 0 h 97"/>
                <a:gd name="T54" fmla="*/ 80 w 212"/>
                <a:gd name="T55" fmla="*/ 2 h 97"/>
                <a:gd name="T56" fmla="*/ 121 w 212"/>
                <a:gd name="T57" fmla="*/ 2 h 97"/>
                <a:gd name="T58" fmla="*/ 121 w 212"/>
                <a:gd name="T5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97">
                  <a:moveTo>
                    <a:pt x="121" y="2"/>
                  </a:moveTo>
                  <a:lnTo>
                    <a:pt x="146" y="13"/>
                  </a:lnTo>
                  <a:lnTo>
                    <a:pt x="168" y="16"/>
                  </a:lnTo>
                  <a:lnTo>
                    <a:pt x="185" y="27"/>
                  </a:lnTo>
                  <a:lnTo>
                    <a:pt x="212" y="38"/>
                  </a:lnTo>
                  <a:lnTo>
                    <a:pt x="212" y="52"/>
                  </a:lnTo>
                  <a:lnTo>
                    <a:pt x="196" y="64"/>
                  </a:lnTo>
                  <a:lnTo>
                    <a:pt x="176" y="66"/>
                  </a:lnTo>
                  <a:lnTo>
                    <a:pt x="160" y="75"/>
                  </a:lnTo>
                  <a:lnTo>
                    <a:pt x="143" y="77"/>
                  </a:lnTo>
                  <a:lnTo>
                    <a:pt x="127" y="91"/>
                  </a:lnTo>
                  <a:lnTo>
                    <a:pt x="113" y="97"/>
                  </a:lnTo>
                  <a:lnTo>
                    <a:pt x="93" y="75"/>
                  </a:lnTo>
                  <a:lnTo>
                    <a:pt x="11" y="64"/>
                  </a:lnTo>
                  <a:lnTo>
                    <a:pt x="8" y="61"/>
                  </a:lnTo>
                  <a:lnTo>
                    <a:pt x="2" y="58"/>
                  </a:lnTo>
                  <a:lnTo>
                    <a:pt x="0" y="52"/>
                  </a:lnTo>
                  <a:lnTo>
                    <a:pt x="0" y="52"/>
                  </a:lnTo>
                  <a:lnTo>
                    <a:pt x="0" y="50"/>
                  </a:lnTo>
                  <a:lnTo>
                    <a:pt x="0" y="50"/>
                  </a:lnTo>
                  <a:lnTo>
                    <a:pt x="0" y="47"/>
                  </a:lnTo>
                  <a:lnTo>
                    <a:pt x="0" y="47"/>
                  </a:lnTo>
                  <a:lnTo>
                    <a:pt x="2" y="47"/>
                  </a:lnTo>
                  <a:lnTo>
                    <a:pt x="8" y="44"/>
                  </a:lnTo>
                  <a:lnTo>
                    <a:pt x="58" y="47"/>
                  </a:lnTo>
                  <a:lnTo>
                    <a:pt x="58" y="25"/>
                  </a:lnTo>
                  <a:lnTo>
                    <a:pt x="27" y="0"/>
                  </a:lnTo>
                  <a:lnTo>
                    <a:pt x="80" y="2"/>
                  </a:lnTo>
                  <a:lnTo>
                    <a:pt x="121" y="2"/>
                  </a:lnTo>
                  <a:lnTo>
                    <a:pt x="121" y="2"/>
                  </a:lnTo>
                  <a:close/>
                </a:path>
              </a:pathLst>
            </a:custGeom>
            <a:grpFill/>
            <a:ln w="22424" cap="flat">
              <a:noFill/>
              <a:prstDash val="solid"/>
              <a:miter/>
            </a:ln>
            <a:effec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5" name="Freeform 6">
              <a:extLst>
                <a:ext uri="{FF2B5EF4-FFF2-40B4-BE49-F238E27FC236}">
                  <a16:creationId xmlns:a16="http://schemas.microsoft.com/office/drawing/2014/main" id="{85486CF5-F77F-438C-9644-B364455CDAFB}"/>
                </a:ext>
              </a:extLst>
            </p:cNvPr>
            <p:cNvSpPr>
              <a:spLocks/>
            </p:cNvSpPr>
            <p:nvPr/>
          </p:nvSpPr>
          <p:spPr bwMode="auto">
            <a:xfrm>
              <a:off x="2590800" y="2646363"/>
              <a:ext cx="109538" cy="66675"/>
            </a:xfrm>
            <a:custGeom>
              <a:avLst/>
              <a:gdLst>
                <a:gd name="T0" fmla="*/ 0 w 69"/>
                <a:gd name="T1" fmla="*/ 20 h 42"/>
                <a:gd name="T2" fmla="*/ 25 w 69"/>
                <a:gd name="T3" fmla="*/ 8 h 42"/>
                <a:gd name="T4" fmla="*/ 42 w 69"/>
                <a:gd name="T5" fmla="*/ 0 h 42"/>
                <a:gd name="T6" fmla="*/ 53 w 69"/>
                <a:gd name="T7" fmla="*/ 20 h 42"/>
                <a:gd name="T8" fmla="*/ 69 w 69"/>
                <a:gd name="T9" fmla="*/ 20 h 42"/>
                <a:gd name="T10" fmla="*/ 69 w 69"/>
                <a:gd name="T11" fmla="*/ 36 h 42"/>
                <a:gd name="T12" fmla="*/ 31 w 69"/>
                <a:gd name="T13" fmla="*/ 42 h 42"/>
                <a:gd name="T14" fmla="*/ 6 w 69"/>
                <a:gd name="T15" fmla="*/ 39 h 42"/>
                <a:gd name="T16" fmla="*/ 0 w 69"/>
                <a:gd name="T17" fmla="*/ 20 h 42"/>
                <a:gd name="T18" fmla="*/ 0 w 69"/>
                <a:gd name="T1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42">
                  <a:moveTo>
                    <a:pt x="0" y="20"/>
                  </a:moveTo>
                  <a:lnTo>
                    <a:pt x="25" y="8"/>
                  </a:lnTo>
                  <a:lnTo>
                    <a:pt x="42" y="0"/>
                  </a:lnTo>
                  <a:lnTo>
                    <a:pt x="53" y="20"/>
                  </a:lnTo>
                  <a:lnTo>
                    <a:pt x="69" y="20"/>
                  </a:lnTo>
                  <a:lnTo>
                    <a:pt x="69" y="36"/>
                  </a:lnTo>
                  <a:lnTo>
                    <a:pt x="31" y="42"/>
                  </a:lnTo>
                  <a:lnTo>
                    <a:pt x="6" y="39"/>
                  </a:lnTo>
                  <a:lnTo>
                    <a:pt x="0" y="20"/>
                  </a:lnTo>
                  <a:lnTo>
                    <a:pt x="0" y="20"/>
                  </a:lnTo>
                  <a:close/>
                </a:path>
              </a:pathLst>
            </a:custGeom>
            <a:grpFill/>
            <a:ln w="22424" cap="flat">
              <a:noFill/>
              <a:prstDash val="solid"/>
              <a:miter/>
            </a:ln>
            <a:effec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6" name="Freeform 7">
              <a:extLst>
                <a:ext uri="{FF2B5EF4-FFF2-40B4-BE49-F238E27FC236}">
                  <a16:creationId xmlns:a16="http://schemas.microsoft.com/office/drawing/2014/main" id="{6724994F-DA7E-4E56-851A-6CF9CE47D603}"/>
                </a:ext>
              </a:extLst>
            </p:cNvPr>
            <p:cNvSpPr>
              <a:spLocks/>
            </p:cNvSpPr>
            <p:nvPr/>
          </p:nvSpPr>
          <p:spPr bwMode="auto">
            <a:xfrm>
              <a:off x="2276475" y="2359025"/>
              <a:ext cx="550863" cy="225425"/>
            </a:xfrm>
            <a:custGeom>
              <a:avLst/>
              <a:gdLst>
                <a:gd name="T0" fmla="*/ 22 w 347"/>
                <a:gd name="T1" fmla="*/ 56 h 142"/>
                <a:gd name="T2" fmla="*/ 102 w 347"/>
                <a:gd name="T3" fmla="*/ 28 h 142"/>
                <a:gd name="T4" fmla="*/ 135 w 347"/>
                <a:gd name="T5" fmla="*/ 45 h 142"/>
                <a:gd name="T6" fmla="*/ 171 w 347"/>
                <a:gd name="T7" fmla="*/ 59 h 142"/>
                <a:gd name="T8" fmla="*/ 201 w 347"/>
                <a:gd name="T9" fmla="*/ 75 h 142"/>
                <a:gd name="T10" fmla="*/ 229 w 347"/>
                <a:gd name="T11" fmla="*/ 95 h 142"/>
                <a:gd name="T12" fmla="*/ 256 w 347"/>
                <a:gd name="T13" fmla="*/ 114 h 142"/>
                <a:gd name="T14" fmla="*/ 243 w 347"/>
                <a:gd name="T15" fmla="*/ 128 h 142"/>
                <a:gd name="T16" fmla="*/ 248 w 347"/>
                <a:gd name="T17" fmla="*/ 139 h 142"/>
                <a:gd name="T18" fmla="*/ 328 w 347"/>
                <a:gd name="T19" fmla="*/ 139 h 142"/>
                <a:gd name="T20" fmla="*/ 336 w 347"/>
                <a:gd name="T21" fmla="*/ 134 h 142"/>
                <a:gd name="T22" fmla="*/ 345 w 347"/>
                <a:gd name="T23" fmla="*/ 128 h 142"/>
                <a:gd name="T24" fmla="*/ 347 w 347"/>
                <a:gd name="T25" fmla="*/ 123 h 142"/>
                <a:gd name="T26" fmla="*/ 347 w 347"/>
                <a:gd name="T27" fmla="*/ 117 h 142"/>
                <a:gd name="T28" fmla="*/ 345 w 347"/>
                <a:gd name="T29" fmla="*/ 111 h 142"/>
                <a:gd name="T30" fmla="*/ 342 w 347"/>
                <a:gd name="T31" fmla="*/ 109 h 142"/>
                <a:gd name="T32" fmla="*/ 334 w 347"/>
                <a:gd name="T33" fmla="*/ 106 h 142"/>
                <a:gd name="T34" fmla="*/ 314 w 347"/>
                <a:gd name="T35" fmla="*/ 100 h 142"/>
                <a:gd name="T36" fmla="*/ 287 w 347"/>
                <a:gd name="T37" fmla="*/ 89 h 142"/>
                <a:gd name="T38" fmla="*/ 262 w 347"/>
                <a:gd name="T39" fmla="*/ 73 h 142"/>
                <a:gd name="T40" fmla="*/ 240 w 347"/>
                <a:gd name="T41" fmla="*/ 53 h 142"/>
                <a:gd name="T42" fmla="*/ 220 w 347"/>
                <a:gd name="T43" fmla="*/ 34 h 142"/>
                <a:gd name="T44" fmla="*/ 182 w 347"/>
                <a:gd name="T45" fmla="*/ 31 h 142"/>
                <a:gd name="T46" fmla="*/ 173 w 347"/>
                <a:gd name="T47" fmla="*/ 22 h 142"/>
                <a:gd name="T48" fmla="*/ 160 w 347"/>
                <a:gd name="T49" fmla="*/ 14 h 142"/>
                <a:gd name="T50" fmla="*/ 143 w 347"/>
                <a:gd name="T51" fmla="*/ 6 h 142"/>
                <a:gd name="T52" fmla="*/ 93 w 347"/>
                <a:gd name="T53" fmla="*/ 3 h 142"/>
                <a:gd name="T54" fmla="*/ 46 w 347"/>
                <a:gd name="T55" fmla="*/ 8 h 142"/>
                <a:gd name="T56" fmla="*/ 38 w 347"/>
                <a:gd name="T57" fmla="*/ 8 h 142"/>
                <a:gd name="T58" fmla="*/ 30 w 347"/>
                <a:gd name="T59" fmla="*/ 14 h 142"/>
                <a:gd name="T60" fmla="*/ 13 w 347"/>
                <a:gd name="T61" fmla="*/ 28 h 142"/>
                <a:gd name="T62" fmla="*/ 0 w 347"/>
                <a:gd name="T63" fmla="*/ 45 h 142"/>
                <a:gd name="T64" fmla="*/ 0 w 347"/>
                <a:gd name="T65" fmla="*/ 50 h 142"/>
                <a:gd name="T66" fmla="*/ 0 w 347"/>
                <a:gd name="T67" fmla="*/ 5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142">
                  <a:moveTo>
                    <a:pt x="0" y="56"/>
                  </a:moveTo>
                  <a:lnTo>
                    <a:pt x="22" y="56"/>
                  </a:lnTo>
                  <a:lnTo>
                    <a:pt x="66" y="25"/>
                  </a:lnTo>
                  <a:lnTo>
                    <a:pt x="102" y="28"/>
                  </a:lnTo>
                  <a:lnTo>
                    <a:pt x="107" y="39"/>
                  </a:lnTo>
                  <a:lnTo>
                    <a:pt x="135" y="45"/>
                  </a:lnTo>
                  <a:lnTo>
                    <a:pt x="151" y="50"/>
                  </a:lnTo>
                  <a:lnTo>
                    <a:pt x="171" y="59"/>
                  </a:lnTo>
                  <a:lnTo>
                    <a:pt x="185" y="67"/>
                  </a:lnTo>
                  <a:lnTo>
                    <a:pt x="201" y="75"/>
                  </a:lnTo>
                  <a:lnTo>
                    <a:pt x="215" y="84"/>
                  </a:lnTo>
                  <a:lnTo>
                    <a:pt x="229" y="95"/>
                  </a:lnTo>
                  <a:lnTo>
                    <a:pt x="243" y="106"/>
                  </a:lnTo>
                  <a:lnTo>
                    <a:pt x="256" y="114"/>
                  </a:lnTo>
                  <a:lnTo>
                    <a:pt x="248" y="123"/>
                  </a:lnTo>
                  <a:lnTo>
                    <a:pt x="243" y="128"/>
                  </a:lnTo>
                  <a:lnTo>
                    <a:pt x="243" y="137"/>
                  </a:lnTo>
                  <a:lnTo>
                    <a:pt x="248" y="139"/>
                  </a:lnTo>
                  <a:lnTo>
                    <a:pt x="323" y="142"/>
                  </a:lnTo>
                  <a:lnTo>
                    <a:pt x="328" y="139"/>
                  </a:lnTo>
                  <a:lnTo>
                    <a:pt x="334" y="137"/>
                  </a:lnTo>
                  <a:lnTo>
                    <a:pt x="336" y="134"/>
                  </a:lnTo>
                  <a:lnTo>
                    <a:pt x="342" y="131"/>
                  </a:lnTo>
                  <a:lnTo>
                    <a:pt x="345" y="128"/>
                  </a:lnTo>
                  <a:lnTo>
                    <a:pt x="345" y="125"/>
                  </a:lnTo>
                  <a:lnTo>
                    <a:pt x="347" y="123"/>
                  </a:lnTo>
                  <a:lnTo>
                    <a:pt x="347" y="120"/>
                  </a:lnTo>
                  <a:lnTo>
                    <a:pt x="347" y="117"/>
                  </a:lnTo>
                  <a:lnTo>
                    <a:pt x="347" y="114"/>
                  </a:lnTo>
                  <a:lnTo>
                    <a:pt x="345" y="111"/>
                  </a:lnTo>
                  <a:lnTo>
                    <a:pt x="345" y="111"/>
                  </a:lnTo>
                  <a:lnTo>
                    <a:pt x="342" y="109"/>
                  </a:lnTo>
                  <a:lnTo>
                    <a:pt x="339" y="106"/>
                  </a:lnTo>
                  <a:lnTo>
                    <a:pt x="334" y="106"/>
                  </a:lnTo>
                  <a:lnTo>
                    <a:pt x="331" y="103"/>
                  </a:lnTo>
                  <a:lnTo>
                    <a:pt x="314" y="100"/>
                  </a:lnTo>
                  <a:lnTo>
                    <a:pt x="300" y="95"/>
                  </a:lnTo>
                  <a:lnTo>
                    <a:pt x="287" y="89"/>
                  </a:lnTo>
                  <a:lnTo>
                    <a:pt x="276" y="81"/>
                  </a:lnTo>
                  <a:lnTo>
                    <a:pt x="262" y="73"/>
                  </a:lnTo>
                  <a:lnTo>
                    <a:pt x="251" y="64"/>
                  </a:lnTo>
                  <a:lnTo>
                    <a:pt x="240" y="53"/>
                  </a:lnTo>
                  <a:lnTo>
                    <a:pt x="231" y="42"/>
                  </a:lnTo>
                  <a:lnTo>
                    <a:pt x="220" y="34"/>
                  </a:lnTo>
                  <a:lnTo>
                    <a:pt x="185" y="34"/>
                  </a:lnTo>
                  <a:lnTo>
                    <a:pt x="182" y="31"/>
                  </a:lnTo>
                  <a:lnTo>
                    <a:pt x="179" y="25"/>
                  </a:lnTo>
                  <a:lnTo>
                    <a:pt x="173" y="22"/>
                  </a:lnTo>
                  <a:lnTo>
                    <a:pt x="168" y="17"/>
                  </a:lnTo>
                  <a:lnTo>
                    <a:pt x="160" y="14"/>
                  </a:lnTo>
                  <a:lnTo>
                    <a:pt x="151" y="11"/>
                  </a:lnTo>
                  <a:lnTo>
                    <a:pt x="143" y="6"/>
                  </a:lnTo>
                  <a:lnTo>
                    <a:pt x="132" y="3"/>
                  </a:lnTo>
                  <a:lnTo>
                    <a:pt x="93" y="3"/>
                  </a:lnTo>
                  <a:lnTo>
                    <a:pt x="77" y="0"/>
                  </a:lnTo>
                  <a:lnTo>
                    <a:pt x="46" y="8"/>
                  </a:lnTo>
                  <a:lnTo>
                    <a:pt x="41" y="8"/>
                  </a:lnTo>
                  <a:lnTo>
                    <a:pt x="38" y="8"/>
                  </a:lnTo>
                  <a:lnTo>
                    <a:pt x="33" y="11"/>
                  </a:lnTo>
                  <a:lnTo>
                    <a:pt x="30" y="14"/>
                  </a:lnTo>
                  <a:lnTo>
                    <a:pt x="19" y="20"/>
                  </a:lnTo>
                  <a:lnTo>
                    <a:pt x="13" y="28"/>
                  </a:lnTo>
                  <a:lnTo>
                    <a:pt x="5" y="36"/>
                  </a:lnTo>
                  <a:lnTo>
                    <a:pt x="0" y="45"/>
                  </a:lnTo>
                  <a:lnTo>
                    <a:pt x="0" y="47"/>
                  </a:lnTo>
                  <a:lnTo>
                    <a:pt x="0" y="50"/>
                  </a:lnTo>
                  <a:lnTo>
                    <a:pt x="0" y="53"/>
                  </a:lnTo>
                  <a:lnTo>
                    <a:pt x="0" y="56"/>
                  </a:lnTo>
                  <a:lnTo>
                    <a:pt x="0" y="56"/>
                  </a:lnTo>
                  <a:close/>
                </a:path>
              </a:pathLst>
            </a:custGeom>
            <a:grpFill/>
            <a:ln w="22424" cap="flat">
              <a:noFill/>
              <a:prstDash val="solid"/>
              <a:miter/>
            </a:ln>
            <a:effec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8" name="Freeform 8">
              <a:extLst>
                <a:ext uri="{FF2B5EF4-FFF2-40B4-BE49-F238E27FC236}">
                  <a16:creationId xmlns:a16="http://schemas.microsoft.com/office/drawing/2014/main" id="{E4C75735-3538-4782-B098-EE31E9379C62}"/>
                </a:ext>
              </a:extLst>
            </p:cNvPr>
            <p:cNvSpPr>
              <a:spLocks/>
            </p:cNvSpPr>
            <p:nvPr/>
          </p:nvSpPr>
          <p:spPr bwMode="auto">
            <a:xfrm>
              <a:off x="2652713" y="2209800"/>
              <a:ext cx="52388" cy="104775"/>
            </a:xfrm>
            <a:custGeom>
              <a:avLst/>
              <a:gdLst>
                <a:gd name="T0" fmla="*/ 0 w 33"/>
                <a:gd name="T1" fmla="*/ 52 h 66"/>
                <a:gd name="T2" fmla="*/ 0 w 33"/>
                <a:gd name="T3" fmla="*/ 44 h 66"/>
                <a:gd name="T4" fmla="*/ 0 w 33"/>
                <a:gd name="T5" fmla="*/ 25 h 66"/>
                <a:gd name="T6" fmla="*/ 3 w 33"/>
                <a:gd name="T7" fmla="*/ 5 h 66"/>
                <a:gd name="T8" fmla="*/ 3 w 33"/>
                <a:gd name="T9" fmla="*/ 0 h 66"/>
                <a:gd name="T10" fmla="*/ 11 w 33"/>
                <a:gd name="T11" fmla="*/ 0 h 66"/>
                <a:gd name="T12" fmla="*/ 19 w 33"/>
                <a:gd name="T13" fmla="*/ 8 h 66"/>
                <a:gd name="T14" fmla="*/ 19 w 33"/>
                <a:gd name="T15" fmla="*/ 16 h 66"/>
                <a:gd name="T16" fmla="*/ 33 w 33"/>
                <a:gd name="T17" fmla="*/ 13 h 66"/>
                <a:gd name="T18" fmla="*/ 33 w 33"/>
                <a:gd name="T19" fmla="*/ 27 h 66"/>
                <a:gd name="T20" fmla="*/ 28 w 33"/>
                <a:gd name="T21" fmla="*/ 33 h 66"/>
                <a:gd name="T22" fmla="*/ 22 w 33"/>
                <a:gd name="T23" fmla="*/ 44 h 66"/>
                <a:gd name="T24" fmla="*/ 17 w 33"/>
                <a:gd name="T25" fmla="*/ 55 h 66"/>
                <a:gd name="T26" fmla="*/ 17 w 33"/>
                <a:gd name="T27" fmla="*/ 61 h 66"/>
                <a:gd name="T28" fmla="*/ 14 w 33"/>
                <a:gd name="T29" fmla="*/ 66 h 66"/>
                <a:gd name="T30" fmla="*/ 3 w 33"/>
                <a:gd name="T31" fmla="*/ 55 h 66"/>
                <a:gd name="T32" fmla="*/ 3 w 33"/>
                <a:gd name="T33" fmla="*/ 55 h 66"/>
                <a:gd name="T34" fmla="*/ 0 w 33"/>
                <a:gd name="T35" fmla="*/ 52 h 66"/>
                <a:gd name="T36" fmla="*/ 0 w 33"/>
                <a:gd name="T37" fmla="*/ 5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6">
                  <a:moveTo>
                    <a:pt x="0" y="52"/>
                  </a:moveTo>
                  <a:lnTo>
                    <a:pt x="0" y="44"/>
                  </a:lnTo>
                  <a:lnTo>
                    <a:pt x="0" y="25"/>
                  </a:lnTo>
                  <a:lnTo>
                    <a:pt x="3" y="5"/>
                  </a:lnTo>
                  <a:lnTo>
                    <a:pt x="3" y="0"/>
                  </a:lnTo>
                  <a:lnTo>
                    <a:pt x="11" y="0"/>
                  </a:lnTo>
                  <a:lnTo>
                    <a:pt x="19" y="8"/>
                  </a:lnTo>
                  <a:lnTo>
                    <a:pt x="19" y="16"/>
                  </a:lnTo>
                  <a:lnTo>
                    <a:pt x="33" y="13"/>
                  </a:lnTo>
                  <a:lnTo>
                    <a:pt x="33" y="27"/>
                  </a:lnTo>
                  <a:lnTo>
                    <a:pt x="28" y="33"/>
                  </a:lnTo>
                  <a:lnTo>
                    <a:pt x="22" y="44"/>
                  </a:lnTo>
                  <a:lnTo>
                    <a:pt x="17" y="55"/>
                  </a:lnTo>
                  <a:lnTo>
                    <a:pt x="17" y="61"/>
                  </a:lnTo>
                  <a:lnTo>
                    <a:pt x="14" y="66"/>
                  </a:lnTo>
                  <a:lnTo>
                    <a:pt x="3" y="55"/>
                  </a:lnTo>
                  <a:lnTo>
                    <a:pt x="3" y="55"/>
                  </a:lnTo>
                  <a:lnTo>
                    <a:pt x="0" y="52"/>
                  </a:lnTo>
                  <a:lnTo>
                    <a:pt x="0" y="52"/>
                  </a:lnTo>
                  <a:close/>
                </a:path>
              </a:pathLst>
            </a:custGeom>
            <a:grpFill/>
            <a:ln w="22424" cap="flat">
              <a:noFill/>
              <a:prstDash val="solid"/>
              <a:miter/>
            </a:ln>
            <a:effec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grpSp>
      <p:grpSp>
        <p:nvGrpSpPr>
          <p:cNvPr id="31" name="Agrupar 30">
            <a:extLst>
              <a:ext uri="{FF2B5EF4-FFF2-40B4-BE49-F238E27FC236}">
                <a16:creationId xmlns:a16="http://schemas.microsoft.com/office/drawing/2014/main" id="{E6F97F59-3B76-4E9A-9967-DFB328154E7E}"/>
              </a:ext>
            </a:extLst>
          </p:cNvPr>
          <p:cNvGrpSpPr/>
          <p:nvPr/>
        </p:nvGrpSpPr>
        <p:grpSpPr>
          <a:xfrm>
            <a:off x="3315189" y="1261689"/>
            <a:ext cx="2152161" cy="3159345"/>
            <a:chOff x="3315189" y="1114204"/>
            <a:chExt cx="2152161" cy="3159345"/>
          </a:xfrm>
        </p:grpSpPr>
        <p:sp>
          <p:nvSpPr>
            <p:cNvPr id="64" name="Triângulo isósceles 63">
              <a:extLst>
                <a:ext uri="{FF2B5EF4-FFF2-40B4-BE49-F238E27FC236}">
                  <a16:creationId xmlns:a16="http://schemas.microsoft.com/office/drawing/2014/main" id="{DAA08B12-8B76-47B3-AA7F-785765E46924}"/>
                </a:ext>
              </a:extLst>
            </p:cNvPr>
            <p:cNvSpPr/>
            <p:nvPr/>
          </p:nvSpPr>
          <p:spPr>
            <a:xfrm rot="18863193">
              <a:off x="3307740" y="1121653"/>
              <a:ext cx="108012" cy="93114"/>
            </a:xfrm>
            <a:prstGeom prst="triangle">
              <a:avLst/>
            </a:prstGeom>
            <a:solidFill>
              <a:srgbClr val="FF92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25" name="Freeform 14">
              <a:extLst>
                <a:ext uri="{FF2B5EF4-FFF2-40B4-BE49-F238E27FC236}">
                  <a16:creationId xmlns:a16="http://schemas.microsoft.com/office/drawing/2014/main" id="{54669EE6-842F-452E-A9D6-B968ACD27456}"/>
                </a:ext>
              </a:extLst>
            </p:cNvPr>
            <p:cNvSpPr>
              <a:spLocks/>
            </p:cNvSpPr>
            <p:nvPr/>
          </p:nvSpPr>
          <p:spPr bwMode="auto">
            <a:xfrm>
              <a:off x="3384552" y="1197062"/>
              <a:ext cx="2082798" cy="3076487"/>
            </a:xfrm>
            <a:custGeom>
              <a:avLst/>
              <a:gdLst>
                <a:gd name="T0" fmla="*/ 656 w 656"/>
                <a:gd name="T1" fmla="*/ 980 h 980"/>
                <a:gd name="T2" fmla="*/ 0 w 656"/>
                <a:gd name="T3" fmla="*/ 0 h 980"/>
                <a:gd name="connsiteX0" fmla="*/ 10234 w 10234"/>
                <a:gd name="connsiteY0" fmla="*/ 10141 h 10141"/>
                <a:gd name="connsiteX1" fmla="*/ 0 w 10234"/>
                <a:gd name="connsiteY1" fmla="*/ 0 h 10141"/>
              </a:gdLst>
              <a:ahLst/>
              <a:cxnLst>
                <a:cxn ang="0">
                  <a:pos x="connsiteX0" y="connsiteY0"/>
                </a:cxn>
                <a:cxn ang="0">
                  <a:pos x="connsiteX1" y="connsiteY1"/>
                </a:cxn>
              </a:cxnLst>
              <a:rect l="l" t="t" r="r" b="b"/>
              <a:pathLst>
                <a:path w="10234" h="10141">
                  <a:moveTo>
                    <a:pt x="10234" y="10141"/>
                  </a:moveTo>
                  <a:cubicBezTo>
                    <a:pt x="10234" y="10141"/>
                    <a:pt x="7561" y="4857"/>
                    <a:pt x="0" y="0"/>
                  </a:cubicBezTo>
                </a:path>
              </a:pathLst>
            </a:custGeom>
            <a:noFill/>
            <a:ln w="19050" cap="flat">
              <a:solidFill>
                <a:srgbClr val="FF8C3E"/>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grpSp>
      <p:grpSp>
        <p:nvGrpSpPr>
          <p:cNvPr id="30" name="Agrupar 29">
            <a:extLst>
              <a:ext uri="{FF2B5EF4-FFF2-40B4-BE49-F238E27FC236}">
                <a16:creationId xmlns:a16="http://schemas.microsoft.com/office/drawing/2014/main" id="{87C6B530-74B4-4CF0-9E3F-085543977B15}"/>
              </a:ext>
            </a:extLst>
          </p:cNvPr>
          <p:cNvGrpSpPr/>
          <p:nvPr/>
        </p:nvGrpSpPr>
        <p:grpSpPr>
          <a:xfrm>
            <a:off x="5516563" y="1379011"/>
            <a:ext cx="1581740" cy="3116636"/>
            <a:chOff x="5516563" y="1231526"/>
            <a:chExt cx="1581740" cy="3116636"/>
          </a:xfrm>
        </p:grpSpPr>
        <p:sp>
          <p:nvSpPr>
            <p:cNvPr id="24" name="Freeform 13">
              <a:extLst>
                <a:ext uri="{FF2B5EF4-FFF2-40B4-BE49-F238E27FC236}">
                  <a16:creationId xmlns:a16="http://schemas.microsoft.com/office/drawing/2014/main" id="{139557F1-3865-4EAB-BCEB-A35DFF619C0F}"/>
                </a:ext>
              </a:extLst>
            </p:cNvPr>
            <p:cNvSpPr>
              <a:spLocks/>
            </p:cNvSpPr>
            <p:nvPr/>
          </p:nvSpPr>
          <p:spPr bwMode="auto">
            <a:xfrm>
              <a:off x="5516563" y="1276350"/>
              <a:ext cx="1550988" cy="3071812"/>
            </a:xfrm>
            <a:custGeom>
              <a:avLst/>
              <a:gdLst>
                <a:gd name="T0" fmla="*/ 0 w 500"/>
                <a:gd name="T1" fmla="*/ 992 h 992"/>
                <a:gd name="T2" fmla="*/ 500 w 500"/>
                <a:gd name="T3" fmla="*/ 0 h 992"/>
              </a:gdLst>
              <a:ahLst/>
              <a:cxnLst>
                <a:cxn ang="0">
                  <a:pos x="T0" y="T1"/>
                </a:cxn>
                <a:cxn ang="0">
                  <a:pos x="T2" y="T3"/>
                </a:cxn>
              </a:cxnLst>
              <a:rect l="0" t="0" r="r" b="b"/>
              <a:pathLst>
                <a:path w="500" h="992">
                  <a:moveTo>
                    <a:pt x="0" y="992"/>
                  </a:moveTo>
                  <a:cubicBezTo>
                    <a:pt x="0" y="992"/>
                    <a:pt x="148" y="348"/>
                    <a:pt x="500" y="0"/>
                  </a:cubicBezTo>
                </a:path>
              </a:pathLst>
            </a:custGeom>
            <a:noFill/>
            <a:ln w="19050" cap="flat">
              <a:solidFill>
                <a:srgbClr val="FF8C3E"/>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07" name="Triângulo isósceles 106">
              <a:extLst>
                <a:ext uri="{FF2B5EF4-FFF2-40B4-BE49-F238E27FC236}">
                  <a16:creationId xmlns:a16="http://schemas.microsoft.com/office/drawing/2014/main" id="{564FD781-80B0-44E8-BEB5-AB4C65EC9091}"/>
                </a:ext>
              </a:extLst>
            </p:cNvPr>
            <p:cNvSpPr/>
            <p:nvPr/>
          </p:nvSpPr>
          <p:spPr>
            <a:xfrm rot="2814250">
              <a:off x="6997740" y="1238975"/>
              <a:ext cx="108012" cy="93114"/>
            </a:xfrm>
            <a:prstGeom prst="triangle">
              <a:avLst/>
            </a:prstGeom>
            <a:solidFill>
              <a:srgbClr val="FF92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37" name="Agrupar 36">
            <a:extLst>
              <a:ext uri="{FF2B5EF4-FFF2-40B4-BE49-F238E27FC236}">
                <a16:creationId xmlns:a16="http://schemas.microsoft.com/office/drawing/2014/main" id="{9B25DEE2-2180-4621-89F0-89DEA5110CB6}"/>
              </a:ext>
            </a:extLst>
          </p:cNvPr>
          <p:cNvGrpSpPr/>
          <p:nvPr/>
        </p:nvGrpSpPr>
        <p:grpSpPr>
          <a:xfrm>
            <a:off x="4531377" y="4521048"/>
            <a:ext cx="1433097" cy="2228122"/>
            <a:chOff x="4531377" y="4373563"/>
            <a:chExt cx="1433097" cy="2228122"/>
          </a:xfrm>
        </p:grpSpPr>
        <p:sp>
          <p:nvSpPr>
            <p:cNvPr id="28" name="Freeform 15">
              <a:extLst>
                <a:ext uri="{FF2B5EF4-FFF2-40B4-BE49-F238E27FC236}">
                  <a16:creationId xmlns:a16="http://schemas.microsoft.com/office/drawing/2014/main" id="{F72193D2-0FD1-43EB-9E74-1233742B5907}"/>
                </a:ext>
              </a:extLst>
            </p:cNvPr>
            <p:cNvSpPr>
              <a:spLocks/>
            </p:cNvSpPr>
            <p:nvPr/>
          </p:nvSpPr>
          <p:spPr bwMode="auto">
            <a:xfrm>
              <a:off x="4610100" y="4373563"/>
              <a:ext cx="1354374" cy="2166937"/>
            </a:xfrm>
            <a:custGeom>
              <a:avLst/>
              <a:gdLst>
                <a:gd name="T0" fmla="*/ 348 w 642"/>
                <a:gd name="T1" fmla="*/ 0 h 700"/>
                <a:gd name="T2" fmla="*/ 424 w 642"/>
                <a:gd name="T3" fmla="*/ 404 h 700"/>
                <a:gd name="T4" fmla="*/ 0 w 642"/>
                <a:gd name="T5" fmla="*/ 700 h 700"/>
                <a:gd name="connsiteX0" fmla="*/ 5421 w 6798"/>
                <a:gd name="connsiteY0" fmla="*/ 0 h 10000"/>
                <a:gd name="connsiteX1" fmla="*/ 5241 w 6798"/>
                <a:gd name="connsiteY1" fmla="*/ 5815 h 10000"/>
                <a:gd name="connsiteX2" fmla="*/ 0 w 6798"/>
                <a:gd name="connsiteY2" fmla="*/ 10000 h 10000"/>
              </a:gdLst>
              <a:ahLst/>
              <a:cxnLst>
                <a:cxn ang="0">
                  <a:pos x="connsiteX0" y="connsiteY0"/>
                </a:cxn>
                <a:cxn ang="0">
                  <a:pos x="connsiteX1" y="connsiteY1"/>
                </a:cxn>
                <a:cxn ang="0">
                  <a:pos x="connsiteX2" y="connsiteY2"/>
                </a:cxn>
              </a:cxnLst>
              <a:rect l="l" t="t" r="r" b="b"/>
              <a:pathLst>
                <a:path w="6798" h="10000">
                  <a:moveTo>
                    <a:pt x="5421" y="0"/>
                  </a:moveTo>
                  <a:cubicBezTo>
                    <a:pt x="5421" y="0"/>
                    <a:pt x="8637" y="2115"/>
                    <a:pt x="5241" y="5815"/>
                  </a:cubicBezTo>
                  <a:cubicBezTo>
                    <a:pt x="2936" y="8330"/>
                    <a:pt x="0" y="10000"/>
                    <a:pt x="0" y="10000"/>
                  </a:cubicBezTo>
                </a:path>
              </a:pathLst>
            </a:custGeom>
            <a:noFill/>
            <a:ln w="19050" cap="flat">
              <a:solidFill>
                <a:srgbClr val="FF8C3E"/>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09" name="Triângulo isósceles 108">
              <a:extLst>
                <a:ext uri="{FF2B5EF4-FFF2-40B4-BE49-F238E27FC236}">
                  <a16:creationId xmlns:a16="http://schemas.microsoft.com/office/drawing/2014/main" id="{433AF94F-BE74-423E-ADB0-2390211C04D7}"/>
                </a:ext>
              </a:extLst>
            </p:cNvPr>
            <p:cNvSpPr/>
            <p:nvPr/>
          </p:nvSpPr>
          <p:spPr>
            <a:xfrm rot="14626860">
              <a:off x="4523928" y="6501122"/>
              <a:ext cx="108012" cy="93114"/>
            </a:xfrm>
            <a:prstGeom prst="triangle">
              <a:avLst/>
            </a:prstGeom>
            <a:solidFill>
              <a:srgbClr val="FF92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pic>
        <p:nvPicPr>
          <p:cNvPr id="3" name="Imagem 2"/>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1923410">
            <a:off x="4945265" y="3802957"/>
            <a:ext cx="724688" cy="625353"/>
          </a:xfrm>
          <a:prstGeom prst="rect">
            <a:avLst/>
          </a:prstGeom>
        </p:spPr>
      </p:pic>
      <p:pic>
        <p:nvPicPr>
          <p:cNvPr id="55" name="Imagem 54">
            <a:extLst>
              <a:ext uri="{FF2B5EF4-FFF2-40B4-BE49-F238E27FC236}">
                <a16:creationId xmlns:a16="http://schemas.microsoft.com/office/drawing/2014/main" id="{E2FE05B4-61B0-4F61-9DAF-F81034612B2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13961448" flipV="1">
            <a:off x="4826092" y="3791584"/>
            <a:ext cx="1006675" cy="531518"/>
          </a:xfrm>
          <a:prstGeom prst="rect">
            <a:avLst/>
          </a:prstGeom>
          <a:effectLst>
            <a:outerShdw blurRad="76200" dist="76200" dir="8100000" algn="tr" rotWithShape="0">
              <a:prstClr val="black">
                <a:alpha val="32000"/>
              </a:prstClr>
            </a:outerShdw>
          </a:effectLst>
        </p:spPr>
      </p:pic>
      <p:pic>
        <p:nvPicPr>
          <p:cNvPr id="61" name="Imagem 60">
            <a:extLst>
              <a:ext uri="{FF2B5EF4-FFF2-40B4-BE49-F238E27FC236}">
                <a16:creationId xmlns:a16="http://schemas.microsoft.com/office/drawing/2014/main" id="{6D1D0FB9-844C-46E7-AA48-24EE3DE091E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19234596" flipH="1">
            <a:off x="5198861" y="3984994"/>
            <a:ext cx="724688" cy="625353"/>
          </a:xfrm>
          <a:prstGeom prst="rect">
            <a:avLst/>
          </a:prstGeom>
        </p:spPr>
      </p:pic>
      <p:pic>
        <p:nvPicPr>
          <p:cNvPr id="4" name="Imagem 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17614329">
            <a:off x="5049936" y="4032279"/>
            <a:ext cx="1006675" cy="467616"/>
          </a:xfrm>
          <a:prstGeom prst="rect">
            <a:avLst/>
          </a:prstGeom>
          <a:effectLst>
            <a:outerShdw blurRad="76200" dist="76200" dir="8100000" algn="tr" rotWithShape="0">
              <a:prstClr val="black">
                <a:alpha val="32000"/>
              </a:prstClr>
            </a:outerShdw>
          </a:effectLst>
        </p:spPr>
      </p:pic>
      <p:pic>
        <p:nvPicPr>
          <p:cNvPr id="68" name="Imagem 67">
            <a:extLst>
              <a:ext uri="{FF2B5EF4-FFF2-40B4-BE49-F238E27FC236}">
                <a16:creationId xmlns:a16="http://schemas.microsoft.com/office/drawing/2014/main" id="{4358FC94-8F79-497C-8D0B-4A474EC3730C}"/>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18881551">
            <a:off x="5189037" y="4193456"/>
            <a:ext cx="1006675" cy="467616"/>
          </a:xfrm>
          <a:prstGeom prst="rect">
            <a:avLst/>
          </a:prstGeom>
          <a:effectLst>
            <a:outerShdw blurRad="76200" dist="76200" dir="8100000" algn="tr" rotWithShape="0">
              <a:prstClr val="black">
                <a:alpha val="32000"/>
              </a:prstClr>
            </a:outerShdw>
          </a:effectLst>
        </p:spPr>
      </p:pic>
      <p:pic>
        <p:nvPicPr>
          <p:cNvPr id="110" name="Imagem 109">
            <a:extLst>
              <a:ext uri="{FF2B5EF4-FFF2-40B4-BE49-F238E27FC236}">
                <a16:creationId xmlns:a16="http://schemas.microsoft.com/office/drawing/2014/main" id="{5A0445DC-C4B9-4275-9530-F7AD261EF52B}"/>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17358059" flipH="1">
            <a:off x="4914673" y="4172297"/>
            <a:ext cx="1006675" cy="467616"/>
          </a:xfrm>
          <a:prstGeom prst="rect">
            <a:avLst/>
          </a:prstGeom>
          <a:effectLst>
            <a:outerShdw blurRad="76200" dist="76200" dir="8100000" algn="tr" rotWithShape="0">
              <a:prstClr val="black">
                <a:alpha val="32000"/>
              </a:prstClr>
            </a:outerShdw>
          </a:effectLst>
        </p:spPr>
      </p:pic>
      <p:pic>
        <p:nvPicPr>
          <p:cNvPr id="115" name="Imagem 114">
            <a:extLst>
              <a:ext uri="{FF2B5EF4-FFF2-40B4-BE49-F238E27FC236}">
                <a16:creationId xmlns:a16="http://schemas.microsoft.com/office/drawing/2014/main" id="{36CE0A64-A3B0-43B5-86F5-DB8F1CFD5F1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5017677" flipH="1">
            <a:off x="5340712" y="4165432"/>
            <a:ext cx="724688" cy="625353"/>
          </a:xfrm>
          <a:prstGeom prst="rect">
            <a:avLst/>
          </a:prstGeom>
        </p:spPr>
      </p:pic>
      <p:grpSp>
        <p:nvGrpSpPr>
          <p:cNvPr id="123" name="Agrupar 122">
            <a:extLst>
              <a:ext uri="{FF2B5EF4-FFF2-40B4-BE49-F238E27FC236}">
                <a16:creationId xmlns:a16="http://schemas.microsoft.com/office/drawing/2014/main" id="{8EF954F0-B8D4-4F85-8784-C2072D984F19}"/>
              </a:ext>
            </a:extLst>
          </p:cNvPr>
          <p:cNvGrpSpPr/>
          <p:nvPr/>
        </p:nvGrpSpPr>
        <p:grpSpPr>
          <a:xfrm>
            <a:off x="495874" y="2403105"/>
            <a:ext cx="2330863" cy="764116"/>
            <a:chOff x="3281821" y="621467"/>
            <a:chExt cx="2329216" cy="764116"/>
          </a:xfrm>
          <a:effectLst>
            <a:outerShdw blurRad="50800" dist="38100" dir="2700000" algn="tl" rotWithShape="0">
              <a:prstClr val="black">
                <a:alpha val="40000"/>
              </a:prstClr>
            </a:outerShdw>
          </a:effectLst>
        </p:grpSpPr>
        <p:grpSp>
          <p:nvGrpSpPr>
            <p:cNvPr id="124" name="Agrupar 123">
              <a:extLst>
                <a:ext uri="{FF2B5EF4-FFF2-40B4-BE49-F238E27FC236}">
                  <a16:creationId xmlns:a16="http://schemas.microsoft.com/office/drawing/2014/main" id="{492AE609-BD3D-46EB-A0D2-A83BC554CCBA}"/>
                </a:ext>
              </a:extLst>
            </p:cNvPr>
            <p:cNvGrpSpPr/>
            <p:nvPr/>
          </p:nvGrpSpPr>
          <p:grpSpPr>
            <a:xfrm>
              <a:off x="3281821" y="621467"/>
              <a:ext cx="2329216" cy="764116"/>
              <a:chOff x="8566858" y="2297366"/>
              <a:chExt cx="2001261" cy="764116"/>
            </a:xfrm>
          </p:grpSpPr>
          <p:sp>
            <p:nvSpPr>
              <p:cNvPr id="126" name="Retângulo: Cantos Arredondados 125">
                <a:extLst>
                  <a:ext uri="{FF2B5EF4-FFF2-40B4-BE49-F238E27FC236}">
                    <a16:creationId xmlns:a16="http://schemas.microsoft.com/office/drawing/2014/main" id="{08143485-65B0-4A47-AE0A-D77560741AD9}"/>
                  </a:ext>
                </a:extLst>
              </p:cNvPr>
              <p:cNvSpPr/>
              <p:nvPr/>
            </p:nvSpPr>
            <p:spPr>
              <a:xfrm>
                <a:off x="8566858" y="2297366"/>
                <a:ext cx="1862469" cy="764116"/>
              </a:xfrm>
              <a:prstGeom prst="roundRect">
                <a:avLst>
                  <a:gd name="adj" fmla="val 1629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27" name="Triângulo isósceles 126">
                <a:extLst>
                  <a:ext uri="{FF2B5EF4-FFF2-40B4-BE49-F238E27FC236}">
                    <a16:creationId xmlns:a16="http://schemas.microsoft.com/office/drawing/2014/main" id="{52AE2FA7-207C-4692-9FCB-935A6EE62DC3}"/>
                  </a:ext>
                </a:extLst>
              </p:cNvPr>
              <p:cNvSpPr/>
              <p:nvPr/>
            </p:nvSpPr>
            <p:spPr>
              <a:xfrm rot="5400000">
                <a:off x="10411326" y="2606835"/>
                <a:ext cx="168408" cy="1451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sp>
          <p:nvSpPr>
            <p:cNvPr id="125" name="CaixaDeTexto 124">
              <a:extLst>
                <a:ext uri="{FF2B5EF4-FFF2-40B4-BE49-F238E27FC236}">
                  <a16:creationId xmlns:a16="http://schemas.microsoft.com/office/drawing/2014/main" id="{67ED9E5B-2D34-41A6-941A-7B5AC8C7C53E}"/>
                </a:ext>
              </a:extLst>
            </p:cNvPr>
            <p:cNvSpPr txBox="1"/>
            <p:nvPr/>
          </p:nvSpPr>
          <p:spPr>
            <a:xfrm>
              <a:off x="3324881" y="640914"/>
              <a:ext cx="2051239" cy="707886"/>
            </a:xfrm>
            <a:prstGeom prst="rect">
              <a:avLst/>
            </a:prstGeom>
            <a:noFill/>
          </p:spPr>
          <p:txBody>
            <a:bodyPr wrap="square" rtlCol="0">
              <a:spAutoFit/>
            </a:bodyPr>
            <a:lstStyle/>
            <a:p>
              <a:r>
                <a:rPr lang="pt-BR" sz="2000" dirty="0">
                  <a:solidFill>
                    <a:schemeClr val="bg2">
                      <a:lumMod val="50000"/>
                    </a:schemeClr>
                  </a:solidFill>
                  <a:latin typeface="Arial" panose="020B0604020202020204" pitchFamily="34" charset="0"/>
                </a:rPr>
                <a:t>Central </a:t>
              </a:r>
              <a:r>
                <a:rPr lang="pt-BR" sz="2000" dirty="0" err="1">
                  <a:solidFill>
                    <a:schemeClr val="bg2">
                      <a:lumMod val="50000"/>
                    </a:schemeClr>
                  </a:solidFill>
                  <a:latin typeface="Arial" panose="020B0604020202020204" pitchFamily="34" charset="0"/>
                </a:rPr>
                <a:t>America</a:t>
              </a:r>
              <a:br>
                <a:rPr lang="pt-BR" sz="2000" dirty="0">
                  <a:solidFill>
                    <a:schemeClr val="bg2">
                      <a:lumMod val="50000"/>
                    </a:schemeClr>
                  </a:solidFill>
                  <a:latin typeface="Arial" panose="020B0604020202020204" pitchFamily="34" charset="0"/>
                </a:rPr>
              </a:br>
              <a:r>
                <a:rPr lang="pt-BR" sz="2000" dirty="0">
                  <a:solidFill>
                    <a:schemeClr val="bg2">
                      <a:lumMod val="50000"/>
                    </a:schemeClr>
                  </a:solidFill>
                  <a:latin typeface="Arial" panose="020B0604020202020204" pitchFamily="34" charset="0"/>
                </a:rPr>
                <a:t>e </a:t>
              </a:r>
              <a:r>
                <a:rPr lang="pt-BR" sz="2000" dirty="0" err="1">
                  <a:solidFill>
                    <a:schemeClr val="bg2">
                      <a:lumMod val="50000"/>
                    </a:schemeClr>
                  </a:solidFill>
                  <a:latin typeface="Arial" panose="020B0604020202020204" pitchFamily="34" charset="0"/>
                </a:rPr>
                <a:t>Caribbean</a:t>
              </a:r>
              <a:endParaRPr lang="pt-BR" sz="2000" dirty="0">
                <a:solidFill>
                  <a:schemeClr val="bg2">
                    <a:lumMod val="50000"/>
                  </a:schemeClr>
                </a:solidFill>
                <a:latin typeface="Arial" panose="020B0604020202020204" pitchFamily="34" charset="0"/>
              </a:endParaRPr>
            </a:p>
          </p:txBody>
        </p:sp>
      </p:grpSp>
      <p:grpSp>
        <p:nvGrpSpPr>
          <p:cNvPr id="38" name="Agrupar 37">
            <a:extLst>
              <a:ext uri="{FF2B5EF4-FFF2-40B4-BE49-F238E27FC236}">
                <a16:creationId xmlns:a16="http://schemas.microsoft.com/office/drawing/2014/main" id="{722D0A7C-AD5F-4337-B78F-851F4342A3D5}"/>
              </a:ext>
            </a:extLst>
          </p:cNvPr>
          <p:cNvGrpSpPr/>
          <p:nvPr/>
        </p:nvGrpSpPr>
        <p:grpSpPr>
          <a:xfrm>
            <a:off x="3206996" y="2868105"/>
            <a:ext cx="2152356" cy="1583119"/>
            <a:chOff x="3206996" y="2720620"/>
            <a:chExt cx="2152356" cy="1583119"/>
          </a:xfrm>
        </p:grpSpPr>
        <p:sp>
          <p:nvSpPr>
            <p:cNvPr id="35" name="Freeform 19">
              <a:extLst>
                <a:ext uri="{FF2B5EF4-FFF2-40B4-BE49-F238E27FC236}">
                  <a16:creationId xmlns:a16="http://schemas.microsoft.com/office/drawing/2014/main" id="{856A0185-B04C-41D4-B285-A578F5053ACD}"/>
                </a:ext>
              </a:extLst>
            </p:cNvPr>
            <p:cNvSpPr>
              <a:spLocks/>
            </p:cNvSpPr>
            <p:nvPr/>
          </p:nvSpPr>
          <p:spPr bwMode="auto">
            <a:xfrm>
              <a:off x="3265488" y="2779713"/>
              <a:ext cx="2093864" cy="1524026"/>
            </a:xfrm>
            <a:custGeom>
              <a:avLst/>
              <a:gdLst>
                <a:gd name="T0" fmla="*/ 668 w 668"/>
                <a:gd name="T1" fmla="*/ 504 h 504"/>
                <a:gd name="T2" fmla="*/ 0 w 668"/>
                <a:gd name="T3" fmla="*/ 0 h 504"/>
                <a:gd name="connsiteX0" fmla="*/ 9932 w 9932"/>
                <a:gd name="connsiteY0" fmla="*/ 9581 h 9581"/>
                <a:gd name="connsiteX1" fmla="*/ 0 w 9932"/>
                <a:gd name="connsiteY1" fmla="*/ 0 h 9581"/>
              </a:gdLst>
              <a:ahLst/>
              <a:cxnLst>
                <a:cxn ang="0">
                  <a:pos x="connsiteX0" y="connsiteY0"/>
                </a:cxn>
                <a:cxn ang="0">
                  <a:pos x="connsiteX1" y="connsiteY1"/>
                </a:cxn>
              </a:cxnLst>
              <a:rect l="l" t="t" r="r" b="b"/>
              <a:pathLst>
                <a:path w="9932" h="9581">
                  <a:moveTo>
                    <a:pt x="9932" y="9581"/>
                  </a:moveTo>
                  <a:cubicBezTo>
                    <a:pt x="9932" y="9581"/>
                    <a:pt x="7305" y="4444"/>
                    <a:pt x="0" y="0"/>
                  </a:cubicBezTo>
                </a:path>
              </a:pathLst>
            </a:custGeom>
            <a:noFill/>
            <a:ln w="19050" cap="flat">
              <a:solidFill>
                <a:srgbClr val="FF8C3E"/>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latin typeface="Arial" panose="020B0604020202020204" pitchFamily="34" charset="0"/>
              </a:endParaRPr>
            </a:p>
          </p:txBody>
        </p:sp>
        <p:sp>
          <p:nvSpPr>
            <p:cNvPr id="128" name="Triângulo isósceles 127">
              <a:extLst>
                <a:ext uri="{FF2B5EF4-FFF2-40B4-BE49-F238E27FC236}">
                  <a16:creationId xmlns:a16="http://schemas.microsoft.com/office/drawing/2014/main" id="{C716BADE-5F76-4974-87BA-93F67C02950A}"/>
                </a:ext>
              </a:extLst>
            </p:cNvPr>
            <p:cNvSpPr/>
            <p:nvPr/>
          </p:nvSpPr>
          <p:spPr>
            <a:xfrm rot="17698374">
              <a:off x="3199547" y="2728069"/>
              <a:ext cx="108012" cy="93114"/>
            </a:xfrm>
            <a:prstGeom prst="triangle">
              <a:avLst/>
            </a:prstGeom>
            <a:solidFill>
              <a:srgbClr val="FF92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grpSp>
        <p:nvGrpSpPr>
          <p:cNvPr id="129" name="Agrupar 128">
            <a:extLst>
              <a:ext uri="{FF2B5EF4-FFF2-40B4-BE49-F238E27FC236}">
                <a16:creationId xmlns:a16="http://schemas.microsoft.com/office/drawing/2014/main" id="{FA277756-E2D3-490C-99BC-865D6F40E97A}"/>
              </a:ext>
            </a:extLst>
          </p:cNvPr>
          <p:cNvGrpSpPr/>
          <p:nvPr/>
        </p:nvGrpSpPr>
        <p:grpSpPr>
          <a:xfrm>
            <a:off x="2901240" y="2650746"/>
            <a:ext cx="411480" cy="411480"/>
            <a:chOff x="7476966" y="2387371"/>
            <a:chExt cx="411480" cy="411480"/>
          </a:xfrm>
        </p:grpSpPr>
        <p:sp>
          <p:nvSpPr>
            <p:cNvPr id="130" name="Elipse 129">
              <a:extLst>
                <a:ext uri="{FF2B5EF4-FFF2-40B4-BE49-F238E27FC236}">
                  <a16:creationId xmlns:a16="http://schemas.microsoft.com/office/drawing/2014/main" id="{99A49F7C-D20B-468B-BF20-366AFC9D32AE}"/>
                </a:ext>
              </a:extLst>
            </p:cNvPr>
            <p:cNvSpPr/>
            <p:nvPr/>
          </p:nvSpPr>
          <p:spPr>
            <a:xfrm>
              <a:off x="7476966" y="2387371"/>
              <a:ext cx="411480" cy="411480"/>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31" name="Elipse 130">
              <a:extLst>
                <a:ext uri="{FF2B5EF4-FFF2-40B4-BE49-F238E27FC236}">
                  <a16:creationId xmlns:a16="http://schemas.microsoft.com/office/drawing/2014/main" id="{FDB69D83-2DA5-4E37-8965-C3112603C4DB}"/>
                </a:ext>
              </a:extLst>
            </p:cNvPr>
            <p:cNvSpPr/>
            <p:nvPr/>
          </p:nvSpPr>
          <p:spPr>
            <a:xfrm>
              <a:off x="7544664" y="2455069"/>
              <a:ext cx="276084" cy="276084"/>
            </a:xfrm>
            <a:prstGeom prst="ellipse">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sp>
          <p:nvSpPr>
            <p:cNvPr id="132" name="Elipse 131">
              <a:extLst>
                <a:ext uri="{FF2B5EF4-FFF2-40B4-BE49-F238E27FC236}">
                  <a16:creationId xmlns:a16="http://schemas.microsoft.com/office/drawing/2014/main" id="{52F53014-EDFD-4053-8C6D-EE9D9A4414D0}"/>
                </a:ext>
              </a:extLst>
            </p:cNvPr>
            <p:cNvSpPr/>
            <p:nvPr/>
          </p:nvSpPr>
          <p:spPr>
            <a:xfrm>
              <a:off x="7603634" y="2514039"/>
              <a:ext cx="158144" cy="158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anose="020B0604020202020204" pitchFamily="34" charset="0"/>
              </a:endParaRPr>
            </a:p>
          </p:txBody>
        </p:sp>
      </p:grpSp>
      <p:pic>
        <p:nvPicPr>
          <p:cNvPr id="122" name="Imagem 121">
            <a:extLst>
              <a:ext uri="{FF2B5EF4-FFF2-40B4-BE49-F238E27FC236}">
                <a16:creationId xmlns:a16="http://schemas.microsoft.com/office/drawing/2014/main" id="{E5F7FB3A-65CB-4363-B63E-C37D145E4DB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rot="12927688" flipV="1">
            <a:off x="4753007" y="4054422"/>
            <a:ext cx="1006675" cy="531518"/>
          </a:xfrm>
          <a:prstGeom prst="rect">
            <a:avLst/>
          </a:prstGeom>
          <a:effectLst>
            <a:outerShdw blurRad="76200" dist="76200" dir="8100000" algn="tr" rotWithShape="0">
              <a:prstClr val="black">
                <a:alpha val="32000"/>
              </a:prstClr>
            </a:outerShdw>
          </a:effectLst>
        </p:spPr>
      </p:pic>
      <p:pic>
        <p:nvPicPr>
          <p:cNvPr id="133" name="Imagem 132">
            <a:extLst>
              <a:ext uri="{FF2B5EF4-FFF2-40B4-BE49-F238E27FC236}">
                <a16:creationId xmlns:a16="http://schemas.microsoft.com/office/drawing/2014/main" id="{AB3A40DA-A19E-4433-B50F-CD320A1FA5E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604031">
            <a:off x="4952737" y="4041601"/>
            <a:ext cx="724688" cy="625353"/>
          </a:xfrm>
          <a:prstGeom prst="rect">
            <a:avLst/>
          </a:prstGeom>
        </p:spPr>
      </p:pic>
      <p:sp>
        <p:nvSpPr>
          <p:cNvPr id="5" name="Retângulo 4">
            <a:extLst>
              <a:ext uri="{FF2B5EF4-FFF2-40B4-BE49-F238E27FC236}">
                <a16:creationId xmlns:a16="http://schemas.microsoft.com/office/drawing/2014/main" id="{70FB50CF-CA02-75D3-6D49-DB71CF46E84F}"/>
              </a:ext>
            </a:extLst>
          </p:cNvPr>
          <p:cNvSpPr/>
          <p:nvPr/>
        </p:nvSpPr>
        <p:spPr>
          <a:xfrm>
            <a:off x="504670" y="246221"/>
            <a:ext cx="3041602"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STRATEGIC LOCATION</a:t>
            </a:r>
          </a:p>
        </p:txBody>
      </p:sp>
      <p:cxnSp>
        <p:nvCxnSpPr>
          <p:cNvPr id="7" name="Conector reto 6">
            <a:extLst>
              <a:ext uri="{FF2B5EF4-FFF2-40B4-BE49-F238E27FC236}">
                <a16:creationId xmlns:a16="http://schemas.microsoft.com/office/drawing/2014/main" id="{F37B943B-1B24-EBA2-BE6F-E2B6B8C2B3D3}"/>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CaixaDeTexto 7">
            <a:extLst>
              <a:ext uri="{FF2B5EF4-FFF2-40B4-BE49-F238E27FC236}">
                <a16:creationId xmlns:a16="http://schemas.microsoft.com/office/drawing/2014/main" id="{D7A9A450-CCB4-9EC3-2550-64A937684702}"/>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sp>
        <p:nvSpPr>
          <p:cNvPr id="11" name="Triângulo isósceles 10">
            <a:extLst>
              <a:ext uri="{FF2B5EF4-FFF2-40B4-BE49-F238E27FC236}">
                <a16:creationId xmlns:a16="http://schemas.microsoft.com/office/drawing/2014/main" id="{2CCD7BC0-AD56-353E-9598-90DBEF482138}"/>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latin typeface="Arial" panose="020B0604020202020204" pitchFamily="34" charset="0"/>
            </a:endParaRPr>
          </a:p>
        </p:txBody>
      </p:sp>
      <p:pic>
        <p:nvPicPr>
          <p:cNvPr id="2" name="Imagem 1">
            <a:extLst>
              <a:ext uri="{FF2B5EF4-FFF2-40B4-BE49-F238E27FC236}">
                <a16:creationId xmlns:a16="http://schemas.microsoft.com/office/drawing/2014/main" id="{5C69B04D-3C92-CB33-BE6C-E414123979A7}"/>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1512" y="6254429"/>
            <a:ext cx="1437458" cy="565471"/>
          </a:xfrm>
          <a:prstGeom prst="rect">
            <a:avLst/>
          </a:prstGeom>
        </p:spPr>
      </p:pic>
      <p:sp>
        <p:nvSpPr>
          <p:cNvPr id="6" name="CaixaDeTexto 5">
            <a:extLst>
              <a:ext uri="{FF2B5EF4-FFF2-40B4-BE49-F238E27FC236}">
                <a16:creationId xmlns:a16="http://schemas.microsoft.com/office/drawing/2014/main" id="{3C654F65-66CF-1D56-2952-B93D923F0100}"/>
              </a:ext>
            </a:extLst>
          </p:cNvPr>
          <p:cNvSpPr txBox="1"/>
          <p:nvPr/>
        </p:nvSpPr>
        <p:spPr>
          <a:xfrm rot="17669738">
            <a:off x="5287821" y="2306985"/>
            <a:ext cx="1086584" cy="245591"/>
          </a:xfrm>
          <a:prstGeom prst="rect">
            <a:avLst/>
          </a:prstGeom>
          <a:noFill/>
        </p:spPr>
        <p:txBody>
          <a:bodyPr wrap="square" rtlCol="0">
            <a:spAutoFit/>
          </a:bodyPr>
          <a:lstStyle/>
          <a:p>
            <a:pPr algn="ctr"/>
            <a:r>
              <a:rPr lang="pt-BR" sz="1000" b="1" dirty="0">
                <a:latin typeface="Arial" panose="020B0604020202020204" pitchFamily="34" charset="0"/>
              </a:rPr>
              <a:t>07 </a:t>
            </a:r>
            <a:r>
              <a:rPr lang="pt-BR" sz="1000" b="1" dirty="0" err="1">
                <a:latin typeface="Arial" panose="020B0604020202020204" pitchFamily="34" charset="0"/>
              </a:rPr>
              <a:t>to</a:t>
            </a:r>
            <a:r>
              <a:rPr lang="pt-BR" sz="1000" b="1" dirty="0">
                <a:latin typeface="Arial" panose="020B0604020202020204" pitchFamily="34" charset="0"/>
              </a:rPr>
              <a:t> 11 </a:t>
            </a:r>
            <a:r>
              <a:rPr lang="pt-BR" sz="1000" b="1" dirty="0" err="1">
                <a:latin typeface="Arial" panose="020B0604020202020204" pitchFamily="34" charset="0"/>
              </a:rPr>
              <a:t>days</a:t>
            </a:r>
            <a:r>
              <a:rPr lang="pt-BR" sz="1000" b="1" dirty="0">
                <a:latin typeface="Arial" panose="020B0604020202020204" pitchFamily="34" charset="0"/>
              </a:rPr>
              <a:t>*</a:t>
            </a:r>
          </a:p>
        </p:txBody>
      </p:sp>
      <p:sp>
        <p:nvSpPr>
          <p:cNvPr id="9" name="CaixaDeTexto 8">
            <a:extLst>
              <a:ext uri="{FF2B5EF4-FFF2-40B4-BE49-F238E27FC236}">
                <a16:creationId xmlns:a16="http://schemas.microsoft.com/office/drawing/2014/main" id="{DD8D45E5-6F2C-488C-603A-C7B68B39CC8B}"/>
              </a:ext>
            </a:extLst>
          </p:cNvPr>
          <p:cNvSpPr txBox="1"/>
          <p:nvPr/>
        </p:nvSpPr>
        <p:spPr>
          <a:xfrm rot="19163559">
            <a:off x="5796353" y="3936426"/>
            <a:ext cx="1051292" cy="246221"/>
          </a:xfrm>
          <a:prstGeom prst="rect">
            <a:avLst/>
          </a:prstGeom>
          <a:noFill/>
        </p:spPr>
        <p:txBody>
          <a:bodyPr wrap="square" rtlCol="0">
            <a:spAutoFit/>
          </a:bodyPr>
          <a:lstStyle/>
          <a:p>
            <a:pPr algn="ctr"/>
            <a:r>
              <a:rPr lang="pt-BR" sz="1000" b="1" dirty="0">
                <a:latin typeface="Arial" panose="020B0604020202020204" pitchFamily="34" charset="0"/>
              </a:rPr>
              <a:t>03 </a:t>
            </a:r>
            <a:r>
              <a:rPr lang="pt-BR" sz="1000" b="1" dirty="0" err="1">
                <a:latin typeface="Arial" panose="020B0604020202020204" pitchFamily="34" charset="0"/>
              </a:rPr>
              <a:t>days</a:t>
            </a:r>
            <a:r>
              <a:rPr lang="pt-BR" sz="1000" b="1" dirty="0">
                <a:latin typeface="Arial" panose="020B0604020202020204" pitchFamily="34" charset="0"/>
              </a:rPr>
              <a:t>*</a:t>
            </a:r>
          </a:p>
        </p:txBody>
      </p:sp>
      <p:sp>
        <p:nvSpPr>
          <p:cNvPr id="13" name="CaixaDeTexto 12">
            <a:extLst>
              <a:ext uri="{FF2B5EF4-FFF2-40B4-BE49-F238E27FC236}">
                <a16:creationId xmlns:a16="http://schemas.microsoft.com/office/drawing/2014/main" id="{4AD7E672-28F1-2970-14A6-7A95B7AC5C9A}"/>
              </a:ext>
            </a:extLst>
          </p:cNvPr>
          <p:cNvSpPr txBox="1"/>
          <p:nvPr/>
        </p:nvSpPr>
        <p:spPr>
          <a:xfrm rot="2691886">
            <a:off x="3838448" y="1833403"/>
            <a:ext cx="837868" cy="246221"/>
          </a:xfrm>
          <a:prstGeom prst="rect">
            <a:avLst/>
          </a:prstGeom>
          <a:noFill/>
        </p:spPr>
        <p:txBody>
          <a:bodyPr wrap="square" rtlCol="0">
            <a:spAutoFit/>
          </a:bodyPr>
          <a:lstStyle/>
          <a:p>
            <a:pPr algn="ctr"/>
            <a:r>
              <a:rPr lang="pt-BR" sz="1000" b="1" dirty="0">
                <a:latin typeface="Arial" panose="020B0604020202020204" pitchFamily="34" charset="0"/>
              </a:rPr>
              <a:t>08 </a:t>
            </a:r>
            <a:r>
              <a:rPr lang="pt-BR" sz="1000" b="1" dirty="0" err="1">
                <a:latin typeface="Arial" panose="020B0604020202020204" pitchFamily="34" charset="0"/>
              </a:rPr>
              <a:t>days</a:t>
            </a:r>
            <a:r>
              <a:rPr lang="pt-BR" sz="1000" b="1" dirty="0">
                <a:latin typeface="Arial" panose="020B0604020202020204" pitchFamily="34" charset="0"/>
              </a:rPr>
              <a:t>*</a:t>
            </a:r>
          </a:p>
        </p:txBody>
      </p:sp>
      <p:sp>
        <p:nvSpPr>
          <p:cNvPr id="17" name="CaixaDeTexto 16">
            <a:extLst>
              <a:ext uri="{FF2B5EF4-FFF2-40B4-BE49-F238E27FC236}">
                <a16:creationId xmlns:a16="http://schemas.microsoft.com/office/drawing/2014/main" id="{80D1CB04-43D6-4781-4CC8-54009E75E512}"/>
              </a:ext>
            </a:extLst>
          </p:cNvPr>
          <p:cNvSpPr txBox="1"/>
          <p:nvPr/>
        </p:nvSpPr>
        <p:spPr>
          <a:xfrm rot="19321986">
            <a:off x="4941691" y="6134145"/>
            <a:ext cx="1086584" cy="245591"/>
          </a:xfrm>
          <a:prstGeom prst="rect">
            <a:avLst/>
          </a:prstGeom>
          <a:noFill/>
        </p:spPr>
        <p:txBody>
          <a:bodyPr wrap="square" rtlCol="0">
            <a:spAutoFit/>
          </a:bodyPr>
          <a:lstStyle/>
          <a:p>
            <a:pPr algn="ctr"/>
            <a:r>
              <a:rPr lang="pt-BR" sz="1000" b="1" dirty="0">
                <a:latin typeface="Arial" panose="020B0604020202020204" pitchFamily="34" charset="0"/>
              </a:rPr>
              <a:t>07 </a:t>
            </a:r>
            <a:r>
              <a:rPr lang="pt-BR" sz="1000" b="1" dirty="0" err="1">
                <a:latin typeface="Arial" panose="020B0604020202020204" pitchFamily="34" charset="0"/>
              </a:rPr>
              <a:t>days</a:t>
            </a:r>
            <a:r>
              <a:rPr lang="pt-BR" sz="1000" b="1" dirty="0">
                <a:latin typeface="Arial" panose="020B0604020202020204" pitchFamily="34" charset="0"/>
              </a:rPr>
              <a:t>*</a:t>
            </a:r>
          </a:p>
        </p:txBody>
      </p:sp>
      <p:pic>
        <p:nvPicPr>
          <p:cNvPr id="135" name="Imagem 134">
            <a:extLst>
              <a:ext uri="{FF2B5EF4-FFF2-40B4-BE49-F238E27FC236}">
                <a16:creationId xmlns:a16="http://schemas.microsoft.com/office/drawing/2014/main" id="{BDD650FF-B05E-4EE0-BD89-9F756D00D3A5}"/>
              </a:ext>
            </a:extLst>
          </p:cNvPr>
          <p:cNvPicPr>
            <a:picLocks noChangeAspect="1"/>
          </p:cNvPicPr>
          <p:nvPr/>
        </p:nvPicPr>
        <p:blipFill>
          <a:blip r:embed="rId2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83123" y="274864"/>
            <a:ext cx="6065018" cy="6583136"/>
          </a:xfrm>
          <a:prstGeom prst="rect">
            <a:avLst/>
          </a:prstGeom>
        </p:spPr>
      </p:pic>
      <p:sp>
        <p:nvSpPr>
          <p:cNvPr id="20" name="CaixaDeTexto 19">
            <a:extLst>
              <a:ext uri="{FF2B5EF4-FFF2-40B4-BE49-F238E27FC236}">
                <a16:creationId xmlns:a16="http://schemas.microsoft.com/office/drawing/2014/main" id="{23D952B8-5D67-19BE-F6CF-4BA84DEBF012}"/>
              </a:ext>
            </a:extLst>
          </p:cNvPr>
          <p:cNvSpPr txBox="1"/>
          <p:nvPr/>
        </p:nvSpPr>
        <p:spPr>
          <a:xfrm>
            <a:off x="58291" y="5706848"/>
            <a:ext cx="1928156" cy="400110"/>
          </a:xfrm>
          <a:prstGeom prst="rect">
            <a:avLst/>
          </a:prstGeom>
          <a:noFill/>
        </p:spPr>
        <p:txBody>
          <a:bodyPr wrap="square" rtlCol="0">
            <a:spAutoFit/>
          </a:bodyPr>
          <a:lstStyle/>
          <a:p>
            <a:r>
              <a:rPr lang="pt-BR" sz="1000" b="1" dirty="0">
                <a:solidFill>
                  <a:srgbClr val="080808"/>
                </a:solidFill>
                <a:latin typeface="Arial" panose="020B0604020202020204" pitchFamily="34" charset="0"/>
              </a:rPr>
              <a:t>*cargo </a:t>
            </a:r>
            <a:r>
              <a:rPr lang="pt-BR" sz="1000" b="1" dirty="0" err="1">
                <a:solidFill>
                  <a:srgbClr val="080808"/>
                </a:solidFill>
                <a:latin typeface="Arial" panose="020B0604020202020204" pitchFamily="34" charset="0"/>
              </a:rPr>
              <a:t>ship</a:t>
            </a:r>
            <a:r>
              <a:rPr lang="pt-BR" sz="1000" b="1" dirty="0">
                <a:solidFill>
                  <a:srgbClr val="080808"/>
                </a:solidFill>
                <a:latin typeface="Arial" panose="020B0604020202020204" pitchFamily="34" charset="0"/>
              </a:rPr>
              <a:t> </a:t>
            </a:r>
            <a:r>
              <a:rPr lang="pt-BR" sz="1000" b="1" dirty="0" err="1">
                <a:solidFill>
                  <a:srgbClr val="080808"/>
                </a:solidFill>
                <a:latin typeface="Arial" panose="020B0604020202020204" pitchFamily="34" charset="0"/>
              </a:rPr>
              <a:t>route</a:t>
            </a:r>
            <a:r>
              <a:rPr lang="pt-BR" sz="1000" b="1" dirty="0">
                <a:solidFill>
                  <a:srgbClr val="080808"/>
                </a:solidFill>
                <a:latin typeface="Arial" panose="020B0604020202020204" pitchFamily="34" charset="0"/>
              </a:rPr>
              <a:t> time</a:t>
            </a:r>
          </a:p>
          <a:p>
            <a:r>
              <a:rPr lang="pt-BR" sz="1000" b="1" dirty="0">
                <a:solidFill>
                  <a:srgbClr val="080808"/>
                </a:solidFill>
                <a:latin typeface="Arial" panose="020B0604020202020204" pitchFamily="34" charset="0"/>
              </a:rPr>
              <a:t>35 </a:t>
            </a:r>
            <a:r>
              <a:rPr lang="pt-BR" sz="1000" b="1" dirty="0" err="1">
                <a:solidFill>
                  <a:srgbClr val="080808"/>
                </a:solidFill>
                <a:latin typeface="Arial" panose="020B0604020202020204" pitchFamily="34" charset="0"/>
              </a:rPr>
              <a:t>days</a:t>
            </a:r>
            <a:r>
              <a:rPr lang="pt-BR" sz="1000" b="1" dirty="0">
                <a:solidFill>
                  <a:srgbClr val="080808"/>
                </a:solidFill>
                <a:latin typeface="Arial" panose="020B0604020202020204" pitchFamily="34" charset="0"/>
              </a:rPr>
              <a:t> </a:t>
            </a:r>
            <a:r>
              <a:rPr lang="pt-BR" sz="1000" b="1" dirty="0" err="1">
                <a:solidFill>
                  <a:srgbClr val="080808"/>
                </a:solidFill>
                <a:latin typeface="Arial" panose="020B0604020202020204" pitchFamily="34" charset="0"/>
              </a:rPr>
              <a:t>to</a:t>
            </a:r>
            <a:r>
              <a:rPr lang="pt-BR" sz="1000" b="1" dirty="0">
                <a:solidFill>
                  <a:srgbClr val="080808"/>
                </a:solidFill>
                <a:latin typeface="Arial" panose="020B0604020202020204" pitchFamily="34" charset="0"/>
              </a:rPr>
              <a:t> Shanghai (China)</a:t>
            </a:r>
          </a:p>
        </p:txBody>
      </p:sp>
    </p:spTree>
    <p:extLst>
      <p:ext uri="{BB962C8B-B14F-4D97-AF65-F5344CB8AC3E}">
        <p14:creationId xmlns:p14="http://schemas.microsoft.com/office/powerpoint/2010/main" val="99182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25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4" fill="hold" nodeType="withEffect">
                                      <p:stCondLst>
                                        <p:cond delay="130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135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14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145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 presetClass="entr" presetSubtype="1" decel="100000" fill="hold" nodeType="withEffect">
                                      <p:stCondLst>
                                        <p:cond delay="10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1500" fill="hold"/>
                                            <p:tgtEl>
                                              <p:spTgt spid="57"/>
                                            </p:tgtEl>
                                            <p:attrNameLst>
                                              <p:attrName>ppt_x</p:attrName>
                                            </p:attrNameLst>
                                          </p:cBhvr>
                                          <p:tavLst>
                                            <p:tav tm="0">
                                              <p:val>
                                                <p:strVal val="#ppt_x"/>
                                              </p:val>
                                            </p:tav>
                                            <p:tav tm="100000">
                                              <p:val>
                                                <p:strVal val="#ppt_x"/>
                                              </p:val>
                                            </p:tav>
                                          </p:tavLst>
                                        </p:anim>
                                        <p:anim calcmode="lin" valueType="num">
                                          <p:cBhvr additive="base">
                                            <p:cTn id="23" dur="1500" fill="hold"/>
                                            <p:tgtEl>
                                              <p:spTgt spid="57"/>
                                            </p:tgtEl>
                                            <p:attrNameLst>
                                              <p:attrName>ppt_y</p:attrName>
                                            </p:attrNameLst>
                                          </p:cBhvr>
                                          <p:tavLst>
                                            <p:tav tm="0">
                                              <p:val>
                                                <p:strVal val="0-#ppt_h/2"/>
                                              </p:val>
                                            </p:tav>
                                            <p:tav tm="100000">
                                              <p:val>
                                                <p:strVal val="#ppt_y"/>
                                              </p:val>
                                            </p:tav>
                                          </p:tavLst>
                                        </p:anim>
                                      </p:childTnLst>
                                    </p:cTn>
                                  </p:par>
                                  <p:par>
                                    <p:cTn id="24" presetID="10" presetClass="entr" presetSubtype="0" fill="hold" nodeType="withEffect">
                                      <p:stCondLst>
                                        <p:cond delay="1600"/>
                                      </p:stCondLst>
                                      <p:childTnLst>
                                        <p:set>
                                          <p:cBhvr>
                                            <p:cTn id="25" dur="1" fill="hold">
                                              <p:stCondLst>
                                                <p:cond delay="0"/>
                                              </p:stCondLst>
                                            </p:cTn>
                                            <p:tgtEl>
                                              <p:spTgt spid="114"/>
                                            </p:tgtEl>
                                            <p:attrNameLst>
                                              <p:attrName>style.visibility</p:attrName>
                                            </p:attrNameLst>
                                          </p:cBhvr>
                                          <p:to>
                                            <p:strVal val="visible"/>
                                          </p:to>
                                        </p:set>
                                        <p:animEffect transition="in" filter="fade">
                                          <p:cBhvr>
                                            <p:cTn id="26" dur="300"/>
                                            <p:tgtEl>
                                              <p:spTgt spid="114"/>
                                            </p:tgtEl>
                                          </p:cBhvr>
                                        </p:animEffect>
                                      </p:childTnLst>
                                    </p:cTn>
                                  </p:par>
                                  <p:par>
                                    <p:cTn id="27" presetID="10" presetClass="entr" presetSubtype="0" fill="hold" nodeType="withEffect">
                                      <p:stCondLst>
                                        <p:cond delay="170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300"/>
                                            <p:tgtEl>
                                              <p:spTgt spid="81"/>
                                            </p:tgtEl>
                                          </p:cBhvr>
                                        </p:animEffect>
                                      </p:childTnLst>
                                    </p:cTn>
                                  </p:par>
                                  <p:par>
                                    <p:cTn id="30" presetID="10" presetClass="entr" presetSubtype="0" fill="hold" nodeType="withEffect">
                                      <p:stCondLst>
                                        <p:cond delay="180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300"/>
                                            <p:tgtEl>
                                              <p:spTgt spid="89"/>
                                            </p:tgtEl>
                                          </p:cBhvr>
                                        </p:animEffect>
                                      </p:childTnLst>
                                    </p:cTn>
                                  </p:par>
                                  <p:par>
                                    <p:cTn id="33" presetID="10" presetClass="entr" presetSubtype="0" fill="hold" nodeType="withEffect">
                                      <p:stCondLst>
                                        <p:cond delay="160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300"/>
                                            <p:tgtEl>
                                              <p:spTgt spid="116"/>
                                            </p:tgtEl>
                                          </p:cBhvr>
                                        </p:animEffect>
                                      </p:childTnLst>
                                    </p:cTn>
                                  </p:par>
                                  <p:par>
                                    <p:cTn id="36" presetID="10" presetClass="entr" presetSubtype="0" fill="hold" nodeType="withEffect">
                                      <p:stCondLst>
                                        <p:cond delay="170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300"/>
                                            <p:tgtEl>
                                              <p:spTgt spid="117"/>
                                            </p:tgtEl>
                                          </p:cBhvr>
                                        </p:animEffect>
                                      </p:childTnLst>
                                    </p:cTn>
                                  </p:par>
                                  <p:par>
                                    <p:cTn id="39" presetID="10" presetClass="entr" presetSubtype="0" fill="hold" nodeType="withEffect">
                                      <p:stCondLst>
                                        <p:cond delay="1800"/>
                                      </p:stCondLst>
                                      <p:childTnLst>
                                        <p:set>
                                          <p:cBhvr>
                                            <p:cTn id="40" dur="1" fill="hold">
                                              <p:stCondLst>
                                                <p:cond delay="0"/>
                                              </p:stCondLst>
                                            </p:cTn>
                                            <p:tgtEl>
                                              <p:spTgt spid="118"/>
                                            </p:tgtEl>
                                            <p:attrNameLst>
                                              <p:attrName>style.visibility</p:attrName>
                                            </p:attrNameLst>
                                          </p:cBhvr>
                                          <p:to>
                                            <p:strVal val="visible"/>
                                          </p:to>
                                        </p:set>
                                        <p:animEffect transition="in" filter="fade">
                                          <p:cBhvr>
                                            <p:cTn id="41" dur="300"/>
                                            <p:tgtEl>
                                              <p:spTgt spid="118"/>
                                            </p:tgtEl>
                                          </p:cBhvr>
                                        </p:animEffect>
                                      </p:childTnLst>
                                    </p:cTn>
                                  </p:par>
                                  <p:par>
                                    <p:cTn id="42" presetID="10" presetClass="entr" presetSubtype="0" fill="hold" nodeType="withEffect">
                                      <p:stCondLst>
                                        <p:cond delay="190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300"/>
                                            <p:tgtEl>
                                              <p:spTgt spid="49"/>
                                            </p:tgtEl>
                                          </p:cBhvr>
                                        </p:animEffect>
                                      </p:childTnLst>
                                    </p:cTn>
                                  </p:par>
                                  <p:par>
                                    <p:cTn id="45" presetID="2" presetClass="entr" presetSubtype="6" fill="hold" grpId="0" nodeType="withEffect" p14:presetBounceEnd="80000">
                                      <p:stCondLst>
                                        <p:cond delay="700"/>
                                      </p:stCondLst>
                                      <p:childTnLst>
                                        <p:set>
                                          <p:cBhvr>
                                            <p:cTn id="46" dur="1" fill="hold">
                                              <p:stCondLst>
                                                <p:cond delay="0"/>
                                              </p:stCondLst>
                                            </p:cTn>
                                            <p:tgtEl>
                                              <p:spTgt spid="62"/>
                                            </p:tgtEl>
                                            <p:attrNameLst>
                                              <p:attrName>style.visibility</p:attrName>
                                            </p:attrNameLst>
                                          </p:cBhvr>
                                          <p:to>
                                            <p:strVal val="visible"/>
                                          </p:to>
                                        </p:set>
                                        <p:anim calcmode="lin" valueType="num" p14:bounceEnd="80000">
                                          <p:cBhvr additive="base">
                                            <p:cTn id="47" dur="1200" fill="hold"/>
                                            <p:tgtEl>
                                              <p:spTgt spid="62"/>
                                            </p:tgtEl>
                                            <p:attrNameLst>
                                              <p:attrName>ppt_x</p:attrName>
                                            </p:attrNameLst>
                                          </p:cBhvr>
                                          <p:tavLst>
                                            <p:tav tm="0">
                                              <p:val>
                                                <p:strVal val="1+#ppt_w/2"/>
                                              </p:val>
                                            </p:tav>
                                            <p:tav tm="100000">
                                              <p:val>
                                                <p:strVal val="#ppt_x"/>
                                              </p:val>
                                            </p:tav>
                                          </p:tavLst>
                                        </p:anim>
                                        <p:anim calcmode="lin" valueType="num" p14:bounceEnd="80000">
                                          <p:cBhvr additive="base">
                                            <p:cTn id="48" dur="1200" fill="hold"/>
                                            <p:tgtEl>
                                              <p:spTgt spid="62"/>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110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1200"/>
                                            <p:tgtEl>
                                              <p:spTgt spid="119"/>
                                            </p:tgtEl>
                                          </p:cBhvr>
                                        </p:animEffect>
                                      </p:childTnLst>
                                    </p:cTn>
                                  </p:par>
                                  <p:par>
                                    <p:cTn id="52" presetID="10" presetClass="entr" presetSubtype="0" fill="hold" nodeType="withEffect">
                                      <p:stCondLst>
                                        <p:cond delay="22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300"/>
                                            <p:tgtEl>
                                              <p:spTgt spid="4"/>
                                            </p:tgtEl>
                                          </p:cBhvr>
                                        </p:animEffect>
                                      </p:childTnLst>
                                    </p:cTn>
                                  </p:par>
                                  <p:par>
                                    <p:cTn id="55" presetID="37" presetClass="path" presetSubtype="0" fill="hold" nodeType="withEffect">
                                      <p:stCondLst>
                                        <p:cond delay="2500"/>
                                      </p:stCondLst>
                                      <p:childTnLst>
                                        <p:animMotion origin="layout" path="M -0.00013 -0.00023 C 0.01588 -0.08541 0.03294 -0.15879 0.04101 -0.19097 C 0.06706 -0.29352 0.11693 -0.47222 0.24818 -0.55324 " pathEditMode="relative" rAng="0" ptsTypes="AAA">
                                          <p:cBhvr>
                                            <p:cTn id="56" dur="2000" fill="hold"/>
                                            <p:tgtEl>
                                              <p:spTgt spid="4"/>
                                            </p:tgtEl>
                                            <p:attrNameLst>
                                              <p:attrName>ppt_x</p:attrName>
                                              <p:attrName>ppt_y</p:attrName>
                                            </p:attrNameLst>
                                          </p:cBhvr>
                                          <p:rCtr x="12409" y="-27662"/>
                                        </p:animMotion>
                                      </p:childTnLst>
                                    </p:cTn>
                                  </p:par>
                                  <p:par>
                                    <p:cTn id="57" presetID="8" presetClass="emph" presetSubtype="0" fill="hold" nodeType="withEffect">
                                      <p:stCondLst>
                                        <p:cond delay="2500"/>
                                      </p:stCondLst>
                                      <p:childTnLst>
                                        <p:animRot by="2520000">
                                          <p:cBhvr>
                                            <p:cTn id="58" dur="2000" fill="hold"/>
                                            <p:tgtEl>
                                              <p:spTgt spid="4"/>
                                            </p:tgtEl>
                                            <p:attrNameLst>
                                              <p:attrName>r</p:attrName>
                                            </p:attrNameLst>
                                          </p:cBhvr>
                                        </p:animRot>
                                      </p:childTnLst>
                                    </p:cTn>
                                  </p:par>
                                  <p:par>
                                    <p:cTn id="59" presetID="10" presetClass="entr" presetSubtype="0" fill="hold" nodeType="withEffect">
                                      <p:stCondLst>
                                        <p:cond delay="230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300"/>
                                            <p:tgtEl>
                                              <p:spTgt spid="3"/>
                                            </p:tgtEl>
                                          </p:cBhvr>
                                        </p:animEffect>
                                      </p:childTnLst>
                                    </p:cTn>
                                  </p:par>
                                  <p:par>
                                    <p:cTn id="62" presetID="37" presetClass="path" presetSubtype="0" fill="hold" nodeType="withEffect">
                                      <p:stCondLst>
                                        <p:cond delay="2600"/>
                                      </p:stCondLst>
                                      <p:childTnLst>
                                        <p:animMotion origin="layout" path="M 3.54167E-6 -3.7037E-6 C -0.01276 -0.05625 -0.02474 -0.1199 -0.05456 -0.18912 " pathEditMode="relative" rAng="0" ptsTypes="AA">
                                          <p:cBhvr>
                                            <p:cTn id="63" dur="2000" fill="hold"/>
                                            <p:tgtEl>
                                              <p:spTgt spid="3"/>
                                            </p:tgtEl>
                                            <p:attrNameLst>
                                              <p:attrName>ppt_x</p:attrName>
                                              <p:attrName>ppt_y</p:attrName>
                                            </p:attrNameLst>
                                          </p:cBhvr>
                                          <p:rCtr x="-2734" y="-9468"/>
                                        </p:animMotion>
                                      </p:childTnLst>
                                    </p:cTn>
                                  </p:par>
                                  <p:par>
                                    <p:cTn id="64" presetID="8" presetClass="emph" presetSubtype="0" fill="hold" nodeType="withEffect">
                                      <p:stCondLst>
                                        <p:cond delay="2600"/>
                                      </p:stCondLst>
                                      <p:childTnLst>
                                        <p:animRot by="-300000">
                                          <p:cBhvr>
                                            <p:cTn id="65" dur="2000" fill="hold"/>
                                            <p:tgtEl>
                                              <p:spTgt spid="3"/>
                                            </p:tgtEl>
                                            <p:attrNameLst>
                                              <p:attrName>r</p:attrName>
                                            </p:attrNameLst>
                                          </p:cBhvr>
                                        </p:animRot>
                                      </p:childTnLst>
                                    </p:cTn>
                                  </p:par>
                                  <p:par>
                                    <p:cTn id="66" presetID="10" presetClass="entr" presetSubtype="0" fill="hold" nodeType="withEffect">
                                      <p:stCondLst>
                                        <p:cond delay="230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300"/>
                                            <p:tgtEl>
                                              <p:spTgt spid="68"/>
                                            </p:tgtEl>
                                          </p:cBhvr>
                                        </p:animEffect>
                                      </p:childTnLst>
                                    </p:cTn>
                                  </p:par>
                                  <p:par>
                                    <p:cTn id="69" presetID="37" presetClass="path" presetSubtype="0" fill="hold" nodeType="withEffect">
                                      <p:stCondLst>
                                        <p:cond delay="2600"/>
                                      </p:stCondLst>
                                      <p:childTnLst>
                                        <p:animMotion origin="layout" path="M -0.00013 -4.07407E-6 C 0.01315 -0.03541 0.02513 -0.06088 0.05716 -0.11759 C 0.08906 -0.17453 0.12942 -0.21689 0.16315 -0.24745 " pathEditMode="relative" rAng="0" ptsTypes="AAA">
                                          <p:cBhvr>
                                            <p:cTn id="70" dur="2000" fill="hold"/>
                                            <p:tgtEl>
                                              <p:spTgt spid="68"/>
                                            </p:tgtEl>
                                            <p:attrNameLst>
                                              <p:attrName>ppt_x</p:attrName>
                                              <p:attrName>ppt_y</p:attrName>
                                            </p:attrNameLst>
                                          </p:cBhvr>
                                          <p:rCtr x="8164" y="-12384"/>
                                        </p:animMotion>
                                      </p:childTnLst>
                                    </p:cTn>
                                  </p:par>
                                  <p:par>
                                    <p:cTn id="71" presetID="8" presetClass="emph" presetSubtype="0" fill="hold" nodeType="withEffect">
                                      <p:stCondLst>
                                        <p:cond delay="2600"/>
                                      </p:stCondLst>
                                      <p:childTnLst>
                                        <p:animRot by="1500000">
                                          <p:cBhvr>
                                            <p:cTn id="72" dur="2000" fill="hold"/>
                                            <p:tgtEl>
                                              <p:spTgt spid="68"/>
                                            </p:tgtEl>
                                            <p:attrNameLst>
                                              <p:attrName>r</p:attrName>
                                            </p:attrNameLst>
                                          </p:cBhvr>
                                        </p:animRot>
                                      </p:childTnLst>
                                    </p:cTn>
                                  </p:par>
                                  <p:par>
                                    <p:cTn id="73" presetID="10" presetClass="entr" presetSubtype="0" fill="hold" nodeType="withEffect">
                                      <p:stCondLst>
                                        <p:cond delay="230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300"/>
                                            <p:tgtEl>
                                              <p:spTgt spid="55"/>
                                            </p:tgtEl>
                                          </p:cBhvr>
                                        </p:animEffect>
                                      </p:childTnLst>
                                    </p:cTn>
                                  </p:par>
                                  <p:par>
                                    <p:cTn id="76" presetID="37" presetClass="path" presetSubtype="0" fill="hold" nodeType="withEffect">
                                      <p:stCondLst>
                                        <p:cond delay="2600"/>
                                      </p:stCondLst>
                                      <p:childTnLst>
                                        <p:animMotion origin="layout" path="M -0.00013 2.59259E-6 C -0.02018 -0.07847 -0.06771 -0.2051 -0.09401 -0.26783 C -0.1319 -0.34792 -0.13151 -0.34769 -0.16354 -0.39908 " pathEditMode="relative" rAng="0" ptsTypes="AAA">
                                          <p:cBhvr>
                                            <p:cTn id="77" dur="2000" fill="hold"/>
                                            <p:tgtEl>
                                              <p:spTgt spid="55"/>
                                            </p:tgtEl>
                                            <p:attrNameLst>
                                              <p:attrName>ppt_x</p:attrName>
                                              <p:attrName>ppt_y</p:attrName>
                                            </p:attrNameLst>
                                          </p:cBhvr>
                                          <p:rCtr x="-8177" y="-19954"/>
                                        </p:animMotion>
                                      </p:childTnLst>
                                    </p:cTn>
                                  </p:par>
                                  <p:par>
                                    <p:cTn id="78" presetID="8" presetClass="emph" presetSubtype="0" fill="hold" nodeType="withEffect">
                                      <p:stCondLst>
                                        <p:cond delay="2600"/>
                                      </p:stCondLst>
                                      <p:childTnLst>
                                        <p:animRot by="-1200000">
                                          <p:cBhvr>
                                            <p:cTn id="79" dur="2000" fill="hold"/>
                                            <p:tgtEl>
                                              <p:spTgt spid="55"/>
                                            </p:tgtEl>
                                            <p:attrNameLst>
                                              <p:attrName>r</p:attrName>
                                            </p:attrNameLst>
                                          </p:cBhvr>
                                        </p:animRot>
                                      </p:childTnLst>
                                    </p:cTn>
                                  </p:par>
                                  <p:par>
                                    <p:cTn id="80" presetID="10" presetClass="entr" presetSubtype="0" fill="hold" nodeType="withEffect">
                                      <p:stCondLst>
                                        <p:cond delay="230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300"/>
                                            <p:tgtEl>
                                              <p:spTgt spid="60"/>
                                            </p:tgtEl>
                                          </p:cBhvr>
                                        </p:animEffect>
                                      </p:childTnLst>
                                    </p:cTn>
                                  </p:par>
                                  <p:par>
                                    <p:cTn id="83" presetID="42" presetClass="path" presetSubtype="0" fill="hold" nodeType="withEffect">
                                      <p:stCondLst>
                                        <p:cond delay="2600"/>
                                      </p:stCondLst>
                                      <p:childTnLst>
                                        <p:animMotion origin="layout" path="M -1.45833E-6 -1.85185E-6 L 0.0332 -0.07546 " pathEditMode="relative" rAng="0" ptsTypes="AA">
                                          <p:cBhvr>
                                            <p:cTn id="84" dur="2000" fill="hold"/>
                                            <p:tgtEl>
                                              <p:spTgt spid="60"/>
                                            </p:tgtEl>
                                            <p:attrNameLst>
                                              <p:attrName>ppt_x</p:attrName>
                                              <p:attrName>ppt_y</p:attrName>
                                            </p:attrNameLst>
                                          </p:cBhvr>
                                          <p:rCtr x="1654" y="-3773"/>
                                        </p:animMotion>
                                      </p:childTnLst>
                                    </p:cTn>
                                  </p:par>
                                  <p:par>
                                    <p:cTn id="85" presetID="10" presetClass="entr" presetSubtype="0" fill="hold" nodeType="withEffect">
                                      <p:stCondLst>
                                        <p:cond delay="230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300"/>
                                            <p:tgtEl>
                                              <p:spTgt spid="61"/>
                                            </p:tgtEl>
                                          </p:cBhvr>
                                        </p:animEffect>
                                      </p:childTnLst>
                                    </p:cTn>
                                  </p:par>
                                  <p:par>
                                    <p:cTn id="88" presetID="37" presetClass="path" presetSubtype="0" fill="hold" nodeType="withEffect">
                                      <p:stCondLst>
                                        <p:cond delay="2600"/>
                                      </p:stCondLst>
                                      <p:childTnLst>
                                        <p:animMotion origin="layout" path="M -0.00013 -0.00092 C 0.00794 -0.04143 0.03281 -0.17453 0.05169 -0.23287 " pathEditMode="relative" rAng="0" ptsTypes="AA">
                                          <p:cBhvr>
                                            <p:cTn id="89" dur="2000" fill="hold"/>
                                            <p:tgtEl>
                                              <p:spTgt spid="61"/>
                                            </p:tgtEl>
                                            <p:attrNameLst>
                                              <p:attrName>ppt_x</p:attrName>
                                              <p:attrName>ppt_y</p:attrName>
                                            </p:attrNameLst>
                                          </p:cBhvr>
                                          <p:rCtr x="2591" y="-11597"/>
                                        </p:animMotion>
                                      </p:childTnLst>
                                    </p:cTn>
                                  </p:par>
                                  <p:par>
                                    <p:cTn id="90" presetID="8" presetClass="emph" presetSubtype="0" fill="hold" nodeType="withEffect">
                                      <p:stCondLst>
                                        <p:cond delay="2600"/>
                                      </p:stCondLst>
                                      <p:childTnLst>
                                        <p:animRot by="480000">
                                          <p:cBhvr>
                                            <p:cTn id="91" dur="2000" fill="hold"/>
                                            <p:tgtEl>
                                              <p:spTgt spid="61"/>
                                            </p:tgtEl>
                                            <p:attrNameLst>
                                              <p:attrName>r</p:attrName>
                                            </p:attrNameLst>
                                          </p:cBhvr>
                                        </p:animRot>
                                      </p:childTnLst>
                                    </p:cTn>
                                  </p:par>
                                  <p:par>
                                    <p:cTn id="92" presetID="10" presetClass="entr" presetSubtype="0" fill="hold" nodeType="withEffect">
                                      <p:stCondLst>
                                        <p:cond delay="180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300"/>
                                            <p:tgtEl>
                                              <p:spTgt spid="69"/>
                                            </p:tgtEl>
                                          </p:cBhvr>
                                        </p:animEffect>
                                      </p:childTnLst>
                                    </p:cTn>
                                  </p:par>
                                  <p:par>
                                    <p:cTn id="95" presetID="10" presetClass="entr" presetSubtype="0" fill="hold" nodeType="withEffect">
                                      <p:stCondLst>
                                        <p:cond delay="1800"/>
                                      </p:stCondLst>
                                      <p:childTnLst>
                                        <p:set>
                                          <p:cBhvr>
                                            <p:cTn id="96" dur="1" fill="hold">
                                              <p:stCondLst>
                                                <p:cond delay="0"/>
                                              </p:stCondLst>
                                            </p:cTn>
                                            <p:tgtEl>
                                              <p:spTgt spid="101"/>
                                            </p:tgtEl>
                                            <p:attrNameLst>
                                              <p:attrName>style.visibility</p:attrName>
                                            </p:attrNameLst>
                                          </p:cBhvr>
                                          <p:to>
                                            <p:strVal val="visible"/>
                                          </p:to>
                                        </p:set>
                                        <p:animEffect transition="in" filter="fade">
                                          <p:cBhvr>
                                            <p:cTn id="97" dur="300"/>
                                            <p:tgtEl>
                                              <p:spTgt spid="101"/>
                                            </p:tgtEl>
                                          </p:cBhvr>
                                        </p:animEffect>
                                      </p:childTnLst>
                                    </p:cTn>
                                  </p:par>
                                  <p:par>
                                    <p:cTn id="98" presetID="10" presetClass="entr" presetSubtype="0" fill="hold" nodeType="withEffect">
                                      <p:stCondLst>
                                        <p:cond delay="230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300"/>
                                            <p:tgtEl>
                                              <p:spTgt spid="110"/>
                                            </p:tgtEl>
                                          </p:cBhvr>
                                        </p:animEffect>
                                      </p:childTnLst>
                                    </p:cTn>
                                  </p:par>
                                  <p:par>
                                    <p:cTn id="101" presetID="37" presetClass="path" presetSubtype="0" fill="hold" nodeType="withEffect">
                                      <p:stCondLst>
                                        <p:cond delay="2600"/>
                                      </p:stCondLst>
                                      <p:childTnLst>
                                        <p:animMotion origin="layout" path="M -0.00026 -3.33333E-6 L -0.10065 0.3125 " pathEditMode="relative" rAng="0" ptsTypes="AA">
                                          <p:cBhvr>
                                            <p:cTn id="102" dur="2000" fill="hold"/>
                                            <p:tgtEl>
                                              <p:spTgt spid="110"/>
                                            </p:tgtEl>
                                            <p:attrNameLst>
                                              <p:attrName>ppt_x</p:attrName>
                                              <p:attrName>ppt_y</p:attrName>
                                            </p:attrNameLst>
                                          </p:cBhvr>
                                          <p:rCtr x="-5026" y="15625"/>
                                        </p:animMotion>
                                      </p:childTnLst>
                                    </p:cTn>
                                  </p:par>
                                  <p:par>
                                    <p:cTn id="103" presetID="8" presetClass="emph" presetSubtype="0" decel="47000" fill="hold" nodeType="withEffect">
                                      <p:stCondLst>
                                        <p:cond delay="2600"/>
                                      </p:stCondLst>
                                      <p:childTnLst>
                                        <p:animRot by="1800000">
                                          <p:cBhvr>
                                            <p:cTn id="104" dur="2000" fill="hold"/>
                                            <p:tgtEl>
                                              <p:spTgt spid="110"/>
                                            </p:tgtEl>
                                            <p:attrNameLst>
                                              <p:attrName>r</p:attrName>
                                            </p:attrNameLst>
                                          </p:cBhvr>
                                        </p:animRot>
                                      </p:childTnLst>
                                    </p:cTn>
                                  </p:par>
                                  <p:par>
                                    <p:cTn id="105" presetID="10" presetClass="entr" presetSubtype="0" fill="hold" nodeType="withEffect">
                                      <p:stCondLst>
                                        <p:cond delay="230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300"/>
                                            <p:tgtEl>
                                              <p:spTgt spid="115"/>
                                            </p:tgtEl>
                                          </p:cBhvr>
                                        </p:animEffect>
                                      </p:childTnLst>
                                    </p:cTn>
                                  </p:par>
                                  <p:par>
                                    <p:cTn id="108" presetID="37" presetClass="path" presetSubtype="0" fill="hold" nodeType="withEffect">
                                      <p:stCondLst>
                                        <p:cond delay="2600"/>
                                      </p:stCondLst>
                                      <p:childTnLst>
                                        <p:animMotion origin="layout" path="M -0.00026 -1.48148E-6 C 0.0151 0.0206 0.02422 0.06644 0.02018 0.1081 " pathEditMode="relative" rAng="0" ptsTypes="AA">
                                          <p:cBhvr>
                                            <p:cTn id="109" dur="2000" fill="hold"/>
                                            <p:tgtEl>
                                              <p:spTgt spid="115"/>
                                            </p:tgtEl>
                                            <p:attrNameLst>
                                              <p:attrName>ppt_x</p:attrName>
                                              <p:attrName>ppt_y</p:attrName>
                                            </p:attrNameLst>
                                          </p:cBhvr>
                                          <p:rCtr x="1068" y="5394"/>
                                        </p:animMotion>
                                      </p:childTnLst>
                                    </p:cTn>
                                  </p:par>
                                  <p:par>
                                    <p:cTn id="110" presetID="8" presetClass="emph" presetSubtype="0" fill="hold" nodeType="withEffect">
                                      <p:stCondLst>
                                        <p:cond delay="2600"/>
                                      </p:stCondLst>
                                      <p:childTnLst>
                                        <p:animRot by="3000000">
                                          <p:cBhvr>
                                            <p:cTn id="111" dur="2000" fill="hold"/>
                                            <p:tgtEl>
                                              <p:spTgt spid="115"/>
                                            </p:tgtEl>
                                            <p:attrNameLst>
                                              <p:attrName>r</p:attrName>
                                            </p:attrNameLst>
                                          </p:cBhvr>
                                        </p:animRot>
                                      </p:childTnLst>
                                    </p:cTn>
                                  </p:par>
                                  <p:par>
                                    <p:cTn id="112" presetID="10" presetClass="entr" presetSubtype="0" fill="hold" nodeType="withEffect">
                                      <p:stCondLst>
                                        <p:cond delay="2300"/>
                                      </p:stCondLst>
                                      <p:childTnLst>
                                        <p:set>
                                          <p:cBhvr>
                                            <p:cTn id="113" dur="1" fill="hold">
                                              <p:stCondLst>
                                                <p:cond delay="0"/>
                                              </p:stCondLst>
                                            </p:cTn>
                                            <p:tgtEl>
                                              <p:spTgt spid="122"/>
                                            </p:tgtEl>
                                            <p:attrNameLst>
                                              <p:attrName>style.visibility</p:attrName>
                                            </p:attrNameLst>
                                          </p:cBhvr>
                                          <p:to>
                                            <p:strVal val="visible"/>
                                          </p:to>
                                        </p:set>
                                        <p:animEffect transition="in" filter="fade">
                                          <p:cBhvr>
                                            <p:cTn id="114" dur="300"/>
                                            <p:tgtEl>
                                              <p:spTgt spid="122"/>
                                            </p:tgtEl>
                                          </p:cBhvr>
                                        </p:animEffect>
                                      </p:childTnLst>
                                    </p:cTn>
                                  </p:par>
                                  <p:par>
                                    <p:cTn id="115" presetID="37" presetClass="path" presetSubtype="0" fill="hold" nodeType="withEffect">
                                      <p:stCondLst>
                                        <p:cond delay="2600"/>
                                      </p:stCondLst>
                                      <p:childTnLst>
                                        <p:animMotion origin="layout" path="M 2.08333E-7 -3.33333E-6 C -0.0224 -0.03912 -0.05807 -0.11666 -0.17565 -0.21551 " pathEditMode="relative" rAng="0" ptsTypes="AA">
                                          <p:cBhvr>
                                            <p:cTn id="116" dur="2000" fill="hold"/>
                                            <p:tgtEl>
                                              <p:spTgt spid="122"/>
                                            </p:tgtEl>
                                            <p:attrNameLst>
                                              <p:attrName>ppt_x</p:attrName>
                                              <p:attrName>ppt_y</p:attrName>
                                            </p:attrNameLst>
                                          </p:cBhvr>
                                          <p:rCtr x="-8789" y="-10787"/>
                                        </p:animMotion>
                                      </p:childTnLst>
                                    </p:cTn>
                                  </p:par>
                                  <p:par>
                                    <p:cTn id="117" presetID="8" presetClass="emph" presetSubtype="0" fill="hold" nodeType="withEffect">
                                      <p:stCondLst>
                                        <p:cond delay="2600"/>
                                      </p:stCondLst>
                                      <p:childTnLst>
                                        <p:animRot by="-1200000">
                                          <p:cBhvr>
                                            <p:cTn id="118" dur="2000" fill="hold"/>
                                            <p:tgtEl>
                                              <p:spTgt spid="122"/>
                                            </p:tgtEl>
                                            <p:attrNameLst>
                                              <p:attrName>r</p:attrName>
                                            </p:attrNameLst>
                                          </p:cBhvr>
                                        </p:animRot>
                                      </p:childTnLst>
                                    </p:cTn>
                                  </p:par>
                                  <p:par>
                                    <p:cTn id="119" presetID="10" presetClass="entr" presetSubtype="0" fill="hold" nodeType="withEffect">
                                      <p:stCondLst>
                                        <p:cond delay="1800"/>
                                      </p:stCondLst>
                                      <p:childTnLst>
                                        <p:set>
                                          <p:cBhvr>
                                            <p:cTn id="120" dur="1" fill="hold">
                                              <p:stCondLst>
                                                <p:cond delay="0"/>
                                              </p:stCondLst>
                                            </p:cTn>
                                            <p:tgtEl>
                                              <p:spTgt spid="123"/>
                                            </p:tgtEl>
                                            <p:attrNameLst>
                                              <p:attrName>style.visibility</p:attrName>
                                            </p:attrNameLst>
                                          </p:cBhvr>
                                          <p:to>
                                            <p:strVal val="visible"/>
                                          </p:to>
                                        </p:set>
                                        <p:animEffect transition="in" filter="fade">
                                          <p:cBhvr>
                                            <p:cTn id="121" dur="300"/>
                                            <p:tgtEl>
                                              <p:spTgt spid="123"/>
                                            </p:tgtEl>
                                          </p:cBhvr>
                                        </p:animEffect>
                                      </p:childTnLst>
                                    </p:cTn>
                                  </p:par>
                                  <p:par>
                                    <p:cTn id="122" presetID="10" presetClass="entr" presetSubtype="0" fill="hold" nodeType="withEffect">
                                      <p:stCondLst>
                                        <p:cond delay="1800"/>
                                      </p:stCondLst>
                                      <p:childTnLst>
                                        <p:set>
                                          <p:cBhvr>
                                            <p:cTn id="123" dur="1" fill="hold">
                                              <p:stCondLst>
                                                <p:cond delay="0"/>
                                              </p:stCondLst>
                                            </p:cTn>
                                            <p:tgtEl>
                                              <p:spTgt spid="129"/>
                                            </p:tgtEl>
                                            <p:attrNameLst>
                                              <p:attrName>style.visibility</p:attrName>
                                            </p:attrNameLst>
                                          </p:cBhvr>
                                          <p:to>
                                            <p:strVal val="visible"/>
                                          </p:to>
                                        </p:set>
                                        <p:animEffect transition="in" filter="fade">
                                          <p:cBhvr>
                                            <p:cTn id="124" dur="300"/>
                                            <p:tgtEl>
                                              <p:spTgt spid="129"/>
                                            </p:tgtEl>
                                          </p:cBhvr>
                                        </p:animEffect>
                                      </p:childTnLst>
                                    </p:cTn>
                                  </p:par>
                                  <p:par>
                                    <p:cTn id="125" presetID="10" presetClass="entr" presetSubtype="0" fill="hold" nodeType="withEffect">
                                      <p:stCondLst>
                                        <p:cond delay="2300"/>
                                      </p:stCondLst>
                                      <p:childTnLst>
                                        <p:set>
                                          <p:cBhvr>
                                            <p:cTn id="126" dur="1" fill="hold">
                                              <p:stCondLst>
                                                <p:cond delay="0"/>
                                              </p:stCondLst>
                                            </p:cTn>
                                            <p:tgtEl>
                                              <p:spTgt spid="133"/>
                                            </p:tgtEl>
                                            <p:attrNameLst>
                                              <p:attrName>style.visibility</p:attrName>
                                            </p:attrNameLst>
                                          </p:cBhvr>
                                          <p:to>
                                            <p:strVal val="visible"/>
                                          </p:to>
                                        </p:set>
                                        <p:animEffect transition="in" filter="fade">
                                          <p:cBhvr>
                                            <p:cTn id="127" dur="300"/>
                                            <p:tgtEl>
                                              <p:spTgt spid="133"/>
                                            </p:tgtEl>
                                          </p:cBhvr>
                                        </p:animEffect>
                                      </p:childTnLst>
                                    </p:cTn>
                                  </p:par>
                                  <p:par>
                                    <p:cTn id="128" presetID="37" presetClass="path" presetSubtype="0" fill="hold" nodeType="withEffect">
                                      <p:stCondLst>
                                        <p:cond delay="2600"/>
                                      </p:stCondLst>
                                      <p:childTnLst>
                                        <p:animMotion origin="layout" path="M -0.00039 -0.0007 C -0.02071 -0.03542 -0.0444 -0.07593 -0.06628 -0.10209 " pathEditMode="relative" rAng="0" ptsTypes="AA">
                                          <p:cBhvr>
                                            <p:cTn id="129" dur="2000" fill="hold"/>
                                            <p:tgtEl>
                                              <p:spTgt spid="133"/>
                                            </p:tgtEl>
                                            <p:attrNameLst>
                                              <p:attrName>ppt_x</p:attrName>
                                              <p:attrName>ppt_y</p:attrName>
                                            </p:attrNameLst>
                                          </p:cBhvr>
                                          <p:rCtr x="-3294" y="-5069"/>
                                        </p:animMotion>
                                      </p:childTnLst>
                                    </p:cTn>
                                  </p:par>
                                  <p:par>
                                    <p:cTn id="130" presetID="8" presetClass="emph" presetSubtype="0" fill="hold" nodeType="withEffect">
                                      <p:stCondLst>
                                        <p:cond delay="2600"/>
                                      </p:stCondLst>
                                      <p:childTnLst>
                                        <p:animRot by="-600000">
                                          <p:cBhvr>
                                            <p:cTn id="131" dur="2000" fill="hold"/>
                                            <p:tgtEl>
                                              <p:spTgt spid="133"/>
                                            </p:tgtEl>
                                            <p:attrNameLst>
                                              <p:attrName>r</p:attrName>
                                            </p:attrNameLst>
                                          </p:cBhvr>
                                        </p:animRot>
                                      </p:childTnLst>
                                    </p:cTn>
                                  </p:par>
                                  <p:par>
                                    <p:cTn id="132" presetID="2" presetClass="entr" presetSubtype="3" decel="10000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additive="base">
                                            <p:cTn id="134" dur="1500" fill="hold"/>
                                            <p:tgtEl>
                                              <p:spTgt spid="26"/>
                                            </p:tgtEl>
                                            <p:attrNameLst>
                                              <p:attrName>ppt_x</p:attrName>
                                            </p:attrNameLst>
                                          </p:cBhvr>
                                          <p:tavLst>
                                            <p:tav tm="0">
                                              <p:val>
                                                <p:strVal val="1+#ppt_w/2"/>
                                              </p:val>
                                            </p:tav>
                                            <p:tav tm="100000">
                                              <p:val>
                                                <p:strVal val="#ppt_x"/>
                                              </p:val>
                                            </p:tav>
                                          </p:tavLst>
                                        </p:anim>
                                        <p:anim calcmode="lin" valueType="num">
                                          <p:cBhvr additive="base">
                                            <p:cTn id="135" dur="1500" fill="hold"/>
                                            <p:tgtEl>
                                              <p:spTgt spid="26"/>
                                            </p:tgtEl>
                                            <p:attrNameLst>
                                              <p:attrName>ppt_y</p:attrName>
                                            </p:attrNameLst>
                                          </p:cBhvr>
                                          <p:tavLst>
                                            <p:tav tm="0">
                                              <p:val>
                                                <p:strVal val="0-#ppt_h/2"/>
                                              </p:val>
                                            </p:tav>
                                            <p:tav tm="100000">
                                              <p:val>
                                                <p:strVal val="#ppt_y"/>
                                              </p:val>
                                            </p:tav>
                                          </p:tavLst>
                                        </p:anim>
                                      </p:childTnLst>
                                    </p:cTn>
                                  </p:par>
                                  <p:par>
                                    <p:cTn id="136" presetID="2" presetClass="entr" presetSubtype="1" decel="100000" fill="hold" nodeType="withEffect">
                                      <p:stCondLst>
                                        <p:cond delay="200"/>
                                      </p:stCondLst>
                                      <p:childTnLst>
                                        <p:set>
                                          <p:cBhvr>
                                            <p:cTn id="137" dur="1" fill="hold">
                                              <p:stCondLst>
                                                <p:cond delay="0"/>
                                              </p:stCondLst>
                                            </p:cTn>
                                            <p:tgtEl>
                                              <p:spTgt spid="59"/>
                                            </p:tgtEl>
                                            <p:attrNameLst>
                                              <p:attrName>style.visibility</p:attrName>
                                            </p:attrNameLst>
                                          </p:cBhvr>
                                          <p:to>
                                            <p:strVal val="visible"/>
                                          </p:to>
                                        </p:set>
                                        <p:anim calcmode="lin" valueType="num">
                                          <p:cBhvr additive="base">
                                            <p:cTn id="138" dur="1500" fill="hold"/>
                                            <p:tgtEl>
                                              <p:spTgt spid="59"/>
                                            </p:tgtEl>
                                            <p:attrNameLst>
                                              <p:attrName>ppt_x</p:attrName>
                                            </p:attrNameLst>
                                          </p:cBhvr>
                                          <p:tavLst>
                                            <p:tav tm="0">
                                              <p:val>
                                                <p:strVal val="#ppt_x"/>
                                              </p:val>
                                            </p:tav>
                                            <p:tav tm="100000">
                                              <p:val>
                                                <p:strVal val="#ppt_x"/>
                                              </p:val>
                                            </p:tav>
                                          </p:tavLst>
                                        </p:anim>
                                        <p:anim calcmode="lin" valueType="num">
                                          <p:cBhvr additive="base">
                                            <p:cTn id="139" dur="1500" fill="hold"/>
                                            <p:tgtEl>
                                              <p:spTgt spid="59"/>
                                            </p:tgtEl>
                                            <p:attrNameLst>
                                              <p:attrName>ppt_y</p:attrName>
                                            </p:attrNameLst>
                                          </p:cBhvr>
                                          <p:tavLst>
                                            <p:tav tm="0">
                                              <p:val>
                                                <p:strVal val="0-#ppt_h/2"/>
                                              </p:val>
                                            </p:tav>
                                            <p:tav tm="100000">
                                              <p:val>
                                                <p:strVal val="#ppt_y"/>
                                              </p:val>
                                            </p:tav>
                                          </p:tavLst>
                                        </p:anim>
                                      </p:childTnLst>
                                    </p:cTn>
                                  </p:par>
                                  <p:par>
                                    <p:cTn id="140" presetID="2" presetClass="entr" presetSubtype="9" decel="100000" fill="hold" nodeType="withEffect">
                                      <p:stCondLst>
                                        <p:cond delay="0"/>
                                      </p:stCondLst>
                                      <p:childTnLst>
                                        <p:set>
                                          <p:cBhvr>
                                            <p:cTn id="141" dur="1" fill="hold">
                                              <p:stCondLst>
                                                <p:cond delay="0"/>
                                              </p:stCondLst>
                                            </p:cTn>
                                            <p:tgtEl>
                                              <p:spTgt spid="56"/>
                                            </p:tgtEl>
                                            <p:attrNameLst>
                                              <p:attrName>style.visibility</p:attrName>
                                            </p:attrNameLst>
                                          </p:cBhvr>
                                          <p:to>
                                            <p:strVal val="visible"/>
                                          </p:to>
                                        </p:set>
                                        <p:anim calcmode="lin" valueType="num">
                                          <p:cBhvr additive="base">
                                            <p:cTn id="142" dur="1500" fill="hold"/>
                                            <p:tgtEl>
                                              <p:spTgt spid="56"/>
                                            </p:tgtEl>
                                            <p:attrNameLst>
                                              <p:attrName>ppt_x</p:attrName>
                                            </p:attrNameLst>
                                          </p:cBhvr>
                                          <p:tavLst>
                                            <p:tav tm="0">
                                              <p:val>
                                                <p:strVal val="0-#ppt_w/2"/>
                                              </p:val>
                                            </p:tav>
                                            <p:tav tm="100000">
                                              <p:val>
                                                <p:strVal val="#ppt_x"/>
                                              </p:val>
                                            </p:tav>
                                          </p:tavLst>
                                        </p:anim>
                                        <p:anim calcmode="lin" valueType="num">
                                          <p:cBhvr additive="base">
                                            <p:cTn id="143" dur="1500" fill="hold"/>
                                            <p:tgtEl>
                                              <p:spTgt spid="56"/>
                                            </p:tgtEl>
                                            <p:attrNameLst>
                                              <p:attrName>ppt_y</p:attrName>
                                            </p:attrNameLst>
                                          </p:cBhvr>
                                          <p:tavLst>
                                            <p:tav tm="0">
                                              <p:val>
                                                <p:strVal val="0-#ppt_h/2"/>
                                              </p:val>
                                            </p:tav>
                                            <p:tav tm="100000">
                                              <p:val>
                                                <p:strVal val="#ppt_y"/>
                                              </p:val>
                                            </p:tav>
                                          </p:tavLst>
                                        </p:anim>
                                      </p:childTnLst>
                                    </p:cTn>
                                  </p:par>
                                  <p:par>
                                    <p:cTn id="144" presetID="2" presetClass="entr" presetSubtype="8" decel="100000" fill="hold" nodeType="withEffect">
                                      <p:stCondLst>
                                        <p:cond delay="300"/>
                                      </p:stCondLst>
                                      <p:childTnLst>
                                        <p:set>
                                          <p:cBhvr>
                                            <p:cTn id="145" dur="1" fill="hold">
                                              <p:stCondLst>
                                                <p:cond delay="0"/>
                                              </p:stCondLst>
                                            </p:cTn>
                                            <p:tgtEl>
                                              <p:spTgt spid="14"/>
                                            </p:tgtEl>
                                            <p:attrNameLst>
                                              <p:attrName>style.visibility</p:attrName>
                                            </p:attrNameLst>
                                          </p:cBhvr>
                                          <p:to>
                                            <p:strVal val="visible"/>
                                          </p:to>
                                        </p:set>
                                        <p:anim calcmode="lin" valueType="num">
                                          <p:cBhvr additive="base">
                                            <p:cTn id="146" dur="1500" fill="hold"/>
                                            <p:tgtEl>
                                              <p:spTgt spid="14"/>
                                            </p:tgtEl>
                                            <p:attrNameLst>
                                              <p:attrName>ppt_x</p:attrName>
                                            </p:attrNameLst>
                                          </p:cBhvr>
                                          <p:tavLst>
                                            <p:tav tm="0">
                                              <p:val>
                                                <p:strVal val="0-#ppt_w/2"/>
                                              </p:val>
                                            </p:tav>
                                            <p:tav tm="100000">
                                              <p:val>
                                                <p:strVal val="#ppt_x"/>
                                              </p:val>
                                            </p:tav>
                                          </p:tavLst>
                                        </p:anim>
                                        <p:anim calcmode="lin" valueType="num">
                                          <p:cBhvr additive="base">
                                            <p:cTn id="147" dur="1500" fill="hold"/>
                                            <p:tgtEl>
                                              <p:spTgt spid="14"/>
                                            </p:tgtEl>
                                            <p:attrNameLst>
                                              <p:attrName>ppt_y</p:attrName>
                                            </p:attrNameLst>
                                          </p:cBhvr>
                                          <p:tavLst>
                                            <p:tav tm="0">
                                              <p:val>
                                                <p:strVal val="#ppt_y"/>
                                              </p:val>
                                            </p:tav>
                                            <p:tav tm="100000">
                                              <p:val>
                                                <p:strVal val="#ppt_y"/>
                                              </p:val>
                                            </p:tav>
                                          </p:tavLst>
                                        </p:anim>
                                      </p:childTnLst>
                                    </p:cTn>
                                  </p:par>
                                  <p:par>
                                    <p:cTn id="148" presetID="2" presetClass="entr" presetSubtype="8" decel="100000" fill="hold" nodeType="withEffect">
                                      <p:stCondLst>
                                        <p:cond delay="200"/>
                                      </p:stCondLst>
                                      <p:childTnLst>
                                        <p:set>
                                          <p:cBhvr>
                                            <p:cTn id="149" dur="1" fill="hold">
                                              <p:stCondLst>
                                                <p:cond delay="0"/>
                                              </p:stCondLst>
                                            </p:cTn>
                                            <p:tgtEl>
                                              <p:spTgt spid="27"/>
                                            </p:tgtEl>
                                            <p:attrNameLst>
                                              <p:attrName>style.visibility</p:attrName>
                                            </p:attrNameLst>
                                          </p:cBhvr>
                                          <p:to>
                                            <p:strVal val="visible"/>
                                          </p:to>
                                        </p:set>
                                        <p:anim calcmode="lin" valueType="num">
                                          <p:cBhvr additive="base">
                                            <p:cTn id="150" dur="1500" fill="hold"/>
                                            <p:tgtEl>
                                              <p:spTgt spid="27"/>
                                            </p:tgtEl>
                                            <p:attrNameLst>
                                              <p:attrName>ppt_x</p:attrName>
                                            </p:attrNameLst>
                                          </p:cBhvr>
                                          <p:tavLst>
                                            <p:tav tm="0">
                                              <p:val>
                                                <p:strVal val="0-#ppt_w/2"/>
                                              </p:val>
                                            </p:tav>
                                            <p:tav tm="100000">
                                              <p:val>
                                                <p:strVal val="#ppt_x"/>
                                              </p:val>
                                            </p:tav>
                                          </p:tavLst>
                                        </p:anim>
                                        <p:anim calcmode="lin" valueType="num">
                                          <p:cBhvr additive="base">
                                            <p:cTn id="151" dur="1500" fill="hold"/>
                                            <p:tgtEl>
                                              <p:spTgt spid="27"/>
                                            </p:tgtEl>
                                            <p:attrNameLst>
                                              <p:attrName>ppt_y</p:attrName>
                                            </p:attrNameLst>
                                          </p:cBhvr>
                                          <p:tavLst>
                                            <p:tav tm="0">
                                              <p:val>
                                                <p:strVal val="#ppt_y"/>
                                              </p:val>
                                            </p:tav>
                                            <p:tav tm="100000">
                                              <p:val>
                                                <p:strVal val="#ppt_y"/>
                                              </p:val>
                                            </p:tav>
                                          </p:tavLst>
                                        </p:anim>
                                      </p:childTnLst>
                                    </p:cTn>
                                  </p:par>
                                  <p:par>
                                    <p:cTn id="152" presetID="2" presetClass="entr" presetSubtype="3" decel="100000" fill="hold" nodeType="withEffect">
                                      <p:stCondLst>
                                        <p:cond delay="400"/>
                                      </p:stCondLst>
                                      <p:childTnLst>
                                        <p:set>
                                          <p:cBhvr>
                                            <p:cTn id="153" dur="1" fill="hold">
                                              <p:stCondLst>
                                                <p:cond delay="0"/>
                                              </p:stCondLst>
                                            </p:cTn>
                                            <p:tgtEl>
                                              <p:spTgt spid="58"/>
                                            </p:tgtEl>
                                            <p:attrNameLst>
                                              <p:attrName>style.visibility</p:attrName>
                                            </p:attrNameLst>
                                          </p:cBhvr>
                                          <p:to>
                                            <p:strVal val="visible"/>
                                          </p:to>
                                        </p:set>
                                        <p:anim calcmode="lin" valueType="num">
                                          <p:cBhvr additive="base">
                                            <p:cTn id="154" dur="1500" fill="hold"/>
                                            <p:tgtEl>
                                              <p:spTgt spid="58"/>
                                            </p:tgtEl>
                                            <p:attrNameLst>
                                              <p:attrName>ppt_x</p:attrName>
                                            </p:attrNameLst>
                                          </p:cBhvr>
                                          <p:tavLst>
                                            <p:tav tm="0">
                                              <p:val>
                                                <p:strVal val="1+#ppt_w/2"/>
                                              </p:val>
                                            </p:tav>
                                            <p:tav tm="100000">
                                              <p:val>
                                                <p:strVal val="#ppt_x"/>
                                              </p:val>
                                            </p:tav>
                                          </p:tavLst>
                                        </p:anim>
                                        <p:anim calcmode="lin" valueType="num">
                                          <p:cBhvr additive="base">
                                            <p:cTn id="155" dur="1500" fill="hold"/>
                                            <p:tgtEl>
                                              <p:spTgt spid="58"/>
                                            </p:tgtEl>
                                            <p:attrNameLst>
                                              <p:attrName>ppt_y</p:attrName>
                                            </p:attrNameLst>
                                          </p:cBhvr>
                                          <p:tavLst>
                                            <p:tav tm="0">
                                              <p:val>
                                                <p:strVal val="0-#ppt_h/2"/>
                                              </p:val>
                                            </p:tav>
                                            <p:tav tm="100000">
                                              <p:val>
                                                <p:strVal val="#ppt_y"/>
                                              </p:val>
                                            </p:tav>
                                          </p:tavLst>
                                        </p:anim>
                                      </p:childTnLst>
                                    </p:cTn>
                                  </p:par>
                                  <p:par>
                                    <p:cTn id="156" presetID="2" presetClass="entr" presetSubtype="9" decel="100000" fill="hold" nodeType="withEffect">
                                      <p:stCondLst>
                                        <p:cond delay="0"/>
                                      </p:stCondLst>
                                      <p:childTnLst>
                                        <p:set>
                                          <p:cBhvr>
                                            <p:cTn id="157" dur="1" fill="hold">
                                              <p:stCondLst>
                                                <p:cond delay="0"/>
                                              </p:stCondLst>
                                            </p:cTn>
                                            <p:tgtEl>
                                              <p:spTgt spid="19"/>
                                            </p:tgtEl>
                                            <p:attrNameLst>
                                              <p:attrName>style.visibility</p:attrName>
                                            </p:attrNameLst>
                                          </p:cBhvr>
                                          <p:to>
                                            <p:strVal val="visible"/>
                                          </p:to>
                                        </p:set>
                                        <p:anim calcmode="lin" valueType="num">
                                          <p:cBhvr additive="base">
                                            <p:cTn id="158" dur="1500" fill="hold"/>
                                            <p:tgtEl>
                                              <p:spTgt spid="19"/>
                                            </p:tgtEl>
                                            <p:attrNameLst>
                                              <p:attrName>ppt_x</p:attrName>
                                            </p:attrNameLst>
                                          </p:cBhvr>
                                          <p:tavLst>
                                            <p:tav tm="0">
                                              <p:val>
                                                <p:strVal val="0-#ppt_w/2"/>
                                              </p:val>
                                            </p:tav>
                                            <p:tav tm="100000">
                                              <p:val>
                                                <p:strVal val="#ppt_x"/>
                                              </p:val>
                                            </p:tav>
                                          </p:tavLst>
                                        </p:anim>
                                        <p:anim calcmode="lin" valueType="num">
                                          <p:cBhvr additive="base">
                                            <p:cTn id="159" dur="1500" fill="hold"/>
                                            <p:tgtEl>
                                              <p:spTgt spid="19"/>
                                            </p:tgtEl>
                                            <p:attrNameLst>
                                              <p:attrName>ppt_y</p:attrName>
                                            </p:attrNameLst>
                                          </p:cBhvr>
                                          <p:tavLst>
                                            <p:tav tm="0">
                                              <p:val>
                                                <p:strVal val="0-#ppt_h/2"/>
                                              </p:val>
                                            </p:tav>
                                            <p:tav tm="100000">
                                              <p:val>
                                                <p:strVal val="#ppt_y"/>
                                              </p:val>
                                            </p:tav>
                                          </p:tavLst>
                                        </p:anim>
                                      </p:childTnLst>
                                    </p:cTn>
                                  </p:par>
                                  <p:par>
                                    <p:cTn id="160" presetID="42" presetClass="path" presetSubtype="0" fill="hold" nodeType="withEffect">
                                      <p:stCondLst>
                                        <p:cond delay="0"/>
                                      </p:stCondLst>
                                      <p:childTnLst>
                                        <p:animMotion origin="layout" path="M -2.5E-6 2.59259E-6 L -0.04883 0.14861 " pathEditMode="relative" rAng="0" ptsTypes="AA">
                                          <p:cBhvr>
                                            <p:cTn id="161" dur="1600" fill="hold"/>
                                            <p:tgtEl>
                                              <p:spTgt spid="135"/>
                                            </p:tgtEl>
                                            <p:attrNameLst>
                                              <p:attrName>ppt_x</p:attrName>
                                              <p:attrName>ppt_y</p:attrName>
                                            </p:attrNameLst>
                                          </p:cBhvr>
                                          <p:rCtr x="-2448" y="7431"/>
                                        </p:animMotion>
                                      </p:childTnLst>
                                    </p:cTn>
                                  </p:par>
                                  <p:par>
                                    <p:cTn id="162" presetID="6" presetClass="emph" presetSubtype="0" fill="hold" nodeType="withEffect">
                                      <p:stCondLst>
                                        <p:cond delay="0"/>
                                      </p:stCondLst>
                                      <p:childTnLst>
                                        <p:animScale>
                                          <p:cBhvr>
                                            <p:cTn id="163" dur="1600" fill="hold"/>
                                            <p:tgtEl>
                                              <p:spTgt spid="135"/>
                                            </p:tgtEl>
                                          </p:cBhvr>
                                          <p:by x="5570" y="5570"/>
                                        </p:animScale>
                                      </p:childTnLst>
                                    </p:cTn>
                                  </p:par>
                                  <p:par>
                                    <p:cTn id="164" presetID="1" presetClass="entr" presetSubtype="0" fill="hold" nodeType="withEffect">
                                      <p:stCondLst>
                                        <p:cond delay="1600"/>
                                      </p:stCondLst>
                                      <p:childTnLst>
                                        <p:set>
                                          <p:cBhvr>
                                            <p:cTn id="165" dur="1" fill="hold">
                                              <p:stCondLst>
                                                <p:cond delay="0"/>
                                              </p:stCondLst>
                                            </p:cTn>
                                            <p:tgtEl>
                                              <p:spTgt spid="113"/>
                                            </p:tgtEl>
                                            <p:attrNameLst>
                                              <p:attrName>style.visibility</p:attrName>
                                            </p:attrNameLst>
                                          </p:cBhvr>
                                          <p:to>
                                            <p:strVal val="visible"/>
                                          </p:to>
                                        </p:set>
                                      </p:childTnLst>
                                    </p:cTn>
                                  </p:par>
                                  <p:par>
                                    <p:cTn id="166" presetID="1" presetClass="exit" presetSubtype="0" fill="hold" nodeType="withEffect">
                                      <p:stCondLst>
                                        <p:cond delay="1600"/>
                                      </p:stCondLst>
                                      <p:childTnLst>
                                        <p:set>
                                          <p:cBhvr>
                                            <p:cTn id="167" dur="1" fill="hold">
                                              <p:stCondLst>
                                                <p:cond delay="0"/>
                                              </p:stCondLst>
                                            </p:cTn>
                                            <p:tgtEl>
                                              <p:spTgt spid="135"/>
                                            </p:tgtEl>
                                            <p:attrNameLst>
                                              <p:attrName>style.visibility</p:attrName>
                                            </p:attrNameLst>
                                          </p:cBhvr>
                                          <p:to>
                                            <p:strVal val="hidden"/>
                                          </p:to>
                                        </p:set>
                                      </p:childTnLst>
                                    </p:cTn>
                                  </p:par>
                                  <p:par>
                                    <p:cTn id="168" presetID="22" presetClass="entr" presetSubtype="4" fill="hold" grpId="0" nodeType="withEffect">
                                      <p:stCondLst>
                                        <p:cond delay="1600"/>
                                      </p:stCondLst>
                                      <p:childTnLst>
                                        <p:set>
                                          <p:cBhvr>
                                            <p:cTn id="169" dur="1" fill="hold">
                                              <p:stCondLst>
                                                <p:cond delay="0"/>
                                              </p:stCondLst>
                                            </p:cTn>
                                            <p:tgtEl>
                                              <p:spTgt spid="13"/>
                                            </p:tgtEl>
                                            <p:attrNameLst>
                                              <p:attrName>style.visibility</p:attrName>
                                            </p:attrNameLst>
                                          </p:cBhvr>
                                          <p:to>
                                            <p:strVal val="visible"/>
                                          </p:to>
                                        </p:set>
                                        <p:animEffect transition="in" filter="wipe(down)">
                                          <p:cBhvr>
                                            <p:cTn id="170" dur="500"/>
                                            <p:tgtEl>
                                              <p:spTgt spid="13"/>
                                            </p:tgtEl>
                                          </p:cBhvr>
                                        </p:animEffect>
                                      </p:childTnLst>
                                    </p:cTn>
                                  </p:par>
                                  <p:par>
                                    <p:cTn id="171" presetID="22" presetClass="entr" presetSubtype="4" fill="hold" grpId="0" nodeType="withEffect">
                                      <p:stCondLst>
                                        <p:cond delay="1600"/>
                                      </p:stCondLst>
                                      <p:childTnLst>
                                        <p:set>
                                          <p:cBhvr>
                                            <p:cTn id="172" dur="1" fill="hold">
                                              <p:stCondLst>
                                                <p:cond delay="0"/>
                                              </p:stCondLst>
                                            </p:cTn>
                                            <p:tgtEl>
                                              <p:spTgt spid="6"/>
                                            </p:tgtEl>
                                            <p:attrNameLst>
                                              <p:attrName>style.visibility</p:attrName>
                                            </p:attrNameLst>
                                          </p:cBhvr>
                                          <p:to>
                                            <p:strVal val="visible"/>
                                          </p:to>
                                        </p:set>
                                        <p:animEffect transition="in" filter="wipe(down)">
                                          <p:cBhvr>
                                            <p:cTn id="173" dur="500"/>
                                            <p:tgtEl>
                                              <p:spTgt spid="6"/>
                                            </p:tgtEl>
                                          </p:cBhvr>
                                        </p:animEffect>
                                      </p:childTnLst>
                                    </p:cTn>
                                  </p:par>
                                  <p:par>
                                    <p:cTn id="174" presetID="22" presetClass="entr" presetSubtype="4" fill="hold" grpId="0" nodeType="withEffect">
                                      <p:stCondLst>
                                        <p:cond delay="1600"/>
                                      </p:stCondLst>
                                      <p:childTnLst>
                                        <p:set>
                                          <p:cBhvr>
                                            <p:cTn id="175" dur="1" fill="hold">
                                              <p:stCondLst>
                                                <p:cond delay="0"/>
                                              </p:stCondLst>
                                            </p:cTn>
                                            <p:tgtEl>
                                              <p:spTgt spid="9"/>
                                            </p:tgtEl>
                                            <p:attrNameLst>
                                              <p:attrName>style.visibility</p:attrName>
                                            </p:attrNameLst>
                                          </p:cBhvr>
                                          <p:to>
                                            <p:strVal val="visible"/>
                                          </p:to>
                                        </p:set>
                                        <p:animEffect transition="in" filter="wipe(down)">
                                          <p:cBhvr>
                                            <p:cTn id="176" dur="500"/>
                                            <p:tgtEl>
                                              <p:spTgt spid="9"/>
                                            </p:tgtEl>
                                          </p:cBhvr>
                                        </p:animEffect>
                                      </p:childTnLst>
                                    </p:cTn>
                                  </p:par>
                                  <p:par>
                                    <p:cTn id="177" presetID="22" presetClass="entr" presetSubtype="4" fill="hold" grpId="0" nodeType="withEffect">
                                      <p:stCondLst>
                                        <p:cond delay="1600"/>
                                      </p:stCondLst>
                                      <p:childTnLst>
                                        <p:set>
                                          <p:cBhvr>
                                            <p:cTn id="178" dur="1" fill="hold">
                                              <p:stCondLst>
                                                <p:cond delay="0"/>
                                              </p:stCondLst>
                                            </p:cTn>
                                            <p:tgtEl>
                                              <p:spTgt spid="17"/>
                                            </p:tgtEl>
                                            <p:attrNameLst>
                                              <p:attrName>style.visibility</p:attrName>
                                            </p:attrNameLst>
                                          </p:cBhvr>
                                          <p:to>
                                            <p:strVal val="visible"/>
                                          </p:to>
                                        </p:set>
                                        <p:animEffect transition="in" filter="wipe(down)">
                                          <p:cBhvr>
                                            <p:cTn id="1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 grpId="0"/>
          <p:bldP spid="9" grpId="0"/>
          <p:bldP spid="13"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25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4" fill="hold" nodeType="withEffect">
                                      <p:stCondLst>
                                        <p:cond delay="130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135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140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145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 presetClass="entr" presetSubtype="1" decel="100000" fill="hold" nodeType="withEffect">
                                      <p:stCondLst>
                                        <p:cond delay="10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1500" fill="hold"/>
                                            <p:tgtEl>
                                              <p:spTgt spid="57"/>
                                            </p:tgtEl>
                                            <p:attrNameLst>
                                              <p:attrName>ppt_x</p:attrName>
                                            </p:attrNameLst>
                                          </p:cBhvr>
                                          <p:tavLst>
                                            <p:tav tm="0">
                                              <p:val>
                                                <p:strVal val="#ppt_x"/>
                                              </p:val>
                                            </p:tav>
                                            <p:tav tm="100000">
                                              <p:val>
                                                <p:strVal val="#ppt_x"/>
                                              </p:val>
                                            </p:tav>
                                          </p:tavLst>
                                        </p:anim>
                                        <p:anim calcmode="lin" valueType="num">
                                          <p:cBhvr additive="base">
                                            <p:cTn id="23" dur="1500" fill="hold"/>
                                            <p:tgtEl>
                                              <p:spTgt spid="57"/>
                                            </p:tgtEl>
                                            <p:attrNameLst>
                                              <p:attrName>ppt_y</p:attrName>
                                            </p:attrNameLst>
                                          </p:cBhvr>
                                          <p:tavLst>
                                            <p:tav tm="0">
                                              <p:val>
                                                <p:strVal val="0-#ppt_h/2"/>
                                              </p:val>
                                            </p:tav>
                                            <p:tav tm="100000">
                                              <p:val>
                                                <p:strVal val="#ppt_y"/>
                                              </p:val>
                                            </p:tav>
                                          </p:tavLst>
                                        </p:anim>
                                      </p:childTnLst>
                                    </p:cTn>
                                  </p:par>
                                  <p:par>
                                    <p:cTn id="24" presetID="10" presetClass="entr" presetSubtype="0" fill="hold" nodeType="withEffect">
                                      <p:stCondLst>
                                        <p:cond delay="1600"/>
                                      </p:stCondLst>
                                      <p:childTnLst>
                                        <p:set>
                                          <p:cBhvr>
                                            <p:cTn id="25" dur="1" fill="hold">
                                              <p:stCondLst>
                                                <p:cond delay="0"/>
                                              </p:stCondLst>
                                            </p:cTn>
                                            <p:tgtEl>
                                              <p:spTgt spid="114"/>
                                            </p:tgtEl>
                                            <p:attrNameLst>
                                              <p:attrName>style.visibility</p:attrName>
                                            </p:attrNameLst>
                                          </p:cBhvr>
                                          <p:to>
                                            <p:strVal val="visible"/>
                                          </p:to>
                                        </p:set>
                                        <p:animEffect transition="in" filter="fade">
                                          <p:cBhvr>
                                            <p:cTn id="26" dur="300"/>
                                            <p:tgtEl>
                                              <p:spTgt spid="114"/>
                                            </p:tgtEl>
                                          </p:cBhvr>
                                        </p:animEffect>
                                      </p:childTnLst>
                                    </p:cTn>
                                  </p:par>
                                  <p:par>
                                    <p:cTn id="27" presetID="10" presetClass="entr" presetSubtype="0" fill="hold" nodeType="withEffect">
                                      <p:stCondLst>
                                        <p:cond delay="170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300"/>
                                            <p:tgtEl>
                                              <p:spTgt spid="81"/>
                                            </p:tgtEl>
                                          </p:cBhvr>
                                        </p:animEffect>
                                      </p:childTnLst>
                                    </p:cTn>
                                  </p:par>
                                  <p:par>
                                    <p:cTn id="30" presetID="10" presetClass="entr" presetSubtype="0" fill="hold" nodeType="withEffect">
                                      <p:stCondLst>
                                        <p:cond delay="180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300"/>
                                            <p:tgtEl>
                                              <p:spTgt spid="89"/>
                                            </p:tgtEl>
                                          </p:cBhvr>
                                        </p:animEffect>
                                      </p:childTnLst>
                                    </p:cTn>
                                  </p:par>
                                  <p:par>
                                    <p:cTn id="33" presetID="10" presetClass="entr" presetSubtype="0" fill="hold" nodeType="withEffect">
                                      <p:stCondLst>
                                        <p:cond delay="160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300"/>
                                            <p:tgtEl>
                                              <p:spTgt spid="116"/>
                                            </p:tgtEl>
                                          </p:cBhvr>
                                        </p:animEffect>
                                      </p:childTnLst>
                                    </p:cTn>
                                  </p:par>
                                  <p:par>
                                    <p:cTn id="36" presetID="10" presetClass="entr" presetSubtype="0" fill="hold" nodeType="withEffect">
                                      <p:stCondLst>
                                        <p:cond delay="1700"/>
                                      </p:stCondLst>
                                      <p:childTnLst>
                                        <p:set>
                                          <p:cBhvr>
                                            <p:cTn id="37" dur="1" fill="hold">
                                              <p:stCondLst>
                                                <p:cond delay="0"/>
                                              </p:stCondLst>
                                            </p:cTn>
                                            <p:tgtEl>
                                              <p:spTgt spid="117"/>
                                            </p:tgtEl>
                                            <p:attrNameLst>
                                              <p:attrName>style.visibility</p:attrName>
                                            </p:attrNameLst>
                                          </p:cBhvr>
                                          <p:to>
                                            <p:strVal val="visible"/>
                                          </p:to>
                                        </p:set>
                                        <p:animEffect transition="in" filter="fade">
                                          <p:cBhvr>
                                            <p:cTn id="38" dur="300"/>
                                            <p:tgtEl>
                                              <p:spTgt spid="117"/>
                                            </p:tgtEl>
                                          </p:cBhvr>
                                        </p:animEffect>
                                      </p:childTnLst>
                                    </p:cTn>
                                  </p:par>
                                  <p:par>
                                    <p:cTn id="39" presetID="10" presetClass="entr" presetSubtype="0" fill="hold" nodeType="withEffect">
                                      <p:stCondLst>
                                        <p:cond delay="1800"/>
                                      </p:stCondLst>
                                      <p:childTnLst>
                                        <p:set>
                                          <p:cBhvr>
                                            <p:cTn id="40" dur="1" fill="hold">
                                              <p:stCondLst>
                                                <p:cond delay="0"/>
                                              </p:stCondLst>
                                            </p:cTn>
                                            <p:tgtEl>
                                              <p:spTgt spid="118"/>
                                            </p:tgtEl>
                                            <p:attrNameLst>
                                              <p:attrName>style.visibility</p:attrName>
                                            </p:attrNameLst>
                                          </p:cBhvr>
                                          <p:to>
                                            <p:strVal val="visible"/>
                                          </p:to>
                                        </p:set>
                                        <p:animEffect transition="in" filter="fade">
                                          <p:cBhvr>
                                            <p:cTn id="41" dur="300"/>
                                            <p:tgtEl>
                                              <p:spTgt spid="118"/>
                                            </p:tgtEl>
                                          </p:cBhvr>
                                        </p:animEffect>
                                      </p:childTnLst>
                                    </p:cTn>
                                  </p:par>
                                  <p:par>
                                    <p:cTn id="42" presetID="10" presetClass="entr" presetSubtype="0" fill="hold" nodeType="withEffect">
                                      <p:stCondLst>
                                        <p:cond delay="190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300"/>
                                            <p:tgtEl>
                                              <p:spTgt spid="49"/>
                                            </p:tgtEl>
                                          </p:cBhvr>
                                        </p:animEffect>
                                      </p:childTnLst>
                                    </p:cTn>
                                  </p:par>
                                  <p:par>
                                    <p:cTn id="45" presetID="2" presetClass="entr" presetSubtype="6" fill="hold" grpId="0" nodeType="withEffect">
                                      <p:stCondLst>
                                        <p:cond delay="70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1200" fill="hold"/>
                                            <p:tgtEl>
                                              <p:spTgt spid="62"/>
                                            </p:tgtEl>
                                            <p:attrNameLst>
                                              <p:attrName>ppt_x</p:attrName>
                                            </p:attrNameLst>
                                          </p:cBhvr>
                                          <p:tavLst>
                                            <p:tav tm="0">
                                              <p:val>
                                                <p:strVal val="1+#ppt_w/2"/>
                                              </p:val>
                                            </p:tav>
                                            <p:tav tm="100000">
                                              <p:val>
                                                <p:strVal val="#ppt_x"/>
                                              </p:val>
                                            </p:tav>
                                          </p:tavLst>
                                        </p:anim>
                                        <p:anim calcmode="lin" valueType="num">
                                          <p:cBhvr additive="base">
                                            <p:cTn id="48" dur="1200" fill="hold"/>
                                            <p:tgtEl>
                                              <p:spTgt spid="62"/>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110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1200"/>
                                            <p:tgtEl>
                                              <p:spTgt spid="119"/>
                                            </p:tgtEl>
                                          </p:cBhvr>
                                        </p:animEffect>
                                      </p:childTnLst>
                                    </p:cTn>
                                  </p:par>
                                  <p:par>
                                    <p:cTn id="52" presetID="10" presetClass="entr" presetSubtype="0" fill="hold" nodeType="withEffect">
                                      <p:stCondLst>
                                        <p:cond delay="220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300"/>
                                            <p:tgtEl>
                                              <p:spTgt spid="4"/>
                                            </p:tgtEl>
                                          </p:cBhvr>
                                        </p:animEffect>
                                      </p:childTnLst>
                                    </p:cTn>
                                  </p:par>
                                  <p:par>
                                    <p:cTn id="55" presetID="37" presetClass="path" presetSubtype="0" fill="hold" nodeType="withEffect">
                                      <p:stCondLst>
                                        <p:cond delay="2500"/>
                                      </p:stCondLst>
                                      <p:childTnLst>
                                        <p:animMotion origin="layout" path="M -0.00013 -0.00023 C 0.01588 -0.08541 0.03294 -0.15879 0.04101 -0.19097 C 0.06706 -0.29352 0.11693 -0.47222 0.24818 -0.55324 " pathEditMode="relative" rAng="0" ptsTypes="AAA">
                                          <p:cBhvr>
                                            <p:cTn id="56" dur="2000" fill="hold"/>
                                            <p:tgtEl>
                                              <p:spTgt spid="4"/>
                                            </p:tgtEl>
                                            <p:attrNameLst>
                                              <p:attrName>ppt_x</p:attrName>
                                              <p:attrName>ppt_y</p:attrName>
                                            </p:attrNameLst>
                                          </p:cBhvr>
                                          <p:rCtr x="12409" y="-27662"/>
                                        </p:animMotion>
                                      </p:childTnLst>
                                    </p:cTn>
                                  </p:par>
                                  <p:par>
                                    <p:cTn id="57" presetID="8" presetClass="emph" presetSubtype="0" fill="hold" nodeType="withEffect">
                                      <p:stCondLst>
                                        <p:cond delay="2500"/>
                                      </p:stCondLst>
                                      <p:childTnLst>
                                        <p:animRot by="2520000">
                                          <p:cBhvr>
                                            <p:cTn id="58" dur="2000" fill="hold"/>
                                            <p:tgtEl>
                                              <p:spTgt spid="4"/>
                                            </p:tgtEl>
                                            <p:attrNameLst>
                                              <p:attrName>r</p:attrName>
                                            </p:attrNameLst>
                                          </p:cBhvr>
                                        </p:animRot>
                                      </p:childTnLst>
                                    </p:cTn>
                                  </p:par>
                                  <p:par>
                                    <p:cTn id="59" presetID="10" presetClass="entr" presetSubtype="0" fill="hold" nodeType="withEffect">
                                      <p:stCondLst>
                                        <p:cond delay="230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300"/>
                                            <p:tgtEl>
                                              <p:spTgt spid="3"/>
                                            </p:tgtEl>
                                          </p:cBhvr>
                                        </p:animEffect>
                                      </p:childTnLst>
                                    </p:cTn>
                                  </p:par>
                                  <p:par>
                                    <p:cTn id="62" presetID="37" presetClass="path" presetSubtype="0" fill="hold" nodeType="withEffect">
                                      <p:stCondLst>
                                        <p:cond delay="2600"/>
                                      </p:stCondLst>
                                      <p:childTnLst>
                                        <p:animMotion origin="layout" path="M 3.54167E-6 -3.7037E-6 C -0.01276 -0.05625 -0.02474 -0.1199 -0.05456 -0.18912 " pathEditMode="relative" rAng="0" ptsTypes="AA">
                                          <p:cBhvr>
                                            <p:cTn id="63" dur="2000" fill="hold"/>
                                            <p:tgtEl>
                                              <p:spTgt spid="3"/>
                                            </p:tgtEl>
                                            <p:attrNameLst>
                                              <p:attrName>ppt_x</p:attrName>
                                              <p:attrName>ppt_y</p:attrName>
                                            </p:attrNameLst>
                                          </p:cBhvr>
                                          <p:rCtr x="-2734" y="-9468"/>
                                        </p:animMotion>
                                      </p:childTnLst>
                                    </p:cTn>
                                  </p:par>
                                  <p:par>
                                    <p:cTn id="64" presetID="8" presetClass="emph" presetSubtype="0" fill="hold" nodeType="withEffect">
                                      <p:stCondLst>
                                        <p:cond delay="2600"/>
                                      </p:stCondLst>
                                      <p:childTnLst>
                                        <p:animRot by="-300000">
                                          <p:cBhvr>
                                            <p:cTn id="65" dur="2000" fill="hold"/>
                                            <p:tgtEl>
                                              <p:spTgt spid="3"/>
                                            </p:tgtEl>
                                            <p:attrNameLst>
                                              <p:attrName>r</p:attrName>
                                            </p:attrNameLst>
                                          </p:cBhvr>
                                        </p:animRot>
                                      </p:childTnLst>
                                    </p:cTn>
                                  </p:par>
                                  <p:par>
                                    <p:cTn id="66" presetID="10" presetClass="entr" presetSubtype="0" fill="hold" nodeType="withEffect">
                                      <p:stCondLst>
                                        <p:cond delay="230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300"/>
                                            <p:tgtEl>
                                              <p:spTgt spid="68"/>
                                            </p:tgtEl>
                                          </p:cBhvr>
                                        </p:animEffect>
                                      </p:childTnLst>
                                    </p:cTn>
                                  </p:par>
                                  <p:par>
                                    <p:cTn id="69" presetID="37" presetClass="path" presetSubtype="0" fill="hold" nodeType="withEffect">
                                      <p:stCondLst>
                                        <p:cond delay="2600"/>
                                      </p:stCondLst>
                                      <p:childTnLst>
                                        <p:animMotion origin="layout" path="M -0.00013 -4.07407E-6 C 0.01315 -0.03541 0.02513 -0.06088 0.05716 -0.11759 C 0.08906 -0.17453 0.12942 -0.21689 0.16315 -0.24745 " pathEditMode="relative" rAng="0" ptsTypes="AAA">
                                          <p:cBhvr>
                                            <p:cTn id="70" dur="2000" fill="hold"/>
                                            <p:tgtEl>
                                              <p:spTgt spid="68"/>
                                            </p:tgtEl>
                                            <p:attrNameLst>
                                              <p:attrName>ppt_x</p:attrName>
                                              <p:attrName>ppt_y</p:attrName>
                                            </p:attrNameLst>
                                          </p:cBhvr>
                                          <p:rCtr x="8164" y="-12384"/>
                                        </p:animMotion>
                                      </p:childTnLst>
                                    </p:cTn>
                                  </p:par>
                                  <p:par>
                                    <p:cTn id="71" presetID="8" presetClass="emph" presetSubtype="0" fill="hold" nodeType="withEffect">
                                      <p:stCondLst>
                                        <p:cond delay="2600"/>
                                      </p:stCondLst>
                                      <p:childTnLst>
                                        <p:animRot by="1500000">
                                          <p:cBhvr>
                                            <p:cTn id="72" dur="2000" fill="hold"/>
                                            <p:tgtEl>
                                              <p:spTgt spid="68"/>
                                            </p:tgtEl>
                                            <p:attrNameLst>
                                              <p:attrName>r</p:attrName>
                                            </p:attrNameLst>
                                          </p:cBhvr>
                                        </p:animRot>
                                      </p:childTnLst>
                                    </p:cTn>
                                  </p:par>
                                  <p:par>
                                    <p:cTn id="73" presetID="10" presetClass="entr" presetSubtype="0" fill="hold" nodeType="withEffect">
                                      <p:stCondLst>
                                        <p:cond delay="230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300"/>
                                            <p:tgtEl>
                                              <p:spTgt spid="55"/>
                                            </p:tgtEl>
                                          </p:cBhvr>
                                        </p:animEffect>
                                      </p:childTnLst>
                                    </p:cTn>
                                  </p:par>
                                  <p:par>
                                    <p:cTn id="76" presetID="37" presetClass="path" presetSubtype="0" fill="hold" nodeType="withEffect">
                                      <p:stCondLst>
                                        <p:cond delay="2600"/>
                                      </p:stCondLst>
                                      <p:childTnLst>
                                        <p:animMotion origin="layout" path="M -0.00013 2.59259E-6 C -0.02018 -0.07847 -0.06771 -0.2051 -0.09401 -0.26783 C -0.1319 -0.34792 -0.13151 -0.34769 -0.16354 -0.39908 " pathEditMode="relative" rAng="0" ptsTypes="AAA">
                                          <p:cBhvr>
                                            <p:cTn id="77" dur="2000" fill="hold"/>
                                            <p:tgtEl>
                                              <p:spTgt spid="55"/>
                                            </p:tgtEl>
                                            <p:attrNameLst>
                                              <p:attrName>ppt_x</p:attrName>
                                              <p:attrName>ppt_y</p:attrName>
                                            </p:attrNameLst>
                                          </p:cBhvr>
                                          <p:rCtr x="-8177" y="-19954"/>
                                        </p:animMotion>
                                      </p:childTnLst>
                                    </p:cTn>
                                  </p:par>
                                  <p:par>
                                    <p:cTn id="78" presetID="8" presetClass="emph" presetSubtype="0" fill="hold" nodeType="withEffect">
                                      <p:stCondLst>
                                        <p:cond delay="2600"/>
                                      </p:stCondLst>
                                      <p:childTnLst>
                                        <p:animRot by="-1200000">
                                          <p:cBhvr>
                                            <p:cTn id="79" dur="2000" fill="hold"/>
                                            <p:tgtEl>
                                              <p:spTgt spid="55"/>
                                            </p:tgtEl>
                                            <p:attrNameLst>
                                              <p:attrName>r</p:attrName>
                                            </p:attrNameLst>
                                          </p:cBhvr>
                                        </p:animRot>
                                      </p:childTnLst>
                                    </p:cTn>
                                  </p:par>
                                  <p:par>
                                    <p:cTn id="80" presetID="10" presetClass="entr" presetSubtype="0" fill="hold" nodeType="withEffect">
                                      <p:stCondLst>
                                        <p:cond delay="230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300"/>
                                            <p:tgtEl>
                                              <p:spTgt spid="60"/>
                                            </p:tgtEl>
                                          </p:cBhvr>
                                        </p:animEffect>
                                      </p:childTnLst>
                                    </p:cTn>
                                  </p:par>
                                  <p:par>
                                    <p:cTn id="83" presetID="42" presetClass="path" presetSubtype="0" fill="hold" nodeType="withEffect">
                                      <p:stCondLst>
                                        <p:cond delay="2600"/>
                                      </p:stCondLst>
                                      <p:childTnLst>
                                        <p:animMotion origin="layout" path="M -1.45833E-6 -1.85185E-6 L 0.0332 -0.07546 " pathEditMode="relative" rAng="0" ptsTypes="AA">
                                          <p:cBhvr>
                                            <p:cTn id="84" dur="2000" fill="hold"/>
                                            <p:tgtEl>
                                              <p:spTgt spid="60"/>
                                            </p:tgtEl>
                                            <p:attrNameLst>
                                              <p:attrName>ppt_x</p:attrName>
                                              <p:attrName>ppt_y</p:attrName>
                                            </p:attrNameLst>
                                          </p:cBhvr>
                                          <p:rCtr x="1654" y="-3773"/>
                                        </p:animMotion>
                                      </p:childTnLst>
                                    </p:cTn>
                                  </p:par>
                                  <p:par>
                                    <p:cTn id="85" presetID="10" presetClass="entr" presetSubtype="0" fill="hold" nodeType="withEffect">
                                      <p:stCondLst>
                                        <p:cond delay="230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300"/>
                                            <p:tgtEl>
                                              <p:spTgt spid="61"/>
                                            </p:tgtEl>
                                          </p:cBhvr>
                                        </p:animEffect>
                                      </p:childTnLst>
                                    </p:cTn>
                                  </p:par>
                                  <p:par>
                                    <p:cTn id="88" presetID="37" presetClass="path" presetSubtype="0" fill="hold" nodeType="withEffect">
                                      <p:stCondLst>
                                        <p:cond delay="2600"/>
                                      </p:stCondLst>
                                      <p:childTnLst>
                                        <p:animMotion origin="layout" path="M -0.00013 -0.00092 C 0.00794 -0.04143 0.03281 -0.17453 0.05169 -0.23287 " pathEditMode="relative" rAng="0" ptsTypes="AA">
                                          <p:cBhvr>
                                            <p:cTn id="89" dur="2000" fill="hold"/>
                                            <p:tgtEl>
                                              <p:spTgt spid="61"/>
                                            </p:tgtEl>
                                            <p:attrNameLst>
                                              <p:attrName>ppt_x</p:attrName>
                                              <p:attrName>ppt_y</p:attrName>
                                            </p:attrNameLst>
                                          </p:cBhvr>
                                          <p:rCtr x="2591" y="-11597"/>
                                        </p:animMotion>
                                      </p:childTnLst>
                                    </p:cTn>
                                  </p:par>
                                  <p:par>
                                    <p:cTn id="90" presetID="8" presetClass="emph" presetSubtype="0" fill="hold" nodeType="withEffect">
                                      <p:stCondLst>
                                        <p:cond delay="2600"/>
                                      </p:stCondLst>
                                      <p:childTnLst>
                                        <p:animRot by="480000">
                                          <p:cBhvr>
                                            <p:cTn id="91" dur="2000" fill="hold"/>
                                            <p:tgtEl>
                                              <p:spTgt spid="61"/>
                                            </p:tgtEl>
                                            <p:attrNameLst>
                                              <p:attrName>r</p:attrName>
                                            </p:attrNameLst>
                                          </p:cBhvr>
                                        </p:animRot>
                                      </p:childTnLst>
                                    </p:cTn>
                                  </p:par>
                                  <p:par>
                                    <p:cTn id="92" presetID="10" presetClass="entr" presetSubtype="0" fill="hold" nodeType="withEffect">
                                      <p:stCondLst>
                                        <p:cond delay="180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300"/>
                                            <p:tgtEl>
                                              <p:spTgt spid="69"/>
                                            </p:tgtEl>
                                          </p:cBhvr>
                                        </p:animEffect>
                                      </p:childTnLst>
                                    </p:cTn>
                                  </p:par>
                                  <p:par>
                                    <p:cTn id="95" presetID="10" presetClass="entr" presetSubtype="0" fill="hold" nodeType="withEffect">
                                      <p:stCondLst>
                                        <p:cond delay="1800"/>
                                      </p:stCondLst>
                                      <p:childTnLst>
                                        <p:set>
                                          <p:cBhvr>
                                            <p:cTn id="96" dur="1" fill="hold">
                                              <p:stCondLst>
                                                <p:cond delay="0"/>
                                              </p:stCondLst>
                                            </p:cTn>
                                            <p:tgtEl>
                                              <p:spTgt spid="101"/>
                                            </p:tgtEl>
                                            <p:attrNameLst>
                                              <p:attrName>style.visibility</p:attrName>
                                            </p:attrNameLst>
                                          </p:cBhvr>
                                          <p:to>
                                            <p:strVal val="visible"/>
                                          </p:to>
                                        </p:set>
                                        <p:animEffect transition="in" filter="fade">
                                          <p:cBhvr>
                                            <p:cTn id="97" dur="300"/>
                                            <p:tgtEl>
                                              <p:spTgt spid="101"/>
                                            </p:tgtEl>
                                          </p:cBhvr>
                                        </p:animEffect>
                                      </p:childTnLst>
                                    </p:cTn>
                                  </p:par>
                                  <p:par>
                                    <p:cTn id="98" presetID="10" presetClass="entr" presetSubtype="0" fill="hold" nodeType="withEffect">
                                      <p:stCondLst>
                                        <p:cond delay="230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300"/>
                                            <p:tgtEl>
                                              <p:spTgt spid="110"/>
                                            </p:tgtEl>
                                          </p:cBhvr>
                                        </p:animEffect>
                                      </p:childTnLst>
                                    </p:cTn>
                                  </p:par>
                                  <p:par>
                                    <p:cTn id="101" presetID="37" presetClass="path" presetSubtype="0" fill="hold" nodeType="withEffect">
                                      <p:stCondLst>
                                        <p:cond delay="2600"/>
                                      </p:stCondLst>
                                      <p:childTnLst>
                                        <p:animMotion origin="layout" path="M -0.00026 -3.33333E-6 L -0.10065 0.3125 " pathEditMode="relative" rAng="0" ptsTypes="AA">
                                          <p:cBhvr>
                                            <p:cTn id="102" dur="2000" fill="hold"/>
                                            <p:tgtEl>
                                              <p:spTgt spid="110"/>
                                            </p:tgtEl>
                                            <p:attrNameLst>
                                              <p:attrName>ppt_x</p:attrName>
                                              <p:attrName>ppt_y</p:attrName>
                                            </p:attrNameLst>
                                          </p:cBhvr>
                                          <p:rCtr x="-5026" y="15625"/>
                                        </p:animMotion>
                                      </p:childTnLst>
                                    </p:cTn>
                                  </p:par>
                                  <p:par>
                                    <p:cTn id="103" presetID="8" presetClass="emph" presetSubtype="0" decel="47000" fill="hold" nodeType="withEffect">
                                      <p:stCondLst>
                                        <p:cond delay="2600"/>
                                      </p:stCondLst>
                                      <p:childTnLst>
                                        <p:animRot by="1800000">
                                          <p:cBhvr>
                                            <p:cTn id="104" dur="2000" fill="hold"/>
                                            <p:tgtEl>
                                              <p:spTgt spid="110"/>
                                            </p:tgtEl>
                                            <p:attrNameLst>
                                              <p:attrName>r</p:attrName>
                                            </p:attrNameLst>
                                          </p:cBhvr>
                                        </p:animRot>
                                      </p:childTnLst>
                                    </p:cTn>
                                  </p:par>
                                  <p:par>
                                    <p:cTn id="105" presetID="10" presetClass="entr" presetSubtype="0" fill="hold" nodeType="withEffect">
                                      <p:stCondLst>
                                        <p:cond delay="230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300"/>
                                            <p:tgtEl>
                                              <p:spTgt spid="115"/>
                                            </p:tgtEl>
                                          </p:cBhvr>
                                        </p:animEffect>
                                      </p:childTnLst>
                                    </p:cTn>
                                  </p:par>
                                  <p:par>
                                    <p:cTn id="108" presetID="37" presetClass="path" presetSubtype="0" fill="hold" nodeType="withEffect">
                                      <p:stCondLst>
                                        <p:cond delay="2600"/>
                                      </p:stCondLst>
                                      <p:childTnLst>
                                        <p:animMotion origin="layout" path="M -0.00026 -1.48148E-6 C 0.0151 0.0206 0.02422 0.06644 0.02018 0.1081 " pathEditMode="relative" rAng="0" ptsTypes="AA">
                                          <p:cBhvr>
                                            <p:cTn id="109" dur="2000" fill="hold"/>
                                            <p:tgtEl>
                                              <p:spTgt spid="115"/>
                                            </p:tgtEl>
                                            <p:attrNameLst>
                                              <p:attrName>ppt_x</p:attrName>
                                              <p:attrName>ppt_y</p:attrName>
                                            </p:attrNameLst>
                                          </p:cBhvr>
                                          <p:rCtr x="1068" y="5394"/>
                                        </p:animMotion>
                                      </p:childTnLst>
                                    </p:cTn>
                                  </p:par>
                                  <p:par>
                                    <p:cTn id="110" presetID="8" presetClass="emph" presetSubtype="0" fill="hold" nodeType="withEffect">
                                      <p:stCondLst>
                                        <p:cond delay="2600"/>
                                      </p:stCondLst>
                                      <p:childTnLst>
                                        <p:animRot by="3000000">
                                          <p:cBhvr>
                                            <p:cTn id="111" dur="2000" fill="hold"/>
                                            <p:tgtEl>
                                              <p:spTgt spid="115"/>
                                            </p:tgtEl>
                                            <p:attrNameLst>
                                              <p:attrName>r</p:attrName>
                                            </p:attrNameLst>
                                          </p:cBhvr>
                                        </p:animRot>
                                      </p:childTnLst>
                                    </p:cTn>
                                  </p:par>
                                  <p:par>
                                    <p:cTn id="112" presetID="10" presetClass="entr" presetSubtype="0" fill="hold" nodeType="withEffect">
                                      <p:stCondLst>
                                        <p:cond delay="2300"/>
                                      </p:stCondLst>
                                      <p:childTnLst>
                                        <p:set>
                                          <p:cBhvr>
                                            <p:cTn id="113" dur="1" fill="hold">
                                              <p:stCondLst>
                                                <p:cond delay="0"/>
                                              </p:stCondLst>
                                            </p:cTn>
                                            <p:tgtEl>
                                              <p:spTgt spid="122"/>
                                            </p:tgtEl>
                                            <p:attrNameLst>
                                              <p:attrName>style.visibility</p:attrName>
                                            </p:attrNameLst>
                                          </p:cBhvr>
                                          <p:to>
                                            <p:strVal val="visible"/>
                                          </p:to>
                                        </p:set>
                                        <p:animEffect transition="in" filter="fade">
                                          <p:cBhvr>
                                            <p:cTn id="114" dur="300"/>
                                            <p:tgtEl>
                                              <p:spTgt spid="122"/>
                                            </p:tgtEl>
                                          </p:cBhvr>
                                        </p:animEffect>
                                      </p:childTnLst>
                                    </p:cTn>
                                  </p:par>
                                  <p:par>
                                    <p:cTn id="115" presetID="37" presetClass="path" presetSubtype="0" fill="hold" nodeType="withEffect">
                                      <p:stCondLst>
                                        <p:cond delay="2600"/>
                                      </p:stCondLst>
                                      <p:childTnLst>
                                        <p:animMotion origin="layout" path="M 2.08333E-7 -3.33333E-6 C -0.0224 -0.03912 -0.05807 -0.11666 -0.17565 -0.21551 " pathEditMode="relative" rAng="0" ptsTypes="AA">
                                          <p:cBhvr>
                                            <p:cTn id="116" dur="2000" fill="hold"/>
                                            <p:tgtEl>
                                              <p:spTgt spid="122"/>
                                            </p:tgtEl>
                                            <p:attrNameLst>
                                              <p:attrName>ppt_x</p:attrName>
                                              <p:attrName>ppt_y</p:attrName>
                                            </p:attrNameLst>
                                          </p:cBhvr>
                                          <p:rCtr x="-8789" y="-10787"/>
                                        </p:animMotion>
                                      </p:childTnLst>
                                    </p:cTn>
                                  </p:par>
                                  <p:par>
                                    <p:cTn id="117" presetID="8" presetClass="emph" presetSubtype="0" fill="hold" nodeType="withEffect">
                                      <p:stCondLst>
                                        <p:cond delay="2600"/>
                                      </p:stCondLst>
                                      <p:childTnLst>
                                        <p:animRot by="-1200000">
                                          <p:cBhvr>
                                            <p:cTn id="118" dur="2000" fill="hold"/>
                                            <p:tgtEl>
                                              <p:spTgt spid="122"/>
                                            </p:tgtEl>
                                            <p:attrNameLst>
                                              <p:attrName>r</p:attrName>
                                            </p:attrNameLst>
                                          </p:cBhvr>
                                        </p:animRot>
                                      </p:childTnLst>
                                    </p:cTn>
                                  </p:par>
                                  <p:par>
                                    <p:cTn id="119" presetID="10" presetClass="entr" presetSubtype="0" fill="hold" nodeType="withEffect">
                                      <p:stCondLst>
                                        <p:cond delay="1800"/>
                                      </p:stCondLst>
                                      <p:childTnLst>
                                        <p:set>
                                          <p:cBhvr>
                                            <p:cTn id="120" dur="1" fill="hold">
                                              <p:stCondLst>
                                                <p:cond delay="0"/>
                                              </p:stCondLst>
                                            </p:cTn>
                                            <p:tgtEl>
                                              <p:spTgt spid="123"/>
                                            </p:tgtEl>
                                            <p:attrNameLst>
                                              <p:attrName>style.visibility</p:attrName>
                                            </p:attrNameLst>
                                          </p:cBhvr>
                                          <p:to>
                                            <p:strVal val="visible"/>
                                          </p:to>
                                        </p:set>
                                        <p:animEffect transition="in" filter="fade">
                                          <p:cBhvr>
                                            <p:cTn id="121" dur="300"/>
                                            <p:tgtEl>
                                              <p:spTgt spid="123"/>
                                            </p:tgtEl>
                                          </p:cBhvr>
                                        </p:animEffect>
                                      </p:childTnLst>
                                    </p:cTn>
                                  </p:par>
                                  <p:par>
                                    <p:cTn id="122" presetID="10" presetClass="entr" presetSubtype="0" fill="hold" nodeType="withEffect">
                                      <p:stCondLst>
                                        <p:cond delay="1800"/>
                                      </p:stCondLst>
                                      <p:childTnLst>
                                        <p:set>
                                          <p:cBhvr>
                                            <p:cTn id="123" dur="1" fill="hold">
                                              <p:stCondLst>
                                                <p:cond delay="0"/>
                                              </p:stCondLst>
                                            </p:cTn>
                                            <p:tgtEl>
                                              <p:spTgt spid="129"/>
                                            </p:tgtEl>
                                            <p:attrNameLst>
                                              <p:attrName>style.visibility</p:attrName>
                                            </p:attrNameLst>
                                          </p:cBhvr>
                                          <p:to>
                                            <p:strVal val="visible"/>
                                          </p:to>
                                        </p:set>
                                        <p:animEffect transition="in" filter="fade">
                                          <p:cBhvr>
                                            <p:cTn id="124" dur="300"/>
                                            <p:tgtEl>
                                              <p:spTgt spid="129"/>
                                            </p:tgtEl>
                                          </p:cBhvr>
                                        </p:animEffect>
                                      </p:childTnLst>
                                    </p:cTn>
                                  </p:par>
                                  <p:par>
                                    <p:cTn id="125" presetID="10" presetClass="entr" presetSubtype="0" fill="hold" nodeType="withEffect">
                                      <p:stCondLst>
                                        <p:cond delay="2300"/>
                                      </p:stCondLst>
                                      <p:childTnLst>
                                        <p:set>
                                          <p:cBhvr>
                                            <p:cTn id="126" dur="1" fill="hold">
                                              <p:stCondLst>
                                                <p:cond delay="0"/>
                                              </p:stCondLst>
                                            </p:cTn>
                                            <p:tgtEl>
                                              <p:spTgt spid="133"/>
                                            </p:tgtEl>
                                            <p:attrNameLst>
                                              <p:attrName>style.visibility</p:attrName>
                                            </p:attrNameLst>
                                          </p:cBhvr>
                                          <p:to>
                                            <p:strVal val="visible"/>
                                          </p:to>
                                        </p:set>
                                        <p:animEffect transition="in" filter="fade">
                                          <p:cBhvr>
                                            <p:cTn id="127" dur="300"/>
                                            <p:tgtEl>
                                              <p:spTgt spid="133"/>
                                            </p:tgtEl>
                                          </p:cBhvr>
                                        </p:animEffect>
                                      </p:childTnLst>
                                    </p:cTn>
                                  </p:par>
                                  <p:par>
                                    <p:cTn id="128" presetID="37" presetClass="path" presetSubtype="0" fill="hold" nodeType="withEffect">
                                      <p:stCondLst>
                                        <p:cond delay="2600"/>
                                      </p:stCondLst>
                                      <p:childTnLst>
                                        <p:animMotion origin="layout" path="M -0.00039 -0.0007 C -0.02071 -0.03542 -0.0444 -0.07593 -0.06628 -0.10209 " pathEditMode="relative" rAng="0" ptsTypes="AA">
                                          <p:cBhvr>
                                            <p:cTn id="129" dur="2000" fill="hold"/>
                                            <p:tgtEl>
                                              <p:spTgt spid="133"/>
                                            </p:tgtEl>
                                            <p:attrNameLst>
                                              <p:attrName>ppt_x</p:attrName>
                                              <p:attrName>ppt_y</p:attrName>
                                            </p:attrNameLst>
                                          </p:cBhvr>
                                          <p:rCtr x="-3294" y="-5069"/>
                                        </p:animMotion>
                                      </p:childTnLst>
                                    </p:cTn>
                                  </p:par>
                                  <p:par>
                                    <p:cTn id="130" presetID="8" presetClass="emph" presetSubtype="0" fill="hold" nodeType="withEffect">
                                      <p:stCondLst>
                                        <p:cond delay="2600"/>
                                      </p:stCondLst>
                                      <p:childTnLst>
                                        <p:animRot by="-600000">
                                          <p:cBhvr>
                                            <p:cTn id="131" dur="2000" fill="hold"/>
                                            <p:tgtEl>
                                              <p:spTgt spid="133"/>
                                            </p:tgtEl>
                                            <p:attrNameLst>
                                              <p:attrName>r</p:attrName>
                                            </p:attrNameLst>
                                          </p:cBhvr>
                                        </p:animRot>
                                      </p:childTnLst>
                                    </p:cTn>
                                  </p:par>
                                  <p:par>
                                    <p:cTn id="132" presetID="2" presetClass="entr" presetSubtype="3" decel="10000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additive="base">
                                            <p:cTn id="134" dur="1500" fill="hold"/>
                                            <p:tgtEl>
                                              <p:spTgt spid="26"/>
                                            </p:tgtEl>
                                            <p:attrNameLst>
                                              <p:attrName>ppt_x</p:attrName>
                                            </p:attrNameLst>
                                          </p:cBhvr>
                                          <p:tavLst>
                                            <p:tav tm="0">
                                              <p:val>
                                                <p:strVal val="1+#ppt_w/2"/>
                                              </p:val>
                                            </p:tav>
                                            <p:tav tm="100000">
                                              <p:val>
                                                <p:strVal val="#ppt_x"/>
                                              </p:val>
                                            </p:tav>
                                          </p:tavLst>
                                        </p:anim>
                                        <p:anim calcmode="lin" valueType="num">
                                          <p:cBhvr additive="base">
                                            <p:cTn id="135" dur="1500" fill="hold"/>
                                            <p:tgtEl>
                                              <p:spTgt spid="26"/>
                                            </p:tgtEl>
                                            <p:attrNameLst>
                                              <p:attrName>ppt_y</p:attrName>
                                            </p:attrNameLst>
                                          </p:cBhvr>
                                          <p:tavLst>
                                            <p:tav tm="0">
                                              <p:val>
                                                <p:strVal val="0-#ppt_h/2"/>
                                              </p:val>
                                            </p:tav>
                                            <p:tav tm="100000">
                                              <p:val>
                                                <p:strVal val="#ppt_y"/>
                                              </p:val>
                                            </p:tav>
                                          </p:tavLst>
                                        </p:anim>
                                      </p:childTnLst>
                                    </p:cTn>
                                  </p:par>
                                  <p:par>
                                    <p:cTn id="136" presetID="2" presetClass="entr" presetSubtype="1" decel="100000" fill="hold" nodeType="withEffect">
                                      <p:stCondLst>
                                        <p:cond delay="200"/>
                                      </p:stCondLst>
                                      <p:childTnLst>
                                        <p:set>
                                          <p:cBhvr>
                                            <p:cTn id="137" dur="1" fill="hold">
                                              <p:stCondLst>
                                                <p:cond delay="0"/>
                                              </p:stCondLst>
                                            </p:cTn>
                                            <p:tgtEl>
                                              <p:spTgt spid="59"/>
                                            </p:tgtEl>
                                            <p:attrNameLst>
                                              <p:attrName>style.visibility</p:attrName>
                                            </p:attrNameLst>
                                          </p:cBhvr>
                                          <p:to>
                                            <p:strVal val="visible"/>
                                          </p:to>
                                        </p:set>
                                        <p:anim calcmode="lin" valueType="num">
                                          <p:cBhvr additive="base">
                                            <p:cTn id="138" dur="1500" fill="hold"/>
                                            <p:tgtEl>
                                              <p:spTgt spid="59"/>
                                            </p:tgtEl>
                                            <p:attrNameLst>
                                              <p:attrName>ppt_x</p:attrName>
                                            </p:attrNameLst>
                                          </p:cBhvr>
                                          <p:tavLst>
                                            <p:tav tm="0">
                                              <p:val>
                                                <p:strVal val="#ppt_x"/>
                                              </p:val>
                                            </p:tav>
                                            <p:tav tm="100000">
                                              <p:val>
                                                <p:strVal val="#ppt_x"/>
                                              </p:val>
                                            </p:tav>
                                          </p:tavLst>
                                        </p:anim>
                                        <p:anim calcmode="lin" valueType="num">
                                          <p:cBhvr additive="base">
                                            <p:cTn id="139" dur="1500" fill="hold"/>
                                            <p:tgtEl>
                                              <p:spTgt spid="59"/>
                                            </p:tgtEl>
                                            <p:attrNameLst>
                                              <p:attrName>ppt_y</p:attrName>
                                            </p:attrNameLst>
                                          </p:cBhvr>
                                          <p:tavLst>
                                            <p:tav tm="0">
                                              <p:val>
                                                <p:strVal val="0-#ppt_h/2"/>
                                              </p:val>
                                            </p:tav>
                                            <p:tav tm="100000">
                                              <p:val>
                                                <p:strVal val="#ppt_y"/>
                                              </p:val>
                                            </p:tav>
                                          </p:tavLst>
                                        </p:anim>
                                      </p:childTnLst>
                                    </p:cTn>
                                  </p:par>
                                  <p:par>
                                    <p:cTn id="140" presetID="2" presetClass="entr" presetSubtype="9" decel="100000" fill="hold" nodeType="withEffect">
                                      <p:stCondLst>
                                        <p:cond delay="0"/>
                                      </p:stCondLst>
                                      <p:childTnLst>
                                        <p:set>
                                          <p:cBhvr>
                                            <p:cTn id="141" dur="1" fill="hold">
                                              <p:stCondLst>
                                                <p:cond delay="0"/>
                                              </p:stCondLst>
                                            </p:cTn>
                                            <p:tgtEl>
                                              <p:spTgt spid="56"/>
                                            </p:tgtEl>
                                            <p:attrNameLst>
                                              <p:attrName>style.visibility</p:attrName>
                                            </p:attrNameLst>
                                          </p:cBhvr>
                                          <p:to>
                                            <p:strVal val="visible"/>
                                          </p:to>
                                        </p:set>
                                        <p:anim calcmode="lin" valueType="num">
                                          <p:cBhvr additive="base">
                                            <p:cTn id="142" dur="1500" fill="hold"/>
                                            <p:tgtEl>
                                              <p:spTgt spid="56"/>
                                            </p:tgtEl>
                                            <p:attrNameLst>
                                              <p:attrName>ppt_x</p:attrName>
                                            </p:attrNameLst>
                                          </p:cBhvr>
                                          <p:tavLst>
                                            <p:tav tm="0">
                                              <p:val>
                                                <p:strVal val="0-#ppt_w/2"/>
                                              </p:val>
                                            </p:tav>
                                            <p:tav tm="100000">
                                              <p:val>
                                                <p:strVal val="#ppt_x"/>
                                              </p:val>
                                            </p:tav>
                                          </p:tavLst>
                                        </p:anim>
                                        <p:anim calcmode="lin" valueType="num">
                                          <p:cBhvr additive="base">
                                            <p:cTn id="143" dur="1500" fill="hold"/>
                                            <p:tgtEl>
                                              <p:spTgt spid="56"/>
                                            </p:tgtEl>
                                            <p:attrNameLst>
                                              <p:attrName>ppt_y</p:attrName>
                                            </p:attrNameLst>
                                          </p:cBhvr>
                                          <p:tavLst>
                                            <p:tav tm="0">
                                              <p:val>
                                                <p:strVal val="0-#ppt_h/2"/>
                                              </p:val>
                                            </p:tav>
                                            <p:tav tm="100000">
                                              <p:val>
                                                <p:strVal val="#ppt_y"/>
                                              </p:val>
                                            </p:tav>
                                          </p:tavLst>
                                        </p:anim>
                                      </p:childTnLst>
                                    </p:cTn>
                                  </p:par>
                                  <p:par>
                                    <p:cTn id="144" presetID="2" presetClass="entr" presetSubtype="8" decel="100000" fill="hold" nodeType="withEffect">
                                      <p:stCondLst>
                                        <p:cond delay="300"/>
                                      </p:stCondLst>
                                      <p:childTnLst>
                                        <p:set>
                                          <p:cBhvr>
                                            <p:cTn id="145" dur="1" fill="hold">
                                              <p:stCondLst>
                                                <p:cond delay="0"/>
                                              </p:stCondLst>
                                            </p:cTn>
                                            <p:tgtEl>
                                              <p:spTgt spid="14"/>
                                            </p:tgtEl>
                                            <p:attrNameLst>
                                              <p:attrName>style.visibility</p:attrName>
                                            </p:attrNameLst>
                                          </p:cBhvr>
                                          <p:to>
                                            <p:strVal val="visible"/>
                                          </p:to>
                                        </p:set>
                                        <p:anim calcmode="lin" valueType="num">
                                          <p:cBhvr additive="base">
                                            <p:cTn id="146" dur="1500" fill="hold"/>
                                            <p:tgtEl>
                                              <p:spTgt spid="14"/>
                                            </p:tgtEl>
                                            <p:attrNameLst>
                                              <p:attrName>ppt_x</p:attrName>
                                            </p:attrNameLst>
                                          </p:cBhvr>
                                          <p:tavLst>
                                            <p:tav tm="0">
                                              <p:val>
                                                <p:strVal val="0-#ppt_w/2"/>
                                              </p:val>
                                            </p:tav>
                                            <p:tav tm="100000">
                                              <p:val>
                                                <p:strVal val="#ppt_x"/>
                                              </p:val>
                                            </p:tav>
                                          </p:tavLst>
                                        </p:anim>
                                        <p:anim calcmode="lin" valueType="num">
                                          <p:cBhvr additive="base">
                                            <p:cTn id="147" dur="1500" fill="hold"/>
                                            <p:tgtEl>
                                              <p:spTgt spid="14"/>
                                            </p:tgtEl>
                                            <p:attrNameLst>
                                              <p:attrName>ppt_y</p:attrName>
                                            </p:attrNameLst>
                                          </p:cBhvr>
                                          <p:tavLst>
                                            <p:tav tm="0">
                                              <p:val>
                                                <p:strVal val="#ppt_y"/>
                                              </p:val>
                                            </p:tav>
                                            <p:tav tm="100000">
                                              <p:val>
                                                <p:strVal val="#ppt_y"/>
                                              </p:val>
                                            </p:tav>
                                          </p:tavLst>
                                        </p:anim>
                                      </p:childTnLst>
                                    </p:cTn>
                                  </p:par>
                                  <p:par>
                                    <p:cTn id="148" presetID="2" presetClass="entr" presetSubtype="8" decel="100000" fill="hold" nodeType="withEffect">
                                      <p:stCondLst>
                                        <p:cond delay="200"/>
                                      </p:stCondLst>
                                      <p:childTnLst>
                                        <p:set>
                                          <p:cBhvr>
                                            <p:cTn id="149" dur="1" fill="hold">
                                              <p:stCondLst>
                                                <p:cond delay="0"/>
                                              </p:stCondLst>
                                            </p:cTn>
                                            <p:tgtEl>
                                              <p:spTgt spid="27"/>
                                            </p:tgtEl>
                                            <p:attrNameLst>
                                              <p:attrName>style.visibility</p:attrName>
                                            </p:attrNameLst>
                                          </p:cBhvr>
                                          <p:to>
                                            <p:strVal val="visible"/>
                                          </p:to>
                                        </p:set>
                                        <p:anim calcmode="lin" valueType="num">
                                          <p:cBhvr additive="base">
                                            <p:cTn id="150" dur="1500" fill="hold"/>
                                            <p:tgtEl>
                                              <p:spTgt spid="27"/>
                                            </p:tgtEl>
                                            <p:attrNameLst>
                                              <p:attrName>ppt_x</p:attrName>
                                            </p:attrNameLst>
                                          </p:cBhvr>
                                          <p:tavLst>
                                            <p:tav tm="0">
                                              <p:val>
                                                <p:strVal val="0-#ppt_w/2"/>
                                              </p:val>
                                            </p:tav>
                                            <p:tav tm="100000">
                                              <p:val>
                                                <p:strVal val="#ppt_x"/>
                                              </p:val>
                                            </p:tav>
                                          </p:tavLst>
                                        </p:anim>
                                        <p:anim calcmode="lin" valueType="num">
                                          <p:cBhvr additive="base">
                                            <p:cTn id="151" dur="1500" fill="hold"/>
                                            <p:tgtEl>
                                              <p:spTgt spid="27"/>
                                            </p:tgtEl>
                                            <p:attrNameLst>
                                              <p:attrName>ppt_y</p:attrName>
                                            </p:attrNameLst>
                                          </p:cBhvr>
                                          <p:tavLst>
                                            <p:tav tm="0">
                                              <p:val>
                                                <p:strVal val="#ppt_y"/>
                                              </p:val>
                                            </p:tav>
                                            <p:tav tm="100000">
                                              <p:val>
                                                <p:strVal val="#ppt_y"/>
                                              </p:val>
                                            </p:tav>
                                          </p:tavLst>
                                        </p:anim>
                                      </p:childTnLst>
                                    </p:cTn>
                                  </p:par>
                                  <p:par>
                                    <p:cTn id="152" presetID="2" presetClass="entr" presetSubtype="3" decel="100000" fill="hold" nodeType="withEffect">
                                      <p:stCondLst>
                                        <p:cond delay="400"/>
                                      </p:stCondLst>
                                      <p:childTnLst>
                                        <p:set>
                                          <p:cBhvr>
                                            <p:cTn id="153" dur="1" fill="hold">
                                              <p:stCondLst>
                                                <p:cond delay="0"/>
                                              </p:stCondLst>
                                            </p:cTn>
                                            <p:tgtEl>
                                              <p:spTgt spid="58"/>
                                            </p:tgtEl>
                                            <p:attrNameLst>
                                              <p:attrName>style.visibility</p:attrName>
                                            </p:attrNameLst>
                                          </p:cBhvr>
                                          <p:to>
                                            <p:strVal val="visible"/>
                                          </p:to>
                                        </p:set>
                                        <p:anim calcmode="lin" valueType="num">
                                          <p:cBhvr additive="base">
                                            <p:cTn id="154" dur="1500" fill="hold"/>
                                            <p:tgtEl>
                                              <p:spTgt spid="58"/>
                                            </p:tgtEl>
                                            <p:attrNameLst>
                                              <p:attrName>ppt_x</p:attrName>
                                            </p:attrNameLst>
                                          </p:cBhvr>
                                          <p:tavLst>
                                            <p:tav tm="0">
                                              <p:val>
                                                <p:strVal val="1+#ppt_w/2"/>
                                              </p:val>
                                            </p:tav>
                                            <p:tav tm="100000">
                                              <p:val>
                                                <p:strVal val="#ppt_x"/>
                                              </p:val>
                                            </p:tav>
                                          </p:tavLst>
                                        </p:anim>
                                        <p:anim calcmode="lin" valueType="num">
                                          <p:cBhvr additive="base">
                                            <p:cTn id="155" dur="1500" fill="hold"/>
                                            <p:tgtEl>
                                              <p:spTgt spid="58"/>
                                            </p:tgtEl>
                                            <p:attrNameLst>
                                              <p:attrName>ppt_y</p:attrName>
                                            </p:attrNameLst>
                                          </p:cBhvr>
                                          <p:tavLst>
                                            <p:tav tm="0">
                                              <p:val>
                                                <p:strVal val="0-#ppt_h/2"/>
                                              </p:val>
                                            </p:tav>
                                            <p:tav tm="100000">
                                              <p:val>
                                                <p:strVal val="#ppt_y"/>
                                              </p:val>
                                            </p:tav>
                                          </p:tavLst>
                                        </p:anim>
                                      </p:childTnLst>
                                    </p:cTn>
                                  </p:par>
                                  <p:par>
                                    <p:cTn id="156" presetID="2" presetClass="entr" presetSubtype="9" decel="100000" fill="hold" nodeType="withEffect">
                                      <p:stCondLst>
                                        <p:cond delay="0"/>
                                      </p:stCondLst>
                                      <p:childTnLst>
                                        <p:set>
                                          <p:cBhvr>
                                            <p:cTn id="157" dur="1" fill="hold">
                                              <p:stCondLst>
                                                <p:cond delay="0"/>
                                              </p:stCondLst>
                                            </p:cTn>
                                            <p:tgtEl>
                                              <p:spTgt spid="19"/>
                                            </p:tgtEl>
                                            <p:attrNameLst>
                                              <p:attrName>style.visibility</p:attrName>
                                            </p:attrNameLst>
                                          </p:cBhvr>
                                          <p:to>
                                            <p:strVal val="visible"/>
                                          </p:to>
                                        </p:set>
                                        <p:anim calcmode="lin" valueType="num">
                                          <p:cBhvr additive="base">
                                            <p:cTn id="158" dur="1500" fill="hold"/>
                                            <p:tgtEl>
                                              <p:spTgt spid="19"/>
                                            </p:tgtEl>
                                            <p:attrNameLst>
                                              <p:attrName>ppt_x</p:attrName>
                                            </p:attrNameLst>
                                          </p:cBhvr>
                                          <p:tavLst>
                                            <p:tav tm="0">
                                              <p:val>
                                                <p:strVal val="0-#ppt_w/2"/>
                                              </p:val>
                                            </p:tav>
                                            <p:tav tm="100000">
                                              <p:val>
                                                <p:strVal val="#ppt_x"/>
                                              </p:val>
                                            </p:tav>
                                          </p:tavLst>
                                        </p:anim>
                                        <p:anim calcmode="lin" valueType="num">
                                          <p:cBhvr additive="base">
                                            <p:cTn id="159" dur="1500" fill="hold"/>
                                            <p:tgtEl>
                                              <p:spTgt spid="19"/>
                                            </p:tgtEl>
                                            <p:attrNameLst>
                                              <p:attrName>ppt_y</p:attrName>
                                            </p:attrNameLst>
                                          </p:cBhvr>
                                          <p:tavLst>
                                            <p:tav tm="0">
                                              <p:val>
                                                <p:strVal val="0-#ppt_h/2"/>
                                              </p:val>
                                            </p:tav>
                                            <p:tav tm="100000">
                                              <p:val>
                                                <p:strVal val="#ppt_y"/>
                                              </p:val>
                                            </p:tav>
                                          </p:tavLst>
                                        </p:anim>
                                      </p:childTnLst>
                                    </p:cTn>
                                  </p:par>
                                  <p:par>
                                    <p:cTn id="160" presetID="42" presetClass="path" presetSubtype="0" fill="hold" nodeType="withEffect">
                                      <p:stCondLst>
                                        <p:cond delay="0"/>
                                      </p:stCondLst>
                                      <p:childTnLst>
                                        <p:animMotion origin="layout" path="M -2.5E-6 2.59259E-6 L -0.04883 0.14861 " pathEditMode="relative" rAng="0" ptsTypes="AA">
                                          <p:cBhvr>
                                            <p:cTn id="161" dur="1600" fill="hold"/>
                                            <p:tgtEl>
                                              <p:spTgt spid="135"/>
                                            </p:tgtEl>
                                            <p:attrNameLst>
                                              <p:attrName>ppt_x</p:attrName>
                                              <p:attrName>ppt_y</p:attrName>
                                            </p:attrNameLst>
                                          </p:cBhvr>
                                          <p:rCtr x="-2448" y="7431"/>
                                        </p:animMotion>
                                      </p:childTnLst>
                                    </p:cTn>
                                  </p:par>
                                  <p:par>
                                    <p:cTn id="162" presetID="6" presetClass="emph" presetSubtype="0" fill="hold" nodeType="withEffect">
                                      <p:stCondLst>
                                        <p:cond delay="0"/>
                                      </p:stCondLst>
                                      <p:childTnLst>
                                        <p:animScale>
                                          <p:cBhvr>
                                            <p:cTn id="163" dur="1600" fill="hold"/>
                                            <p:tgtEl>
                                              <p:spTgt spid="135"/>
                                            </p:tgtEl>
                                          </p:cBhvr>
                                          <p:by x="5570" y="5570"/>
                                        </p:animScale>
                                      </p:childTnLst>
                                    </p:cTn>
                                  </p:par>
                                  <p:par>
                                    <p:cTn id="164" presetID="1" presetClass="entr" presetSubtype="0" fill="hold" nodeType="withEffect">
                                      <p:stCondLst>
                                        <p:cond delay="1600"/>
                                      </p:stCondLst>
                                      <p:childTnLst>
                                        <p:set>
                                          <p:cBhvr>
                                            <p:cTn id="165" dur="1" fill="hold">
                                              <p:stCondLst>
                                                <p:cond delay="0"/>
                                              </p:stCondLst>
                                            </p:cTn>
                                            <p:tgtEl>
                                              <p:spTgt spid="113"/>
                                            </p:tgtEl>
                                            <p:attrNameLst>
                                              <p:attrName>style.visibility</p:attrName>
                                            </p:attrNameLst>
                                          </p:cBhvr>
                                          <p:to>
                                            <p:strVal val="visible"/>
                                          </p:to>
                                        </p:set>
                                      </p:childTnLst>
                                    </p:cTn>
                                  </p:par>
                                  <p:par>
                                    <p:cTn id="166" presetID="1" presetClass="exit" presetSubtype="0" fill="hold" nodeType="withEffect">
                                      <p:stCondLst>
                                        <p:cond delay="1600"/>
                                      </p:stCondLst>
                                      <p:childTnLst>
                                        <p:set>
                                          <p:cBhvr>
                                            <p:cTn id="167" dur="1" fill="hold">
                                              <p:stCondLst>
                                                <p:cond delay="0"/>
                                              </p:stCondLst>
                                            </p:cTn>
                                            <p:tgtEl>
                                              <p:spTgt spid="135"/>
                                            </p:tgtEl>
                                            <p:attrNameLst>
                                              <p:attrName>style.visibility</p:attrName>
                                            </p:attrNameLst>
                                          </p:cBhvr>
                                          <p:to>
                                            <p:strVal val="hidden"/>
                                          </p:to>
                                        </p:set>
                                      </p:childTnLst>
                                    </p:cTn>
                                  </p:par>
                                  <p:par>
                                    <p:cTn id="168" presetID="22" presetClass="entr" presetSubtype="4" fill="hold" grpId="0" nodeType="withEffect">
                                      <p:stCondLst>
                                        <p:cond delay="1600"/>
                                      </p:stCondLst>
                                      <p:childTnLst>
                                        <p:set>
                                          <p:cBhvr>
                                            <p:cTn id="169" dur="1" fill="hold">
                                              <p:stCondLst>
                                                <p:cond delay="0"/>
                                              </p:stCondLst>
                                            </p:cTn>
                                            <p:tgtEl>
                                              <p:spTgt spid="13"/>
                                            </p:tgtEl>
                                            <p:attrNameLst>
                                              <p:attrName>style.visibility</p:attrName>
                                            </p:attrNameLst>
                                          </p:cBhvr>
                                          <p:to>
                                            <p:strVal val="visible"/>
                                          </p:to>
                                        </p:set>
                                        <p:animEffect transition="in" filter="wipe(down)">
                                          <p:cBhvr>
                                            <p:cTn id="170" dur="500"/>
                                            <p:tgtEl>
                                              <p:spTgt spid="13"/>
                                            </p:tgtEl>
                                          </p:cBhvr>
                                        </p:animEffect>
                                      </p:childTnLst>
                                    </p:cTn>
                                  </p:par>
                                  <p:par>
                                    <p:cTn id="171" presetID="22" presetClass="entr" presetSubtype="4" fill="hold" grpId="0" nodeType="withEffect">
                                      <p:stCondLst>
                                        <p:cond delay="1600"/>
                                      </p:stCondLst>
                                      <p:childTnLst>
                                        <p:set>
                                          <p:cBhvr>
                                            <p:cTn id="172" dur="1" fill="hold">
                                              <p:stCondLst>
                                                <p:cond delay="0"/>
                                              </p:stCondLst>
                                            </p:cTn>
                                            <p:tgtEl>
                                              <p:spTgt spid="6"/>
                                            </p:tgtEl>
                                            <p:attrNameLst>
                                              <p:attrName>style.visibility</p:attrName>
                                            </p:attrNameLst>
                                          </p:cBhvr>
                                          <p:to>
                                            <p:strVal val="visible"/>
                                          </p:to>
                                        </p:set>
                                        <p:animEffect transition="in" filter="wipe(down)">
                                          <p:cBhvr>
                                            <p:cTn id="173" dur="500"/>
                                            <p:tgtEl>
                                              <p:spTgt spid="6"/>
                                            </p:tgtEl>
                                          </p:cBhvr>
                                        </p:animEffect>
                                      </p:childTnLst>
                                    </p:cTn>
                                  </p:par>
                                  <p:par>
                                    <p:cTn id="174" presetID="22" presetClass="entr" presetSubtype="4" fill="hold" grpId="0" nodeType="withEffect">
                                      <p:stCondLst>
                                        <p:cond delay="1600"/>
                                      </p:stCondLst>
                                      <p:childTnLst>
                                        <p:set>
                                          <p:cBhvr>
                                            <p:cTn id="175" dur="1" fill="hold">
                                              <p:stCondLst>
                                                <p:cond delay="0"/>
                                              </p:stCondLst>
                                            </p:cTn>
                                            <p:tgtEl>
                                              <p:spTgt spid="9"/>
                                            </p:tgtEl>
                                            <p:attrNameLst>
                                              <p:attrName>style.visibility</p:attrName>
                                            </p:attrNameLst>
                                          </p:cBhvr>
                                          <p:to>
                                            <p:strVal val="visible"/>
                                          </p:to>
                                        </p:set>
                                        <p:animEffect transition="in" filter="wipe(down)">
                                          <p:cBhvr>
                                            <p:cTn id="176" dur="500"/>
                                            <p:tgtEl>
                                              <p:spTgt spid="9"/>
                                            </p:tgtEl>
                                          </p:cBhvr>
                                        </p:animEffect>
                                      </p:childTnLst>
                                    </p:cTn>
                                  </p:par>
                                  <p:par>
                                    <p:cTn id="177" presetID="22" presetClass="entr" presetSubtype="4" fill="hold" grpId="0" nodeType="withEffect">
                                      <p:stCondLst>
                                        <p:cond delay="1600"/>
                                      </p:stCondLst>
                                      <p:childTnLst>
                                        <p:set>
                                          <p:cBhvr>
                                            <p:cTn id="178" dur="1" fill="hold">
                                              <p:stCondLst>
                                                <p:cond delay="0"/>
                                              </p:stCondLst>
                                            </p:cTn>
                                            <p:tgtEl>
                                              <p:spTgt spid="17"/>
                                            </p:tgtEl>
                                            <p:attrNameLst>
                                              <p:attrName>style.visibility</p:attrName>
                                            </p:attrNameLst>
                                          </p:cBhvr>
                                          <p:to>
                                            <p:strVal val="visible"/>
                                          </p:to>
                                        </p:set>
                                        <p:animEffect transition="in" filter="wipe(down)">
                                          <p:cBhvr>
                                            <p:cTn id="1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 grpId="0"/>
          <p:bldP spid="9" grpId="0"/>
          <p:bldP spid="13" grpId="0"/>
          <p:bldP spid="1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5" name="Rectangle: Rounded Corners 3">
            <a:extLst>
              <a:ext uri="{FF2B5EF4-FFF2-40B4-BE49-F238E27FC236}">
                <a16:creationId xmlns:a16="http://schemas.microsoft.com/office/drawing/2014/main" id="{D2AF9378-7F07-07CA-8DAA-412195935EE4}"/>
              </a:ext>
            </a:extLst>
          </p:cNvPr>
          <p:cNvSpPr/>
          <p:nvPr/>
        </p:nvSpPr>
        <p:spPr>
          <a:xfrm>
            <a:off x="495027" y="1132379"/>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Rounded Corners 4">
            <a:extLst>
              <a:ext uri="{FF2B5EF4-FFF2-40B4-BE49-F238E27FC236}">
                <a16:creationId xmlns:a16="http://schemas.microsoft.com/office/drawing/2014/main" id="{5673C5EA-E1A1-0AF1-7A44-3DF74CB9EE80}"/>
              </a:ext>
            </a:extLst>
          </p:cNvPr>
          <p:cNvSpPr/>
          <p:nvPr/>
        </p:nvSpPr>
        <p:spPr>
          <a:xfrm>
            <a:off x="459350" y="1060789"/>
            <a:ext cx="2904270" cy="5234901"/>
          </a:xfrm>
          <a:prstGeom prst="roundRect">
            <a:avLst>
              <a:gd name="adj" fmla="val 4921"/>
            </a:avLst>
          </a:prstGeom>
          <a:solidFill>
            <a:srgbClr val="1AB1B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A4D84235-5491-6FCD-A3F1-A365508D38DA}"/>
              </a:ext>
            </a:extLst>
          </p:cNvPr>
          <p:cNvSpPr/>
          <p:nvPr/>
        </p:nvSpPr>
        <p:spPr>
          <a:xfrm>
            <a:off x="459349" y="1769448"/>
            <a:ext cx="29052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pt-BR" sz="1300" b="1" dirty="0" err="1">
                <a:solidFill>
                  <a:srgbClr val="080808"/>
                </a:solidFill>
                <a:latin typeface="Arial" panose="020B0604020202020204" pitchFamily="34" charset="0"/>
              </a:rPr>
              <a:t>Significant</a:t>
            </a:r>
            <a:endParaRPr lang="pt-BR" sz="1300" b="1" dirty="0">
              <a:solidFill>
                <a:srgbClr val="080808"/>
              </a:solidFill>
              <a:latin typeface="Arial" panose="020B0604020202020204" pitchFamily="34" charset="0"/>
            </a:endParaRPr>
          </a:p>
          <a:p>
            <a:pPr algn="ctr" defTabSz="914400">
              <a:defRPr/>
            </a:pPr>
            <a:r>
              <a:rPr lang="pt-BR" sz="1300" b="1" dirty="0" err="1">
                <a:solidFill>
                  <a:srgbClr val="080808"/>
                </a:solidFill>
                <a:latin typeface="Arial" panose="020B0604020202020204" pitchFamily="34" charset="0"/>
              </a:rPr>
              <a:t>consumer</a:t>
            </a:r>
            <a:r>
              <a:rPr lang="pt-BR" sz="1300" b="1" dirty="0">
                <a:solidFill>
                  <a:srgbClr val="080808"/>
                </a:solidFill>
                <a:latin typeface="Arial" panose="020B0604020202020204" pitchFamily="34" charset="0"/>
              </a:rPr>
              <a:t> </a:t>
            </a:r>
            <a:r>
              <a:rPr lang="pt-BR" sz="1300" b="1" dirty="0" err="1">
                <a:solidFill>
                  <a:srgbClr val="080808"/>
                </a:solidFill>
                <a:latin typeface="Arial" panose="020B0604020202020204" pitchFamily="34" charset="0"/>
              </a:rPr>
              <a:t>market</a:t>
            </a:r>
            <a:endParaRPr lang="pt-BR" sz="1300" b="1" dirty="0">
              <a:solidFill>
                <a:srgbClr val="080808"/>
              </a:solidFill>
              <a:latin typeface="Arial" panose="020B0604020202020204" pitchFamily="34" charset="0"/>
            </a:endParaRPr>
          </a:p>
        </p:txBody>
      </p:sp>
      <p:sp>
        <p:nvSpPr>
          <p:cNvPr id="8" name="Retângulo 7">
            <a:extLst>
              <a:ext uri="{FF2B5EF4-FFF2-40B4-BE49-F238E27FC236}">
                <a16:creationId xmlns:a16="http://schemas.microsoft.com/office/drawing/2014/main" id="{F2536430-12B3-C2C7-3663-25B514FAE5D2}"/>
              </a:ext>
            </a:extLst>
          </p:cNvPr>
          <p:cNvSpPr/>
          <p:nvPr/>
        </p:nvSpPr>
        <p:spPr>
          <a:xfrm>
            <a:off x="725103" y="5563274"/>
            <a:ext cx="2372765" cy="523220"/>
          </a:xfrm>
          <a:prstGeom prst="rect">
            <a:avLst/>
          </a:prstGeom>
          <a:noFill/>
          <a:ln>
            <a:noFill/>
          </a:ln>
        </p:spPr>
        <p:txBody>
          <a:bodyPr wrap="none">
            <a:spAutoFit/>
          </a:bodyPr>
          <a:lstStyle/>
          <a:p>
            <a:pPr algn="ctr" defTabSz="914400">
              <a:defRPr/>
            </a:pPr>
            <a:r>
              <a:rPr lang="pt-BR" sz="1400" b="1" dirty="0">
                <a:solidFill>
                  <a:srgbClr val="080808"/>
                </a:solidFill>
                <a:latin typeface="Arial" panose="020B0604020202020204" pitchFamily="34" charset="0"/>
              </a:rPr>
              <a:t>Northeast </a:t>
            </a:r>
            <a:r>
              <a:rPr lang="pt-BR" sz="1400" b="1" dirty="0" err="1">
                <a:solidFill>
                  <a:srgbClr val="080808"/>
                </a:solidFill>
                <a:latin typeface="Arial" panose="020B0604020202020204" pitchFamily="34" charset="0"/>
              </a:rPr>
              <a:t>region</a:t>
            </a:r>
            <a:r>
              <a:rPr lang="pt-BR" sz="1400" b="1" dirty="0">
                <a:solidFill>
                  <a:srgbClr val="080808"/>
                </a:solidFill>
                <a:latin typeface="Arial" panose="020B0604020202020204" pitchFamily="34" charset="0"/>
              </a:rPr>
              <a:t> </a:t>
            </a:r>
            <a:r>
              <a:rPr lang="pt-BR" sz="1400" b="1" dirty="0" err="1">
                <a:solidFill>
                  <a:srgbClr val="080808"/>
                </a:solidFill>
                <a:latin typeface="Arial" panose="020B0604020202020204" pitchFamily="34" charset="0"/>
              </a:rPr>
              <a:t>of</a:t>
            </a:r>
            <a:r>
              <a:rPr lang="pt-BR" sz="1400" b="1" dirty="0">
                <a:solidFill>
                  <a:srgbClr val="080808"/>
                </a:solidFill>
                <a:latin typeface="Arial" panose="020B0604020202020204" pitchFamily="34" charset="0"/>
              </a:rPr>
              <a:t> </a:t>
            </a:r>
            <a:r>
              <a:rPr lang="pt-BR" sz="1400" b="1" dirty="0" err="1">
                <a:solidFill>
                  <a:srgbClr val="080808"/>
                </a:solidFill>
                <a:latin typeface="Arial" panose="020B0604020202020204" pitchFamily="34" charset="0"/>
              </a:rPr>
              <a:t>Brazil</a:t>
            </a:r>
            <a:endParaRPr lang="pt-BR" sz="1400" b="1" dirty="0">
              <a:solidFill>
                <a:srgbClr val="080808"/>
              </a:solidFill>
              <a:latin typeface="Arial" panose="020B0604020202020204" pitchFamily="34" charset="0"/>
            </a:endParaRPr>
          </a:p>
          <a:p>
            <a:pPr algn="ctr" defTabSz="914400">
              <a:defRPr/>
            </a:pPr>
            <a:r>
              <a:rPr lang="pt-BR" sz="1400" b="1" dirty="0">
                <a:solidFill>
                  <a:srgbClr val="080808"/>
                </a:solidFill>
                <a:latin typeface="Arial" panose="020B0604020202020204" pitchFamily="34" charset="0"/>
              </a:rPr>
              <a:t>57,667,842</a:t>
            </a:r>
          </a:p>
        </p:txBody>
      </p:sp>
      <p:grpSp>
        <p:nvGrpSpPr>
          <p:cNvPr id="10" name="Agrupar 9">
            <a:extLst>
              <a:ext uri="{FF2B5EF4-FFF2-40B4-BE49-F238E27FC236}">
                <a16:creationId xmlns:a16="http://schemas.microsoft.com/office/drawing/2014/main" id="{49EF214B-7538-8C67-7865-C4D940E1B76C}"/>
              </a:ext>
            </a:extLst>
          </p:cNvPr>
          <p:cNvGrpSpPr/>
          <p:nvPr/>
        </p:nvGrpSpPr>
        <p:grpSpPr>
          <a:xfrm>
            <a:off x="771694" y="3669288"/>
            <a:ext cx="1869289" cy="369332"/>
            <a:chOff x="960376" y="2727853"/>
            <a:chExt cx="1869289" cy="369332"/>
          </a:xfrm>
        </p:grpSpPr>
        <p:pic>
          <p:nvPicPr>
            <p:cNvPr id="15" name="Imagem 14">
              <a:extLst>
                <a:ext uri="{FF2B5EF4-FFF2-40B4-BE49-F238E27FC236}">
                  <a16:creationId xmlns:a16="http://schemas.microsoft.com/office/drawing/2014/main" id="{7F9FD05D-8CB7-B9D8-FF91-4DA3706361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376" y="2780309"/>
              <a:ext cx="360000" cy="25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 name="Retângulo 16">
              <a:extLst>
                <a:ext uri="{FF2B5EF4-FFF2-40B4-BE49-F238E27FC236}">
                  <a16:creationId xmlns:a16="http://schemas.microsoft.com/office/drawing/2014/main" id="{8A99A80F-6123-0388-37CB-888610DD131E}"/>
                </a:ext>
              </a:extLst>
            </p:cNvPr>
            <p:cNvSpPr/>
            <p:nvPr/>
          </p:nvSpPr>
          <p:spPr>
            <a:xfrm>
              <a:off x="1362597" y="2727853"/>
              <a:ext cx="1467068" cy="369332"/>
            </a:xfrm>
            <a:prstGeom prst="rect">
              <a:avLst/>
            </a:prstGeom>
            <a:noFill/>
            <a:ln>
              <a:noFill/>
            </a:ln>
          </p:spPr>
          <p:txBody>
            <a:bodyPr wrap="none">
              <a:spAutoFit/>
            </a:bodyPr>
            <a:lstStyle/>
            <a:p>
              <a:pPr algn="ctr" defTabSz="914400">
                <a:defRPr/>
              </a:pPr>
              <a:r>
                <a:rPr lang="pt-BR" b="1" dirty="0">
                  <a:solidFill>
                    <a:srgbClr val="080808"/>
                  </a:solidFill>
                  <a:latin typeface="Arial" panose="020B0604020202020204" pitchFamily="34" charset="0"/>
                </a:rPr>
                <a:t>213,317,639</a:t>
              </a:r>
            </a:p>
          </p:txBody>
        </p:sp>
      </p:grpSp>
      <p:grpSp>
        <p:nvGrpSpPr>
          <p:cNvPr id="18" name="Agrupar 17">
            <a:extLst>
              <a:ext uri="{FF2B5EF4-FFF2-40B4-BE49-F238E27FC236}">
                <a16:creationId xmlns:a16="http://schemas.microsoft.com/office/drawing/2014/main" id="{3DE63A16-A822-22C9-24A9-F0EA13B10BC8}"/>
              </a:ext>
            </a:extLst>
          </p:cNvPr>
          <p:cNvGrpSpPr/>
          <p:nvPr/>
        </p:nvGrpSpPr>
        <p:grpSpPr>
          <a:xfrm>
            <a:off x="1408565" y="601555"/>
            <a:ext cx="1005840" cy="1005840"/>
            <a:chOff x="1237679" y="369331"/>
            <a:chExt cx="1005840" cy="1005840"/>
          </a:xfrm>
        </p:grpSpPr>
        <p:sp>
          <p:nvSpPr>
            <p:cNvPr id="19" name="Oval 5">
              <a:extLst>
                <a:ext uri="{FF2B5EF4-FFF2-40B4-BE49-F238E27FC236}">
                  <a16:creationId xmlns:a16="http://schemas.microsoft.com/office/drawing/2014/main" id="{933DC690-3330-BAF6-5108-6BAE996BB1C3}"/>
                </a:ext>
              </a:extLst>
            </p:cNvPr>
            <p:cNvSpPr/>
            <p:nvPr/>
          </p:nvSpPr>
          <p:spPr>
            <a:xfrm>
              <a:off x="1237679" y="369331"/>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400" b="1" dirty="0">
                <a:solidFill>
                  <a:schemeClr val="tx2"/>
                </a:solidFill>
                <a:latin typeface="Arial" panose="020B0604020202020204" pitchFamily="34" charset="0"/>
              </a:endParaRPr>
            </a:p>
          </p:txBody>
        </p:sp>
        <p:pic>
          <p:nvPicPr>
            <p:cNvPr id="20" name="Imagem 19">
              <a:extLst>
                <a:ext uri="{FF2B5EF4-FFF2-40B4-BE49-F238E27FC236}">
                  <a16:creationId xmlns:a16="http://schemas.microsoft.com/office/drawing/2014/main" id="{8ADBB576-9784-441C-3AFA-FEE010A738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5769" y="425901"/>
              <a:ext cx="723331" cy="723331"/>
            </a:xfrm>
            <a:prstGeom prst="rect">
              <a:avLst/>
            </a:prstGeom>
          </p:spPr>
        </p:pic>
      </p:grpSp>
      <p:sp>
        <p:nvSpPr>
          <p:cNvPr id="21" name="Rectangle 6">
            <a:extLst>
              <a:ext uri="{FF2B5EF4-FFF2-40B4-BE49-F238E27FC236}">
                <a16:creationId xmlns:a16="http://schemas.microsoft.com/office/drawing/2014/main" id="{F6638E56-1A72-726F-3D10-FBA403D918F6}"/>
              </a:ext>
            </a:extLst>
          </p:cNvPr>
          <p:cNvSpPr/>
          <p:nvPr/>
        </p:nvSpPr>
        <p:spPr>
          <a:xfrm>
            <a:off x="454849" y="4190634"/>
            <a:ext cx="2909699" cy="124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pt-BR" sz="2000" b="1" dirty="0">
                <a:solidFill>
                  <a:srgbClr val="080808"/>
                </a:solidFill>
                <a:latin typeface="Arial" panose="020B0604020202020204" pitchFamily="34" charset="0"/>
                <a:cs typeface="Arial" panose="020B0604020202020204" pitchFamily="34" charset="0"/>
              </a:rPr>
              <a:t>Ceará </a:t>
            </a:r>
          </a:p>
          <a:p>
            <a:pPr algn="ctr" defTabSz="914400">
              <a:defRPr/>
            </a:pPr>
            <a:r>
              <a:rPr lang="pt-BR" sz="2000" b="1" dirty="0">
                <a:solidFill>
                  <a:srgbClr val="080808"/>
                </a:solidFill>
                <a:latin typeface="Arial" panose="020B0604020202020204" pitchFamily="34" charset="0"/>
                <a:cs typeface="Arial" panose="020B0604020202020204" pitchFamily="34" charset="0"/>
              </a:rPr>
              <a:t>9,240,580</a:t>
            </a:r>
          </a:p>
        </p:txBody>
      </p:sp>
      <p:sp>
        <p:nvSpPr>
          <p:cNvPr id="22" name="CaixaDeTexto 21">
            <a:extLst>
              <a:ext uri="{FF2B5EF4-FFF2-40B4-BE49-F238E27FC236}">
                <a16:creationId xmlns:a16="http://schemas.microsoft.com/office/drawing/2014/main" id="{9C8D992A-CABA-61C8-6219-7BAC758C20A0}"/>
              </a:ext>
            </a:extLst>
          </p:cNvPr>
          <p:cNvSpPr txBox="1"/>
          <p:nvPr/>
        </p:nvSpPr>
        <p:spPr>
          <a:xfrm>
            <a:off x="454849" y="2547756"/>
            <a:ext cx="2905200" cy="276999"/>
          </a:xfrm>
          <a:prstGeom prst="rect">
            <a:avLst/>
          </a:prstGeom>
          <a:noFill/>
        </p:spPr>
        <p:txBody>
          <a:bodyPr wrap="square" rtlCol="0">
            <a:spAutoFit/>
          </a:bodyPr>
          <a:lstStyle/>
          <a:p>
            <a:pPr algn="ctr"/>
            <a:r>
              <a:rPr lang="pt-BR" sz="1200" b="1" dirty="0">
                <a:solidFill>
                  <a:srgbClr val="080808"/>
                </a:solidFill>
                <a:latin typeface="Arial" panose="020B0604020202020204" pitchFamily="34" charset="0"/>
              </a:rPr>
              <a:t>Inhabitant </a:t>
            </a:r>
            <a:r>
              <a:rPr lang="pt-BR" sz="1200" b="1" dirty="0" err="1">
                <a:solidFill>
                  <a:srgbClr val="080808"/>
                </a:solidFill>
                <a:latin typeface="Arial" panose="020B0604020202020204" pitchFamily="34" charset="0"/>
              </a:rPr>
              <a:t>estimate</a:t>
            </a:r>
            <a:r>
              <a:rPr lang="pt-BR" sz="1200" b="1" dirty="0">
                <a:solidFill>
                  <a:srgbClr val="080808"/>
                </a:solidFill>
                <a:latin typeface="Arial" panose="020B0604020202020204" pitchFamily="34" charset="0"/>
              </a:rPr>
              <a:t> - 2021</a:t>
            </a:r>
          </a:p>
        </p:txBody>
      </p:sp>
      <p:sp>
        <p:nvSpPr>
          <p:cNvPr id="23" name="CaixaDeTexto 22">
            <a:extLst>
              <a:ext uri="{FF2B5EF4-FFF2-40B4-BE49-F238E27FC236}">
                <a16:creationId xmlns:a16="http://schemas.microsoft.com/office/drawing/2014/main" id="{D1654DFB-5BD0-47EF-DE41-B7BC9598F4F3}"/>
              </a:ext>
            </a:extLst>
          </p:cNvPr>
          <p:cNvSpPr txBox="1"/>
          <p:nvPr/>
        </p:nvSpPr>
        <p:spPr>
          <a:xfrm>
            <a:off x="452191" y="6311991"/>
            <a:ext cx="2905200" cy="200055"/>
          </a:xfrm>
          <a:prstGeom prst="rect">
            <a:avLst/>
          </a:prstGeom>
          <a:noFill/>
        </p:spPr>
        <p:txBody>
          <a:bodyPr wrap="square" rtlCol="0">
            <a:spAutoFit/>
          </a:bodyPr>
          <a:lstStyle/>
          <a:p>
            <a:r>
              <a:rPr lang="pt-BR" sz="700" dirty="0" err="1">
                <a:latin typeface="Arial" panose="020B0604020202020204" pitchFamily="34" charset="0"/>
              </a:rPr>
              <a:t>Source</a:t>
            </a:r>
            <a:r>
              <a:rPr lang="pt-BR" sz="700" dirty="0">
                <a:latin typeface="Arial" panose="020B0604020202020204" pitchFamily="34" charset="0"/>
              </a:rPr>
              <a:t>: </a:t>
            </a:r>
            <a:r>
              <a:rPr lang="en-US" sz="700" dirty="0">
                <a:latin typeface="Arial" panose="020B0604020202020204" pitchFamily="34" charset="0"/>
              </a:rPr>
              <a:t>Brazilian Institute of Geography and Statistics (IBGE, 2021)</a:t>
            </a:r>
            <a:endParaRPr lang="pt-BR" sz="700" dirty="0">
              <a:latin typeface="Arial" panose="020B0604020202020204" pitchFamily="34" charset="0"/>
            </a:endParaRPr>
          </a:p>
        </p:txBody>
      </p:sp>
      <p:sp>
        <p:nvSpPr>
          <p:cNvPr id="24" name="Rectangle: Rounded Corners 3">
            <a:extLst>
              <a:ext uri="{FF2B5EF4-FFF2-40B4-BE49-F238E27FC236}">
                <a16:creationId xmlns:a16="http://schemas.microsoft.com/office/drawing/2014/main" id="{1AA307A8-9B91-6DA7-5A1B-D83CF3D42651}"/>
              </a:ext>
            </a:extLst>
          </p:cNvPr>
          <p:cNvSpPr/>
          <p:nvPr/>
        </p:nvSpPr>
        <p:spPr>
          <a:xfrm>
            <a:off x="4670507" y="1132379"/>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25" name="Rectangle: Rounded Corners 4">
            <a:extLst>
              <a:ext uri="{FF2B5EF4-FFF2-40B4-BE49-F238E27FC236}">
                <a16:creationId xmlns:a16="http://schemas.microsoft.com/office/drawing/2014/main" id="{6F4BA6F3-4A6B-A7D9-5A0A-542FD5AFFDF2}"/>
              </a:ext>
            </a:extLst>
          </p:cNvPr>
          <p:cNvSpPr/>
          <p:nvPr/>
        </p:nvSpPr>
        <p:spPr>
          <a:xfrm>
            <a:off x="4634830" y="1060789"/>
            <a:ext cx="2905200" cy="5234901"/>
          </a:xfrm>
          <a:prstGeom prst="roundRect">
            <a:avLst>
              <a:gd name="adj" fmla="val 4921"/>
            </a:avLst>
          </a:prstGeom>
          <a:solidFill>
            <a:srgbClr val="FF7C8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26" name="Rectangle 6">
            <a:extLst>
              <a:ext uri="{FF2B5EF4-FFF2-40B4-BE49-F238E27FC236}">
                <a16:creationId xmlns:a16="http://schemas.microsoft.com/office/drawing/2014/main" id="{CDA98A2C-98C5-888A-C978-34885929ECAB}"/>
              </a:ext>
            </a:extLst>
          </p:cNvPr>
          <p:cNvSpPr/>
          <p:nvPr/>
        </p:nvSpPr>
        <p:spPr>
          <a:xfrm>
            <a:off x="4634829" y="1769448"/>
            <a:ext cx="29052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300" b="1" dirty="0">
                <a:solidFill>
                  <a:srgbClr val="080808"/>
                </a:solidFill>
                <a:latin typeface="Arial" panose="020B0604020202020204" pitchFamily="34" charset="0"/>
              </a:rPr>
              <a:t>Quality of life and well-being</a:t>
            </a:r>
          </a:p>
        </p:txBody>
      </p:sp>
      <p:grpSp>
        <p:nvGrpSpPr>
          <p:cNvPr id="27" name="Agrupar 26">
            <a:extLst>
              <a:ext uri="{FF2B5EF4-FFF2-40B4-BE49-F238E27FC236}">
                <a16:creationId xmlns:a16="http://schemas.microsoft.com/office/drawing/2014/main" id="{1AFF82D2-3111-1749-4BBF-8821E36A145C}"/>
              </a:ext>
            </a:extLst>
          </p:cNvPr>
          <p:cNvGrpSpPr/>
          <p:nvPr/>
        </p:nvGrpSpPr>
        <p:grpSpPr>
          <a:xfrm>
            <a:off x="5584510" y="601555"/>
            <a:ext cx="1005840" cy="1005840"/>
            <a:chOff x="5413159" y="369331"/>
            <a:chExt cx="1005840" cy="1005840"/>
          </a:xfrm>
        </p:grpSpPr>
        <p:sp>
          <p:nvSpPr>
            <p:cNvPr id="28" name="Oval 5">
              <a:extLst>
                <a:ext uri="{FF2B5EF4-FFF2-40B4-BE49-F238E27FC236}">
                  <a16:creationId xmlns:a16="http://schemas.microsoft.com/office/drawing/2014/main" id="{8B9CD333-BC69-8586-6BFA-369FC26E7119}"/>
                </a:ext>
              </a:extLst>
            </p:cNvPr>
            <p:cNvSpPr/>
            <p:nvPr/>
          </p:nvSpPr>
          <p:spPr>
            <a:xfrm>
              <a:off x="5413159" y="369331"/>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400" b="1" dirty="0">
                <a:solidFill>
                  <a:schemeClr val="tx2"/>
                </a:solidFill>
                <a:latin typeface="Arial" panose="020B0604020202020204" pitchFamily="34" charset="0"/>
              </a:endParaRPr>
            </a:p>
          </p:txBody>
        </p:sp>
        <p:pic>
          <p:nvPicPr>
            <p:cNvPr id="29" name="Imagem 28">
              <a:extLst>
                <a:ext uri="{FF2B5EF4-FFF2-40B4-BE49-F238E27FC236}">
                  <a16:creationId xmlns:a16="http://schemas.microsoft.com/office/drawing/2014/main" id="{F7E58F69-32C8-58FE-775A-AEF4ED112DF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62981" y="502695"/>
              <a:ext cx="723331" cy="723331"/>
            </a:xfrm>
            <a:prstGeom prst="rect">
              <a:avLst/>
            </a:prstGeom>
          </p:spPr>
        </p:pic>
      </p:grpSp>
      <p:sp>
        <p:nvSpPr>
          <p:cNvPr id="30" name="Retângulo 29">
            <a:extLst>
              <a:ext uri="{FF2B5EF4-FFF2-40B4-BE49-F238E27FC236}">
                <a16:creationId xmlns:a16="http://schemas.microsoft.com/office/drawing/2014/main" id="{CD8C1475-E197-378B-8FEF-A733BFFD4952}"/>
              </a:ext>
            </a:extLst>
          </p:cNvPr>
          <p:cNvSpPr/>
          <p:nvPr/>
        </p:nvSpPr>
        <p:spPr>
          <a:xfrm>
            <a:off x="5208823" y="2506350"/>
            <a:ext cx="1757212" cy="461665"/>
          </a:xfrm>
          <a:prstGeom prst="rect">
            <a:avLst/>
          </a:prstGeom>
          <a:noFill/>
          <a:ln>
            <a:noFill/>
          </a:ln>
        </p:spPr>
        <p:txBody>
          <a:bodyPr wrap="none">
            <a:spAutoFit/>
          </a:bodyPr>
          <a:lstStyle/>
          <a:p>
            <a:pPr algn="ctr" defTabSz="914400">
              <a:defRPr/>
            </a:pPr>
            <a:r>
              <a:rPr lang="en-US" sz="1200" b="1" dirty="0">
                <a:solidFill>
                  <a:srgbClr val="080808"/>
                </a:solidFill>
                <a:latin typeface="Arial" panose="020B0604020202020204" pitchFamily="34" charset="0"/>
              </a:rPr>
              <a:t>Human Development </a:t>
            </a:r>
          </a:p>
          <a:p>
            <a:pPr algn="ctr" defTabSz="914400">
              <a:defRPr/>
            </a:pPr>
            <a:r>
              <a:rPr lang="en-US" sz="1200" b="1" dirty="0">
                <a:solidFill>
                  <a:srgbClr val="080808"/>
                </a:solidFill>
                <a:latin typeface="Arial" panose="020B0604020202020204" pitchFamily="34" charset="0"/>
              </a:rPr>
              <a:t>Index – HDI (2021)</a:t>
            </a:r>
          </a:p>
        </p:txBody>
      </p:sp>
      <p:grpSp>
        <p:nvGrpSpPr>
          <p:cNvPr id="31" name="Agrupar 30">
            <a:extLst>
              <a:ext uri="{FF2B5EF4-FFF2-40B4-BE49-F238E27FC236}">
                <a16:creationId xmlns:a16="http://schemas.microsoft.com/office/drawing/2014/main" id="{E7F98ACD-C5EC-1BE3-36A1-909A23E545F0}"/>
              </a:ext>
            </a:extLst>
          </p:cNvPr>
          <p:cNvGrpSpPr/>
          <p:nvPr/>
        </p:nvGrpSpPr>
        <p:grpSpPr>
          <a:xfrm>
            <a:off x="4891694" y="3736819"/>
            <a:ext cx="2250553" cy="369332"/>
            <a:chOff x="5080376" y="2985628"/>
            <a:chExt cx="2250553" cy="369332"/>
          </a:xfrm>
        </p:grpSpPr>
        <p:pic>
          <p:nvPicPr>
            <p:cNvPr id="32" name="Imagem 31">
              <a:extLst>
                <a:ext uri="{FF2B5EF4-FFF2-40B4-BE49-F238E27FC236}">
                  <a16:creationId xmlns:a16="http://schemas.microsoft.com/office/drawing/2014/main" id="{5478FEC2-C440-EDC7-7205-23FB3C7586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376" y="3024908"/>
              <a:ext cx="360000" cy="25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3" name="Retângulo 32">
              <a:extLst>
                <a:ext uri="{FF2B5EF4-FFF2-40B4-BE49-F238E27FC236}">
                  <a16:creationId xmlns:a16="http://schemas.microsoft.com/office/drawing/2014/main" id="{016DD8AB-9A60-AB8D-8C3C-FE212712C4D7}"/>
                </a:ext>
              </a:extLst>
            </p:cNvPr>
            <p:cNvSpPr/>
            <p:nvPr/>
          </p:nvSpPr>
          <p:spPr>
            <a:xfrm>
              <a:off x="5473882" y="2985628"/>
              <a:ext cx="1857047" cy="369332"/>
            </a:xfrm>
            <a:prstGeom prst="rect">
              <a:avLst/>
            </a:prstGeom>
            <a:noFill/>
            <a:ln>
              <a:noFill/>
            </a:ln>
          </p:spPr>
          <p:txBody>
            <a:bodyPr wrap="none">
              <a:spAutoFit/>
            </a:bodyPr>
            <a:lstStyle/>
            <a:p>
              <a:pPr algn="ctr" defTabSz="914400">
                <a:defRPr/>
              </a:pPr>
              <a:r>
                <a:rPr lang="pt-BR" b="1" dirty="0">
                  <a:solidFill>
                    <a:srgbClr val="080808"/>
                  </a:solidFill>
                  <a:latin typeface="Arial" panose="020B0604020202020204" pitchFamily="34" charset="0"/>
                </a:rPr>
                <a:t>0.754 </a:t>
              </a:r>
              <a:r>
                <a:rPr lang="pt-BR" sz="1200" dirty="0">
                  <a:solidFill>
                    <a:srgbClr val="080808"/>
                  </a:solidFill>
                  <a:latin typeface="Arial" panose="020B0604020202020204" pitchFamily="34" charset="0"/>
                </a:rPr>
                <a:t>(top 87° World)</a:t>
              </a:r>
            </a:p>
          </p:txBody>
        </p:sp>
      </p:grpSp>
      <p:sp>
        <p:nvSpPr>
          <p:cNvPr id="34" name="Rectangle 6">
            <a:extLst>
              <a:ext uri="{FF2B5EF4-FFF2-40B4-BE49-F238E27FC236}">
                <a16:creationId xmlns:a16="http://schemas.microsoft.com/office/drawing/2014/main" id="{13D5E2BE-4E49-7549-3BAE-88283708ED5C}"/>
              </a:ext>
            </a:extLst>
          </p:cNvPr>
          <p:cNvSpPr/>
          <p:nvPr/>
        </p:nvSpPr>
        <p:spPr>
          <a:xfrm>
            <a:off x="4624752" y="4252884"/>
            <a:ext cx="2920865" cy="1004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pt-BR" sz="2000" b="1" dirty="0">
                <a:solidFill>
                  <a:srgbClr val="080808"/>
                </a:solidFill>
                <a:latin typeface="Arial" panose="020B0604020202020204" pitchFamily="34" charset="0"/>
                <a:cs typeface="Arial" panose="020B0604020202020204" pitchFamily="34" charset="0"/>
              </a:rPr>
              <a:t>Ceará </a:t>
            </a:r>
          </a:p>
          <a:p>
            <a:pPr algn="ctr" defTabSz="914400">
              <a:defRPr/>
            </a:pPr>
            <a:r>
              <a:rPr lang="pt-BR" sz="2000" b="1" dirty="0">
                <a:solidFill>
                  <a:srgbClr val="080808"/>
                </a:solidFill>
                <a:latin typeface="Arial" panose="020B0604020202020204" pitchFamily="34" charset="0"/>
                <a:cs typeface="Arial" panose="020B0604020202020204" pitchFamily="34" charset="0"/>
              </a:rPr>
              <a:t>0.734 </a:t>
            </a:r>
          </a:p>
        </p:txBody>
      </p:sp>
      <p:sp>
        <p:nvSpPr>
          <p:cNvPr id="35" name="CaixaDeTexto 34">
            <a:extLst>
              <a:ext uri="{FF2B5EF4-FFF2-40B4-BE49-F238E27FC236}">
                <a16:creationId xmlns:a16="http://schemas.microsoft.com/office/drawing/2014/main" id="{02A693A3-BF34-1E0E-D547-7884AAAB1077}"/>
              </a:ext>
            </a:extLst>
          </p:cNvPr>
          <p:cNvSpPr txBox="1"/>
          <p:nvPr/>
        </p:nvSpPr>
        <p:spPr>
          <a:xfrm>
            <a:off x="4629158" y="6311991"/>
            <a:ext cx="3335560" cy="307777"/>
          </a:xfrm>
          <a:prstGeom prst="rect">
            <a:avLst/>
          </a:prstGeom>
          <a:noFill/>
        </p:spPr>
        <p:txBody>
          <a:bodyPr wrap="square" rtlCol="0">
            <a:spAutoFit/>
          </a:bodyPr>
          <a:lstStyle/>
          <a:p>
            <a:r>
              <a:rPr lang="pt-BR" sz="700" dirty="0" err="1">
                <a:latin typeface="Arial" panose="020B0604020202020204" pitchFamily="34" charset="0"/>
              </a:rPr>
              <a:t>Source</a:t>
            </a:r>
            <a:r>
              <a:rPr lang="pt-BR" sz="700" dirty="0">
                <a:latin typeface="Arial" panose="020B0604020202020204" pitchFamily="34" charset="0"/>
              </a:rPr>
              <a:t>: United </a:t>
            </a:r>
            <a:r>
              <a:rPr lang="pt-BR" sz="700" dirty="0" err="1">
                <a:latin typeface="Arial" panose="020B0604020202020204" pitchFamily="34" charset="0"/>
              </a:rPr>
              <a:t>Nations</a:t>
            </a:r>
            <a:r>
              <a:rPr lang="pt-BR" sz="700" dirty="0">
                <a:latin typeface="Arial" panose="020B0604020202020204" pitchFamily="34" charset="0"/>
              </a:rPr>
              <a:t> - </a:t>
            </a:r>
            <a:r>
              <a:rPr lang="en-US" sz="700" dirty="0">
                <a:latin typeface="Arial" panose="020B0604020202020204" pitchFamily="34" charset="0"/>
              </a:rPr>
              <a:t>Human Development Reports. Available in: </a:t>
            </a:r>
            <a:r>
              <a:rPr lang="en-US" sz="700" dirty="0">
                <a:latin typeface="Arial" panose="020B0604020202020204" pitchFamily="34" charset="0"/>
                <a:hlinkClick r:id="rId9"/>
              </a:rPr>
              <a:t>https://hdr.undp.org/data-center/human-development-index#/indicies/HDI</a:t>
            </a:r>
            <a:r>
              <a:rPr lang="en-US" sz="700" dirty="0">
                <a:latin typeface="Arial" panose="020B0604020202020204" pitchFamily="34" charset="0"/>
              </a:rPr>
              <a:t> </a:t>
            </a:r>
            <a:endParaRPr lang="pt-BR" sz="700" dirty="0">
              <a:latin typeface="Arial" panose="020B0604020202020204" pitchFamily="34" charset="0"/>
            </a:endParaRPr>
          </a:p>
        </p:txBody>
      </p:sp>
      <p:sp>
        <p:nvSpPr>
          <p:cNvPr id="36" name="Rectangle: Rounded Corners 3">
            <a:extLst>
              <a:ext uri="{FF2B5EF4-FFF2-40B4-BE49-F238E27FC236}">
                <a16:creationId xmlns:a16="http://schemas.microsoft.com/office/drawing/2014/main" id="{1B09E242-CA6A-3401-5025-7BD6773A8AC0}"/>
              </a:ext>
            </a:extLst>
          </p:cNvPr>
          <p:cNvSpPr/>
          <p:nvPr/>
        </p:nvSpPr>
        <p:spPr>
          <a:xfrm>
            <a:off x="8960626" y="1132379"/>
            <a:ext cx="1931806" cy="3876371"/>
          </a:xfrm>
          <a:prstGeom prst="roundRect">
            <a:avLst>
              <a:gd name="adj" fmla="val 4921"/>
            </a:avLst>
          </a:prstGeom>
          <a:solidFill>
            <a:schemeClr val="bg1"/>
          </a:solidFill>
          <a:ln>
            <a:noFill/>
          </a:ln>
          <a:effectLst>
            <a:outerShdw blurRad="177800" dist="1016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37" name="Rectangle: Rounded Corners 4">
            <a:extLst>
              <a:ext uri="{FF2B5EF4-FFF2-40B4-BE49-F238E27FC236}">
                <a16:creationId xmlns:a16="http://schemas.microsoft.com/office/drawing/2014/main" id="{C651D4DA-88E5-05B2-7E29-DB567C6EF78A}"/>
              </a:ext>
            </a:extLst>
          </p:cNvPr>
          <p:cNvSpPr/>
          <p:nvPr/>
        </p:nvSpPr>
        <p:spPr>
          <a:xfrm>
            <a:off x="8924949" y="1060789"/>
            <a:ext cx="2905200" cy="5234901"/>
          </a:xfrm>
          <a:prstGeom prst="roundRect">
            <a:avLst>
              <a:gd name="adj" fmla="val 4921"/>
            </a:avLst>
          </a:prstGeom>
          <a:solidFill>
            <a:srgbClr val="9EFC0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endParaRPr>
          </a:p>
        </p:txBody>
      </p:sp>
      <p:sp>
        <p:nvSpPr>
          <p:cNvPr id="38" name="Rectangle 6">
            <a:extLst>
              <a:ext uri="{FF2B5EF4-FFF2-40B4-BE49-F238E27FC236}">
                <a16:creationId xmlns:a16="http://schemas.microsoft.com/office/drawing/2014/main" id="{236A2CD6-6840-959B-82A7-D44F0C175E2B}"/>
              </a:ext>
            </a:extLst>
          </p:cNvPr>
          <p:cNvSpPr/>
          <p:nvPr/>
        </p:nvSpPr>
        <p:spPr>
          <a:xfrm>
            <a:off x="8924948" y="1769448"/>
            <a:ext cx="290520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pt-BR" sz="1300" b="1" dirty="0">
                <a:solidFill>
                  <a:srgbClr val="080808"/>
                </a:solidFill>
                <a:latin typeface="Arial" panose="020B0604020202020204" pitchFamily="34" charset="0"/>
              </a:rPr>
              <a:t>Favorate </a:t>
            </a:r>
            <a:r>
              <a:rPr lang="pt-BR" sz="1300" b="1" dirty="0" err="1">
                <a:solidFill>
                  <a:srgbClr val="080808"/>
                </a:solidFill>
                <a:latin typeface="Arial" panose="020B0604020202020204" pitchFamily="34" charset="0"/>
              </a:rPr>
              <a:t>climate</a:t>
            </a:r>
            <a:endParaRPr lang="pt-BR" sz="1300" b="1" dirty="0">
              <a:solidFill>
                <a:srgbClr val="080808"/>
              </a:solidFill>
              <a:latin typeface="Arial" panose="020B0604020202020204" pitchFamily="34" charset="0"/>
            </a:endParaRPr>
          </a:p>
        </p:txBody>
      </p:sp>
      <p:grpSp>
        <p:nvGrpSpPr>
          <p:cNvPr id="39" name="Agrupar 38">
            <a:extLst>
              <a:ext uri="{FF2B5EF4-FFF2-40B4-BE49-F238E27FC236}">
                <a16:creationId xmlns:a16="http://schemas.microsoft.com/office/drawing/2014/main" id="{C7F2DD12-FFEB-72CE-E935-C78C9AB9A085}"/>
              </a:ext>
            </a:extLst>
          </p:cNvPr>
          <p:cNvGrpSpPr/>
          <p:nvPr/>
        </p:nvGrpSpPr>
        <p:grpSpPr>
          <a:xfrm>
            <a:off x="9874629" y="601555"/>
            <a:ext cx="1005840" cy="1005840"/>
            <a:chOff x="9703278" y="369331"/>
            <a:chExt cx="1005840" cy="1005840"/>
          </a:xfrm>
        </p:grpSpPr>
        <p:sp>
          <p:nvSpPr>
            <p:cNvPr id="40" name="Oval 5">
              <a:extLst>
                <a:ext uri="{FF2B5EF4-FFF2-40B4-BE49-F238E27FC236}">
                  <a16:creationId xmlns:a16="http://schemas.microsoft.com/office/drawing/2014/main" id="{CE455322-3868-D1A1-BB05-8369849E05B2}"/>
                </a:ext>
              </a:extLst>
            </p:cNvPr>
            <p:cNvSpPr/>
            <p:nvPr/>
          </p:nvSpPr>
          <p:spPr>
            <a:xfrm>
              <a:off x="9703278" y="369331"/>
              <a:ext cx="1005840" cy="1005840"/>
            </a:xfrm>
            <a:prstGeom prst="ellipse">
              <a:avLst/>
            </a:prstGeom>
            <a:gradFill>
              <a:gsLst>
                <a:gs pos="0">
                  <a:schemeClr val="bg1"/>
                </a:gs>
                <a:gs pos="50000">
                  <a:schemeClr val="bg1">
                    <a:lumMod val="95000"/>
                  </a:schemeClr>
                </a:gs>
                <a:gs pos="100000">
                  <a:schemeClr val="bg1">
                    <a:lumMod val="85000"/>
                  </a:schemeClr>
                </a:gs>
              </a:gsLst>
            </a:gradFill>
            <a:effectLst>
              <a:outerShdw blurRad="10160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5400" b="1" dirty="0">
                <a:solidFill>
                  <a:schemeClr val="tx2"/>
                </a:solidFill>
                <a:latin typeface="Arial" panose="020B0604020202020204" pitchFamily="34" charset="0"/>
              </a:endParaRPr>
            </a:p>
          </p:txBody>
        </p:sp>
        <p:pic>
          <p:nvPicPr>
            <p:cNvPr id="41" name="Imagem 40">
              <a:extLst>
                <a:ext uri="{FF2B5EF4-FFF2-40B4-BE49-F238E27FC236}">
                  <a16:creationId xmlns:a16="http://schemas.microsoft.com/office/drawing/2014/main" id="{D743959B-0D09-D09F-3373-D4504B1F0E6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824514" y="466899"/>
              <a:ext cx="723331" cy="723331"/>
            </a:xfrm>
            <a:prstGeom prst="rect">
              <a:avLst/>
            </a:prstGeom>
          </p:spPr>
        </p:pic>
      </p:grpSp>
      <p:sp>
        <p:nvSpPr>
          <p:cNvPr id="42" name="Retângulo 41">
            <a:extLst>
              <a:ext uri="{FF2B5EF4-FFF2-40B4-BE49-F238E27FC236}">
                <a16:creationId xmlns:a16="http://schemas.microsoft.com/office/drawing/2014/main" id="{3D22B5A5-10E7-3B4B-B864-B7BE05846B59}"/>
              </a:ext>
            </a:extLst>
          </p:cNvPr>
          <p:cNvSpPr/>
          <p:nvPr/>
        </p:nvSpPr>
        <p:spPr>
          <a:xfrm>
            <a:off x="8924947" y="2564358"/>
            <a:ext cx="2905200" cy="584775"/>
          </a:xfrm>
          <a:prstGeom prst="rect">
            <a:avLst/>
          </a:prstGeom>
          <a:noFill/>
          <a:ln>
            <a:noFill/>
          </a:ln>
        </p:spPr>
        <p:txBody>
          <a:bodyPr wrap="square">
            <a:spAutoFit/>
          </a:bodyPr>
          <a:lstStyle/>
          <a:p>
            <a:pPr algn="ctr" defTabSz="914400">
              <a:defRPr/>
            </a:pPr>
            <a:r>
              <a:rPr lang="pt-BR" sz="1600" b="1" dirty="0" err="1">
                <a:solidFill>
                  <a:srgbClr val="080808"/>
                </a:solidFill>
                <a:latin typeface="Arial" panose="020B0604020202020204" pitchFamily="34" charset="0"/>
              </a:rPr>
              <a:t>Predominant</a:t>
            </a:r>
            <a:r>
              <a:rPr lang="pt-BR" sz="1600" b="1" dirty="0">
                <a:solidFill>
                  <a:srgbClr val="080808"/>
                </a:solidFill>
                <a:latin typeface="Arial" panose="020B0604020202020204" pitchFamily="34" charset="0"/>
              </a:rPr>
              <a:t> </a:t>
            </a:r>
            <a:r>
              <a:rPr lang="pt-BR" sz="1600" b="1" dirty="0" err="1">
                <a:solidFill>
                  <a:srgbClr val="080808"/>
                </a:solidFill>
                <a:latin typeface="Arial" panose="020B0604020202020204" pitchFamily="34" charset="0"/>
              </a:rPr>
              <a:t>climate</a:t>
            </a:r>
            <a:r>
              <a:rPr lang="pt-BR" sz="1600" b="1" dirty="0">
                <a:solidFill>
                  <a:srgbClr val="080808"/>
                </a:solidFill>
                <a:latin typeface="Arial" panose="020B0604020202020204" pitchFamily="34" charset="0"/>
              </a:rPr>
              <a:t>: </a:t>
            </a:r>
          </a:p>
          <a:p>
            <a:pPr algn="ctr" defTabSz="914400">
              <a:defRPr/>
            </a:pPr>
            <a:r>
              <a:rPr lang="pt-BR" sz="1600" b="1" dirty="0">
                <a:solidFill>
                  <a:srgbClr val="080808"/>
                </a:solidFill>
                <a:latin typeface="Arial" panose="020B0604020202020204" pitchFamily="34" charset="0"/>
              </a:rPr>
              <a:t>Tropical hot </a:t>
            </a:r>
            <a:r>
              <a:rPr lang="pt-BR" sz="1600" b="1" dirty="0" err="1">
                <a:solidFill>
                  <a:srgbClr val="080808"/>
                </a:solidFill>
                <a:latin typeface="Arial" panose="020B0604020202020204" pitchFamily="34" charset="0"/>
              </a:rPr>
              <a:t>semi-arid</a:t>
            </a:r>
            <a:endParaRPr lang="pt-BR" sz="1600" b="1" dirty="0">
              <a:solidFill>
                <a:srgbClr val="080808"/>
              </a:solidFill>
              <a:latin typeface="Arial" panose="020B0604020202020204" pitchFamily="34" charset="0"/>
            </a:endParaRPr>
          </a:p>
        </p:txBody>
      </p:sp>
      <p:sp>
        <p:nvSpPr>
          <p:cNvPr id="43" name="Retângulo 42">
            <a:extLst>
              <a:ext uri="{FF2B5EF4-FFF2-40B4-BE49-F238E27FC236}">
                <a16:creationId xmlns:a16="http://schemas.microsoft.com/office/drawing/2014/main" id="{F4D3FCF2-6538-4E44-6E15-2562D3750591}"/>
              </a:ext>
            </a:extLst>
          </p:cNvPr>
          <p:cNvSpPr/>
          <p:nvPr/>
        </p:nvSpPr>
        <p:spPr>
          <a:xfrm>
            <a:off x="9173480" y="3253056"/>
            <a:ext cx="2411622" cy="1077218"/>
          </a:xfrm>
          <a:prstGeom prst="rect">
            <a:avLst/>
          </a:prstGeom>
          <a:noFill/>
          <a:ln>
            <a:noFill/>
          </a:ln>
        </p:spPr>
        <p:txBody>
          <a:bodyPr wrap="none">
            <a:spAutoFit/>
          </a:bodyPr>
          <a:lstStyle/>
          <a:p>
            <a:pPr algn="ctr" defTabSz="914400">
              <a:defRPr/>
            </a:pPr>
            <a:r>
              <a:rPr lang="en-US" sz="1600" b="1" dirty="0">
                <a:solidFill>
                  <a:srgbClr val="080808"/>
                </a:solidFill>
                <a:latin typeface="Arial" panose="020B0604020202020204" pitchFamily="34" charset="0"/>
              </a:rPr>
              <a:t>Average temperatures:</a:t>
            </a:r>
          </a:p>
          <a:p>
            <a:pPr algn="ctr" defTabSz="914400">
              <a:defRPr/>
            </a:pPr>
            <a:r>
              <a:rPr lang="en-US" sz="1600" b="1" dirty="0">
                <a:solidFill>
                  <a:srgbClr val="080808"/>
                </a:solidFill>
                <a:latin typeface="Arial" panose="020B0604020202020204" pitchFamily="34" charset="0"/>
              </a:rPr>
              <a:t>Coast – 27° C </a:t>
            </a:r>
          </a:p>
          <a:p>
            <a:pPr algn="ctr" defTabSz="914400">
              <a:defRPr/>
            </a:pPr>
            <a:r>
              <a:rPr lang="en-US" sz="1600" b="1" dirty="0">
                <a:solidFill>
                  <a:srgbClr val="080808"/>
                </a:solidFill>
                <a:latin typeface="Arial" panose="020B0604020202020204" pitchFamily="34" charset="0"/>
              </a:rPr>
              <a:t>Hinterland –  30° C</a:t>
            </a:r>
          </a:p>
          <a:p>
            <a:pPr algn="ctr" defTabSz="914400">
              <a:defRPr/>
            </a:pPr>
            <a:r>
              <a:rPr lang="en-US" sz="1600" b="1" dirty="0">
                <a:solidFill>
                  <a:srgbClr val="080808"/>
                </a:solidFill>
                <a:latin typeface="Arial" panose="020B0604020202020204" pitchFamily="34" charset="0"/>
              </a:rPr>
              <a:t>Hills -  22° C</a:t>
            </a:r>
            <a:endParaRPr lang="pt-BR" sz="1600" b="1" dirty="0">
              <a:solidFill>
                <a:srgbClr val="080808"/>
              </a:solidFill>
              <a:latin typeface="Arial" panose="020B0604020202020204" pitchFamily="34" charset="0"/>
            </a:endParaRPr>
          </a:p>
        </p:txBody>
      </p:sp>
      <p:sp>
        <p:nvSpPr>
          <p:cNvPr id="44" name="Retângulo 43">
            <a:extLst>
              <a:ext uri="{FF2B5EF4-FFF2-40B4-BE49-F238E27FC236}">
                <a16:creationId xmlns:a16="http://schemas.microsoft.com/office/drawing/2014/main" id="{E8CBE403-EEC3-709F-2065-C4334025473E}"/>
              </a:ext>
            </a:extLst>
          </p:cNvPr>
          <p:cNvSpPr/>
          <p:nvPr/>
        </p:nvSpPr>
        <p:spPr>
          <a:xfrm>
            <a:off x="9238594" y="4434197"/>
            <a:ext cx="2281394" cy="584775"/>
          </a:xfrm>
          <a:prstGeom prst="rect">
            <a:avLst/>
          </a:prstGeom>
          <a:noFill/>
          <a:ln>
            <a:noFill/>
          </a:ln>
        </p:spPr>
        <p:txBody>
          <a:bodyPr wrap="none">
            <a:spAutoFit/>
          </a:bodyPr>
          <a:lstStyle/>
          <a:p>
            <a:pPr algn="ctr" defTabSz="914400">
              <a:defRPr/>
            </a:pPr>
            <a:r>
              <a:rPr lang="en-US" sz="1600" b="1" dirty="0">
                <a:solidFill>
                  <a:srgbClr val="080808"/>
                </a:solidFill>
                <a:latin typeface="Arial" panose="020B0604020202020204" pitchFamily="34" charset="0"/>
              </a:rPr>
              <a:t>High solar incidence </a:t>
            </a:r>
          </a:p>
          <a:p>
            <a:pPr algn="ctr" defTabSz="914400">
              <a:defRPr/>
            </a:pPr>
            <a:r>
              <a:rPr lang="en-US" sz="1600" b="1" dirty="0">
                <a:solidFill>
                  <a:srgbClr val="080808"/>
                </a:solidFill>
                <a:latin typeface="Arial" panose="020B0604020202020204" pitchFamily="34" charset="0"/>
              </a:rPr>
              <a:t>and good wind speed</a:t>
            </a:r>
          </a:p>
        </p:txBody>
      </p:sp>
      <p:sp>
        <p:nvSpPr>
          <p:cNvPr id="45" name="Retângulo 44">
            <a:extLst>
              <a:ext uri="{FF2B5EF4-FFF2-40B4-BE49-F238E27FC236}">
                <a16:creationId xmlns:a16="http://schemas.microsoft.com/office/drawing/2014/main" id="{70DCD252-0B44-6708-021F-332945A6EA53}"/>
              </a:ext>
            </a:extLst>
          </p:cNvPr>
          <p:cNvSpPr/>
          <p:nvPr/>
        </p:nvSpPr>
        <p:spPr>
          <a:xfrm>
            <a:off x="8926691" y="5122895"/>
            <a:ext cx="2905200" cy="1077218"/>
          </a:xfrm>
          <a:prstGeom prst="rect">
            <a:avLst/>
          </a:prstGeom>
          <a:noFill/>
          <a:ln>
            <a:noFill/>
          </a:ln>
        </p:spPr>
        <p:txBody>
          <a:bodyPr wrap="square">
            <a:spAutoFit/>
          </a:bodyPr>
          <a:lstStyle/>
          <a:p>
            <a:pPr algn="ctr" defTabSz="914400">
              <a:defRPr/>
            </a:pPr>
            <a:r>
              <a:rPr lang="en-US" sz="1600" b="1" dirty="0">
                <a:solidFill>
                  <a:srgbClr val="080808"/>
                </a:solidFill>
                <a:latin typeface="Arial" panose="020B0604020202020204" pitchFamily="34" charset="0"/>
              </a:rPr>
              <a:t>Low or no incidence of </a:t>
            </a:r>
          </a:p>
          <a:p>
            <a:pPr algn="ctr" defTabSz="914400">
              <a:defRPr/>
            </a:pPr>
            <a:r>
              <a:rPr lang="en-US" sz="1600" b="1" dirty="0">
                <a:solidFill>
                  <a:srgbClr val="080808"/>
                </a:solidFill>
                <a:latin typeface="Arial" panose="020B0604020202020204" pitchFamily="34" charset="0"/>
              </a:rPr>
              <a:t>natural disasters such as: earthquakes, volcanoes, </a:t>
            </a:r>
          </a:p>
          <a:p>
            <a:pPr algn="ctr" defTabSz="914400">
              <a:defRPr/>
            </a:pPr>
            <a:r>
              <a:rPr lang="en-US" sz="1600" b="1" dirty="0">
                <a:solidFill>
                  <a:srgbClr val="080808"/>
                </a:solidFill>
                <a:latin typeface="Arial" panose="020B0604020202020204" pitchFamily="34" charset="0"/>
              </a:rPr>
              <a:t>hurricanes and tsunamis</a:t>
            </a:r>
          </a:p>
        </p:txBody>
      </p:sp>
      <p:sp>
        <p:nvSpPr>
          <p:cNvPr id="46" name="CaixaDeTexto 45">
            <a:extLst>
              <a:ext uri="{FF2B5EF4-FFF2-40B4-BE49-F238E27FC236}">
                <a16:creationId xmlns:a16="http://schemas.microsoft.com/office/drawing/2014/main" id="{F6255BD6-88A7-FFA4-FAA4-2EC08610A19D}"/>
              </a:ext>
            </a:extLst>
          </p:cNvPr>
          <p:cNvSpPr txBox="1"/>
          <p:nvPr/>
        </p:nvSpPr>
        <p:spPr>
          <a:xfrm>
            <a:off x="8940315" y="6311991"/>
            <a:ext cx="2905200" cy="200055"/>
          </a:xfrm>
          <a:prstGeom prst="rect">
            <a:avLst/>
          </a:prstGeom>
          <a:noFill/>
        </p:spPr>
        <p:txBody>
          <a:bodyPr wrap="square" rtlCol="0">
            <a:spAutoFit/>
          </a:bodyPr>
          <a:lstStyle/>
          <a:p>
            <a:r>
              <a:rPr lang="pt-BR" sz="700" dirty="0" err="1">
                <a:latin typeface="Arial" panose="020B0604020202020204" pitchFamily="34" charset="0"/>
              </a:rPr>
              <a:t>Source</a:t>
            </a:r>
            <a:r>
              <a:rPr lang="pt-BR" sz="700" dirty="0">
                <a:latin typeface="Arial" panose="020B0604020202020204" pitchFamily="34" charset="0"/>
              </a:rPr>
              <a:t>: </a:t>
            </a:r>
            <a:r>
              <a:rPr lang="pt-BR" sz="700" dirty="0" err="1">
                <a:latin typeface="Arial" panose="020B0604020202020204" pitchFamily="34" charset="0"/>
              </a:rPr>
              <a:t>Yearbook</a:t>
            </a:r>
            <a:r>
              <a:rPr lang="pt-BR" sz="700" dirty="0">
                <a:latin typeface="Arial" panose="020B0604020202020204" pitchFamily="34" charset="0"/>
              </a:rPr>
              <a:t> </a:t>
            </a:r>
            <a:r>
              <a:rPr lang="pt-BR" sz="700" dirty="0" err="1">
                <a:latin typeface="Arial" panose="020B0604020202020204" pitchFamily="34" charset="0"/>
              </a:rPr>
              <a:t>of</a:t>
            </a:r>
            <a:r>
              <a:rPr lang="pt-BR" sz="700" dirty="0">
                <a:latin typeface="Arial" panose="020B0604020202020204" pitchFamily="34" charset="0"/>
              </a:rPr>
              <a:t> Ceará 22-23</a:t>
            </a:r>
          </a:p>
        </p:txBody>
      </p:sp>
      <p:grpSp>
        <p:nvGrpSpPr>
          <p:cNvPr id="47" name="Agrupar 46">
            <a:extLst>
              <a:ext uri="{FF2B5EF4-FFF2-40B4-BE49-F238E27FC236}">
                <a16:creationId xmlns:a16="http://schemas.microsoft.com/office/drawing/2014/main" id="{D54DD08B-BBA7-2DA5-E984-48D57B9B0FCF}"/>
              </a:ext>
            </a:extLst>
          </p:cNvPr>
          <p:cNvGrpSpPr/>
          <p:nvPr/>
        </p:nvGrpSpPr>
        <p:grpSpPr>
          <a:xfrm>
            <a:off x="4898995" y="3011863"/>
            <a:ext cx="2049653" cy="553998"/>
            <a:chOff x="891303" y="2779639"/>
            <a:chExt cx="2049653" cy="553998"/>
          </a:xfrm>
        </p:grpSpPr>
        <p:pic>
          <p:nvPicPr>
            <p:cNvPr id="48" name="Imagem 47">
              <a:extLst>
                <a:ext uri="{FF2B5EF4-FFF2-40B4-BE49-F238E27FC236}">
                  <a16:creationId xmlns:a16="http://schemas.microsoft.com/office/drawing/2014/main" id="{3BA32ADE-BE80-295E-151A-E2D0A6BE6C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91303" y="2939506"/>
              <a:ext cx="346391" cy="25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9" name="Retângulo 48">
              <a:extLst>
                <a:ext uri="{FF2B5EF4-FFF2-40B4-BE49-F238E27FC236}">
                  <a16:creationId xmlns:a16="http://schemas.microsoft.com/office/drawing/2014/main" id="{AA114702-5FF1-9C82-1E8F-C51A34AF6932}"/>
                </a:ext>
              </a:extLst>
            </p:cNvPr>
            <p:cNvSpPr/>
            <p:nvPr/>
          </p:nvSpPr>
          <p:spPr>
            <a:xfrm>
              <a:off x="1255879" y="2779639"/>
              <a:ext cx="1685077" cy="553998"/>
            </a:xfrm>
            <a:prstGeom prst="rect">
              <a:avLst/>
            </a:prstGeom>
            <a:noFill/>
            <a:ln>
              <a:noFill/>
            </a:ln>
          </p:spPr>
          <p:txBody>
            <a:bodyPr wrap="none">
              <a:spAutoFit/>
            </a:bodyPr>
            <a:lstStyle/>
            <a:p>
              <a:pPr algn="ctr" defTabSz="914400">
                <a:defRPr/>
              </a:pPr>
              <a:r>
                <a:rPr lang="pt-BR" b="1" dirty="0">
                  <a:solidFill>
                    <a:srgbClr val="080808"/>
                  </a:solidFill>
                  <a:latin typeface="Arial" panose="020B0604020202020204" pitchFamily="34" charset="0"/>
                </a:rPr>
                <a:t>Israel – 0.919 </a:t>
              </a:r>
            </a:p>
            <a:p>
              <a:pPr algn="ctr" defTabSz="914400">
                <a:defRPr/>
              </a:pPr>
              <a:r>
                <a:rPr lang="pt-BR" sz="1200" dirty="0">
                  <a:solidFill>
                    <a:srgbClr val="080808"/>
                  </a:solidFill>
                  <a:latin typeface="Arial" panose="020B0604020202020204" pitchFamily="34" charset="0"/>
                </a:rPr>
                <a:t>(top 22° World)</a:t>
              </a:r>
            </a:p>
          </p:txBody>
        </p:sp>
      </p:grpSp>
      <p:grpSp>
        <p:nvGrpSpPr>
          <p:cNvPr id="50" name="Agrupar 49">
            <a:extLst>
              <a:ext uri="{FF2B5EF4-FFF2-40B4-BE49-F238E27FC236}">
                <a16:creationId xmlns:a16="http://schemas.microsoft.com/office/drawing/2014/main" id="{D218DD42-5E57-05E5-64E9-F7783592BB71}"/>
              </a:ext>
            </a:extLst>
          </p:cNvPr>
          <p:cNvGrpSpPr/>
          <p:nvPr/>
        </p:nvGrpSpPr>
        <p:grpSpPr>
          <a:xfrm>
            <a:off x="790029" y="3128553"/>
            <a:ext cx="2434045" cy="369332"/>
            <a:chOff x="954803" y="2896329"/>
            <a:chExt cx="2434045" cy="369332"/>
          </a:xfrm>
        </p:grpSpPr>
        <p:pic>
          <p:nvPicPr>
            <p:cNvPr id="51" name="Imagem 50">
              <a:extLst>
                <a:ext uri="{FF2B5EF4-FFF2-40B4-BE49-F238E27FC236}">
                  <a16:creationId xmlns:a16="http://schemas.microsoft.com/office/drawing/2014/main" id="{D0BA2EAF-9A63-8B5B-3300-91AE98CD9A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4803" y="2939506"/>
              <a:ext cx="346391" cy="25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2" name="Retângulo 51">
              <a:extLst>
                <a:ext uri="{FF2B5EF4-FFF2-40B4-BE49-F238E27FC236}">
                  <a16:creationId xmlns:a16="http://schemas.microsoft.com/office/drawing/2014/main" id="{91E90BE3-1A26-7281-08EB-0D20B505AAFD}"/>
                </a:ext>
              </a:extLst>
            </p:cNvPr>
            <p:cNvSpPr/>
            <p:nvPr/>
          </p:nvSpPr>
          <p:spPr>
            <a:xfrm>
              <a:off x="1319050" y="2896329"/>
              <a:ext cx="2069798" cy="369332"/>
            </a:xfrm>
            <a:prstGeom prst="rect">
              <a:avLst/>
            </a:prstGeom>
            <a:noFill/>
            <a:ln>
              <a:noFill/>
            </a:ln>
          </p:spPr>
          <p:txBody>
            <a:bodyPr wrap="none">
              <a:spAutoFit/>
            </a:bodyPr>
            <a:lstStyle/>
            <a:p>
              <a:pPr algn="ctr" defTabSz="914400">
                <a:defRPr/>
              </a:pPr>
              <a:r>
                <a:rPr lang="pt-BR" b="1" dirty="0">
                  <a:solidFill>
                    <a:srgbClr val="080808"/>
                  </a:solidFill>
                  <a:latin typeface="Arial" panose="020B0604020202020204" pitchFamily="34" charset="0"/>
                </a:rPr>
                <a:t>Israel – 8,900,059</a:t>
              </a:r>
            </a:p>
          </p:txBody>
        </p:sp>
      </p:grpSp>
      <p:pic>
        <p:nvPicPr>
          <p:cNvPr id="53" name="Imagem 52">
            <a:extLst>
              <a:ext uri="{FF2B5EF4-FFF2-40B4-BE49-F238E27FC236}">
                <a16:creationId xmlns:a16="http://schemas.microsoft.com/office/drawing/2014/main" id="{3CA81D32-9E02-0082-12DE-D2DBFA972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7536" y="4441285"/>
            <a:ext cx="468316" cy="639056"/>
          </a:xfrm>
          <a:prstGeom prst="rect">
            <a:avLst/>
          </a:prstGeom>
        </p:spPr>
      </p:pic>
      <p:pic>
        <p:nvPicPr>
          <p:cNvPr id="54" name="Imagem 53">
            <a:extLst>
              <a:ext uri="{FF2B5EF4-FFF2-40B4-BE49-F238E27FC236}">
                <a16:creationId xmlns:a16="http://schemas.microsoft.com/office/drawing/2014/main" id="{531866FA-9579-3D2F-CC61-F32DA72B9E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589" y="4441285"/>
            <a:ext cx="468316" cy="639056"/>
          </a:xfrm>
          <a:prstGeom prst="rect">
            <a:avLst/>
          </a:prstGeom>
        </p:spPr>
      </p:pic>
    </p:spTree>
    <p:extLst>
      <p:ext uri="{BB962C8B-B14F-4D97-AF65-F5344CB8AC3E}">
        <p14:creationId xmlns:p14="http://schemas.microsoft.com/office/powerpoint/2010/main" val="206224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5">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16" name="Retângulo 15">
            <a:extLst>
              <a:ext uri="{FF2B5EF4-FFF2-40B4-BE49-F238E27FC236}">
                <a16:creationId xmlns:a16="http://schemas.microsoft.com/office/drawing/2014/main" id="{E3934D22-2BC1-2C2E-FD7B-0B3DD24863C4}"/>
              </a:ext>
            </a:extLst>
          </p:cNvPr>
          <p:cNvSpPr/>
          <p:nvPr/>
        </p:nvSpPr>
        <p:spPr>
          <a:xfrm>
            <a:off x="504670" y="246221"/>
            <a:ext cx="4365875"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FORTALEZA, CAPITAL OF CEARÁ</a:t>
            </a:r>
          </a:p>
        </p:txBody>
      </p:sp>
      <p:sp>
        <p:nvSpPr>
          <p:cNvPr id="55" name="Triângulo isósceles 54">
            <a:extLst>
              <a:ext uri="{FF2B5EF4-FFF2-40B4-BE49-F238E27FC236}">
                <a16:creationId xmlns:a16="http://schemas.microsoft.com/office/drawing/2014/main" id="{27858444-95F4-D20C-84ED-B2410D0799AB}"/>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58" name="Agrupar 57">
            <a:extLst>
              <a:ext uri="{FF2B5EF4-FFF2-40B4-BE49-F238E27FC236}">
                <a16:creationId xmlns:a16="http://schemas.microsoft.com/office/drawing/2014/main" id="{E9E3DDC3-4071-7ED4-3557-6AEBE93479AA}"/>
              </a:ext>
            </a:extLst>
          </p:cNvPr>
          <p:cNvGrpSpPr/>
          <p:nvPr/>
        </p:nvGrpSpPr>
        <p:grpSpPr>
          <a:xfrm>
            <a:off x="83124" y="5274013"/>
            <a:ext cx="6012873" cy="707886"/>
            <a:chOff x="83124" y="4940710"/>
            <a:chExt cx="6012873" cy="707886"/>
          </a:xfrm>
        </p:grpSpPr>
        <p:sp>
          <p:nvSpPr>
            <p:cNvPr id="59" name="CaixaDeTexto 58">
              <a:extLst>
                <a:ext uri="{FF2B5EF4-FFF2-40B4-BE49-F238E27FC236}">
                  <a16:creationId xmlns:a16="http://schemas.microsoft.com/office/drawing/2014/main" id="{A6F97045-22B7-D7F8-98F8-0362C017037D}"/>
                </a:ext>
              </a:extLst>
            </p:cNvPr>
            <p:cNvSpPr txBox="1"/>
            <p:nvPr/>
          </p:nvSpPr>
          <p:spPr>
            <a:xfrm>
              <a:off x="83124" y="4940710"/>
              <a:ext cx="6012873" cy="707886"/>
            </a:xfrm>
            <a:prstGeom prst="rect">
              <a:avLst/>
            </a:prstGeom>
            <a:noFill/>
          </p:spPr>
          <p:txBody>
            <a:bodyPr wrap="square" rtlCol="0">
              <a:spAutoFit/>
            </a:bodyPr>
            <a:lstStyle/>
            <a:p>
              <a:r>
                <a:rPr lang="en-US" sz="2000" i="0" dirty="0">
                  <a:effectLst/>
                  <a:latin typeface="Arial" panose="020B0604020202020204" pitchFamily="34" charset="0"/>
                </a:rPr>
                <a:t>CITY WITH THE BIGGEST  GENERATION OF JOBS IN THE REGION IN 2022 </a:t>
              </a:r>
              <a:r>
                <a:rPr lang="en-US" sz="1000" dirty="0">
                  <a:latin typeface="Arial" panose="020B0604020202020204" pitchFamily="34" charset="0"/>
                </a:rPr>
                <a:t>(CAGED, 2022)</a:t>
              </a:r>
              <a:endParaRPr lang="pt-BR" sz="1000" i="0" dirty="0">
                <a:effectLst/>
                <a:latin typeface="Arial" panose="020B0604020202020204" pitchFamily="34" charset="0"/>
              </a:endParaRPr>
            </a:p>
          </p:txBody>
        </p:sp>
        <p:sp>
          <p:nvSpPr>
            <p:cNvPr id="60" name="Retângulo: Cantos Arredondados 59">
              <a:extLst>
                <a:ext uri="{FF2B5EF4-FFF2-40B4-BE49-F238E27FC236}">
                  <a16:creationId xmlns:a16="http://schemas.microsoft.com/office/drawing/2014/main" id="{1BAA5692-534F-0E9E-88EC-5B86BB46EDA2}"/>
                </a:ext>
              </a:extLst>
            </p:cNvPr>
            <p:cNvSpPr/>
            <p:nvPr/>
          </p:nvSpPr>
          <p:spPr>
            <a:xfrm>
              <a:off x="2123433" y="4997561"/>
              <a:ext cx="1139431" cy="269823"/>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BIGGEST</a:t>
              </a:r>
              <a:endParaRPr lang="pt-BR" sz="2400" b="1" dirty="0">
                <a:solidFill>
                  <a:schemeClr val="tx1"/>
                </a:solidFill>
              </a:endParaRPr>
            </a:p>
          </p:txBody>
        </p:sp>
      </p:grpSp>
      <p:grpSp>
        <p:nvGrpSpPr>
          <p:cNvPr id="61" name="Agrupar 60">
            <a:extLst>
              <a:ext uri="{FF2B5EF4-FFF2-40B4-BE49-F238E27FC236}">
                <a16:creationId xmlns:a16="http://schemas.microsoft.com/office/drawing/2014/main" id="{236E206E-BAD1-E811-375B-ED253FC17FA6}"/>
              </a:ext>
            </a:extLst>
          </p:cNvPr>
          <p:cNvGrpSpPr/>
          <p:nvPr/>
        </p:nvGrpSpPr>
        <p:grpSpPr>
          <a:xfrm>
            <a:off x="106170" y="4010407"/>
            <a:ext cx="6178252" cy="709423"/>
            <a:chOff x="106170" y="3889176"/>
            <a:chExt cx="6178252" cy="709423"/>
          </a:xfrm>
        </p:grpSpPr>
        <p:sp>
          <p:nvSpPr>
            <p:cNvPr id="62" name="CaixaDeTexto 61">
              <a:extLst>
                <a:ext uri="{FF2B5EF4-FFF2-40B4-BE49-F238E27FC236}">
                  <a16:creationId xmlns:a16="http://schemas.microsoft.com/office/drawing/2014/main" id="{2D4E5428-0D72-F0F9-9A09-A3DB2DD98222}"/>
                </a:ext>
              </a:extLst>
            </p:cNvPr>
            <p:cNvSpPr txBox="1"/>
            <p:nvPr/>
          </p:nvSpPr>
          <p:spPr>
            <a:xfrm>
              <a:off x="106170" y="3890713"/>
              <a:ext cx="6178252" cy="707886"/>
            </a:xfrm>
            <a:prstGeom prst="rect">
              <a:avLst/>
            </a:prstGeom>
            <a:noFill/>
          </p:spPr>
          <p:txBody>
            <a:bodyPr wrap="square" rtlCol="0">
              <a:spAutoFit/>
            </a:bodyPr>
            <a:lstStyle/>
            <a:p>
              <a:r>
                <a:rPr lang="en-US" sz="2000" dirty="0">
                  <a:latin typeface="Arial" panose="020B0604020202020204" pitchFamily="34" charset="0"/>
                </a:rPr>
                <a:t>DEMOGRAPHIC DENSITY OF 7,786.44 inhabitants/km² IN AN AREA OF 314.9  km²</a:t>
              </a:r>
              <a:endParaRPr lang="en-US" sz="2000" i="0" dirty="0">
                <a:effectLst/>
                <a:latin typeface="Arial" panose="020B0604020202020204" pitchFamily="34" charset="0"/>
              </a:endParaRPr>
            </a:p>
          </p:txBody>
        </p:sp>
        <p:sp>
          <p:nvSpPr>
            <p:cNvPr id="63" name="Retângulo: Cantos Arredondados 62">
              <a:extLst>
                <a:ext uri="{FF2B5EF4-FFF2-40B4-BE49-F238E27FC236}">
                  <a16:creationId xmlns:a16="http://schemas.microsoft.com/office/drawing/2014/main" id="{264EDE6B-A4BC-1B68-04F2-1BC508DA0F8B}"/>
                </a:ext>
              </a:extLst>
            </p:cNvPr>
            <p:cNvSpPr/>
            <p:nvPr/>
          </p:nvSpPr>
          <p:spPr>
            <a:xfrm>
              <a:off x="3767651" y="3889176"/>
              <a:ext cx="1352550" cy="330521"/>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7,786.44</a:t>
              </a:r>
              <a:endParaRPr lang="pt-BR" sz="2800" b="1" dirty="0">
                <a:solidFill>
                  <a:schemeClr val="tx1"/>
                </a:solidFill>
              </a:endParaRPr>
            </a:p>
          </p:txBody>
        </p:sp>
        <p:sp>
          <p:nvSpPr>
            <p:cNvPr id="64" name="Retângulo: Cantos Arredondados 63">
              <a:extLst>
                <a:ext uri="{FF2B5EF4-FFF2-40B4-BE49-F238E27FC236}">
                  <a16:creationId xmlns:a16="http://schemas.microsoft.com/office/drawing/2014/main" id="{3BE662F3-2CAE-C84F-1F8E-D50D95874E72}"/>
                </a:ext>
              </a:extLst>
            </p:cNvPr>
            <p:cNvSpPr/>
            <p:nvPr/>
          </p:nvSpPr>
          <p:spPr>
            <a:xfrm>
              <a:off x="3817143" y="4263089"/>
              <a:ext cx="766763" cy="295124"/>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314.9</a:t>
              </a:r>
              <a:endParaRPr lang="pt-BR" sz="2400" b="1" dirty="0">
                <a:solidFill>
                  <a:schemeClr val="tx1"/>
                </a:solidFill>
              </a:endParaRPr>
            </a:p>
          </p:txBody>
        </p:sp>
      </p:grpSp>
      <p:grpSp>
        <p:nvGrpSpPr>
          <p:cNvPr id="68" name="Agrupar 67">
            <a:extLst>
              <a:ext uri="{FF2B5EF4-FFF2-40B4-BE49-F238E27FC236}">
                <a16:creationId xmlns:a16="http://schemas.microsoft.com/office/drawing/2014/main" id="{8F19F904-3A02-188C-140A-61106F96D3F5}"/>
              </a:ext>
            </a:extLst>
          </p:cNvPr>
          <p:cNvGrpSpPr/>
          <p:nvPr/>
        </p:nvGrpSpPr>
        <p:grpSpPr>
          <a:xfrm>
            <a:off x="165583" y="1229979"/>
            <a:ext cx="8046893" cy="707886"/>
            <a:chOff x="16248" y="1731780"/>
            <a:chExt cx="8046893" cy="707886"/>
          </a:xfrm>
        </p:grpSpPr>
        <p:sp>
          <p:nvSpPr>
            <p:cNvPr id="69" name="CaixaDeTexto 68">
              <a:extLst>
                <a:ext uri="{FF2B5EF4-FFF2-40B4-BE49-F238E27FC236}">
                  <a16:creationId xmlns:a16="http://schemas.microsoft.com/office/drawing/2014/main" id="{D762412D-99B9-225E-77B8-D418C9343E4B}"/>
                </a:ext>
              </a:extLst>
            </p:cNvPr>
            <p:cNvSpPr txBox="1"/>
            <p:nvPr/>
          </p:nvSpPr>
          <p:spPr>
            <a:xfrm>
              <a:off x="83124" y="1731780"/>
              <a:ext cx="7980017" cy="707886"/>
            </a:xfrm>
            <a:prstGeom prst="rect">
              <a:avLst/>
            </a:prstGeom>
            <a:noFill/>
          </p:spPr>
          <p:txBody>
            <a:bodyPr wrap="square" rtlCol="0">
              <a:spAutoFit/>
            </a:bodyPr>
            <a:lstStyle/>
            <a:p>
              <a:r>
                <a:rPr lang="en-US" sz="2000" dirty="0">
                  <a:latin typeface="Arial" panose="020B0604020202020204" pitchFamily="34" charset="0"/>
                </a:rPr>
                <a:t>LARGEST GROSS DOMESTIC PRODUCT (GDP) IN THE NORTHEAST AND 8</a:t>
              </a:r>
              <a:r>
                <a:rPr lang="en-US" sz="2000" baseline="30000" dirty="0">
                  <a:latin typeface="Arial" panose="020B0604020202020204" pitchFamily="34" charset="0"/>
                </a:rPr>
                <a:t>th</a:t>
              </a:r>
              <a:r>
                <a:rPr lang="en-US" sz="2000" dirty="0">
                  <a:latin typeface="Arial" panose="020B0604020202020204" pitchFamily="34" charset="0"/>
                </a:rPr>
                <a:t>      AMONG THE CAPITALS OF BRAZIL</a:t>
              </a:r>
              <a:endParaRPr lang="en-US" sz="2000" i="0" dirty="0">
                <a:effectLst/>
                <a:latin typeface="Arial" panose="020B0604020202020204" pitchFamily="34" charset="0"/>
              </a:endParaRPr>
            </a:p>
          </p:txBody>
        </p:sp>
        <p:sp>
          <p:nvSpPr>
            <p:cNvPr id="70" name="Retângulo: Cantos Arredondados 69">
              <a:extLst>
                <a:ext uri="{FF2B5EF4-FFF2-40B4-BE49-F238E27FC236}">
                  <a16:creationId xmlns:a16="http://schemas.microsoft.com/office/drawing/2014/main" id="{2D7B4CBC-75DF-7E2A-27BA-F67CC5B07533}"/>
                </a:ext>
              </a:extLst>
            </p:cNvPr>
            <p:cNvSpPr/>
            <p:nvPr/>
          </p:nvSpPr>
          <p:spPr>
            <a:xfrm>
              <a:off x="16248" y="1780070"/>
              <a:ext cx="1369831" cy="27425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LARGEST</a:t>
              </a:r>
              <a:endParaRPr lang="pt-BR" sz="2400" b="1" dirty="0">
                <a:solidFill>
                  <a:schemeClr val="tx1"/>
                </a:solidFill>
              </a:endParaRPr>
            </a:p>
          </p:txBody>
        </p:sp>
        <p:sp>
          <p:nvSpPr>
            <p:cNvPr id="71" name="Retângulo: Cantos Arredondados 70">
              <a:extLst>
                <a:ext uri="{FF2B5EF4-FFF2-40B4-BE49-F238E27FC236}">
                  <a16:creationId xmlns:a16="http://schemas.microsoft.com/office/drawing/2014/main" id="{9986F51B-D017-C850-1C61-C6CE927CCB45}"/>
                </a:ext>
              </a:extLst>
            </p:cNvPr>
            <p:cNvSpPr/>
            <p:nvPr/>
          </p:nvSpPr>
          <p:spPr>
            <a:xfrm>
              <a:off x="2333763" y="2071209"/>
              <a:ext cx="705513" cy="353755"/>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8th</a:t>
              </a:r>
              <a:endParaRPr lang="pt-BR" sz="3200" b="1" dirty="0">
                <a:solidFill>
                  <a:schemeClr val="tx1"/>
                </a:solidFill>
              </a:endParaRPr>
            </a:p>
          </p:txBody>
        </p:sp>
      </p:grpSp>
      <p:grpSp>
        <p:nvGrpSpPr>
          <p:cNvPr id="72" name="Agrupar 71">
            <a:extLst>
              <a:ext uri="{FF2B5EF4-FFF2-40B4-BE49-F238E27FC236}">
                <a16:creationId xmlns:a16="http://schemas.microsoft.com/office/drawing/2014/main" id="{96172DF0-970E-8FA4-5E80-5CD58B122855}"/>
              </a:ext>
            </a:extLst>
          </p:cNvPr>
          <p:cNvGrpSpPr/>
          <p:nvPr/>
        </p:nvGrpSpPr>
        <p:grpSpPr>
          <a:xfrm>
            <a:off x="83125" y="2492049"/>
            <a:ext cx="6634171" cy="964174"/>
            <a:chOff x="83125" y="2812760"/>
            <a:chExt cx="6634171" cy="964174"/>
          </a:xfrm>
        </p:grpSpPr>
        <p:sp>
          <p:nvSpPr>
            <p:cNvPr id="73" name="CaixaDeTexto 72">
              <a:extLst>
                <a:ext uri="{FF2B5EF4-FFF2-40B4-BE49-F238E27FC236}">
                  <a16:creationId xmlns:a16="http://schemas.microsoft.com/office/drawing/2014/main" id="{DD5B4B7C-8D8C-A5E2-9623-818432422000}"/>
                </a:ext>
              </a:extLst>
            </p:cNvPr>
            <p:cNvSpPr txBox="1"/>
            <p:nvPr/>
          </p:nvSpPr>
          <p:spPr>
            <a:xfrm>
              <a:off x="106170" y="2812760"/>
              <a:ext cx="6012872" cy="400110"/>
            </a:xfrm>
            <a:prstGeom prst="rect">
              <a:avLst/>
            </a:prstGeom>
            <a:noFill/>
          </p:spPr>
          <p:txBody>
            <a:bodyPr wrap="square" rtlCol="0">
              <a:spAutoFit/>
            </a:bodyPr>
            <a:lstStyle/>
            <a:p>
              <a:r>
                <a:rPr lang="en-US" sz="2000" dirty="0">
                  <a:latin typeface="Arial" panose="020B0604020202020204" pitchFamily="34" charset="0"/>
                </a:rPr>
                <a:t>ESTIMATED POPULATION OF</a:t>
              </a:r>
              <a:endParaRPr lang="en-US" sz="2000" i="0" dirty="0">
                <a:effectLst/>
                <a:latin typeface="Arial" panose="020B0604020202020204" pitchFamily="34" charset="0"/>
              </a:endParaRPr>
            </a:p>
          </p:txBody>
        </p:sp>
        <p:cxnSp>
          <p:nvCxnSpPr>
            <p:cNvPr id="74" name="Conector reto 73">
              <a:extLst>
                <a:ext uri="{FF2B5EF4-FFF2-40B4-BE49-F238E27FC236}">
                  <a16:creationId xmlns:a16="http://schemas.microsoft.com/office/drawing/2014/main" id="{12E49FF6-A188-6FD6-3E2C-13AB676ECBFE}"/>
                </a:ext>
              </a:extLst>
            </p:cNvPr>
            <p:cNvCxnSpPr>
              <a:cxnSpLocks/>
            </p:cNvCxnSpPr>
            <p:nvPr/>
          </p:nvCxnSpPr>
          <p:spPr>
            <a:xfrm>
              <a:off x="83125" y="3776934"/>
              <a:ext cx="520679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75" name="Retângulo: Cantos Arredondados 74">
              <a:extLst>
                <a:ext uri="{FF2B5EF4-FFF2-40B4-BE49-F238E27FC236}">
                  <a16:creationId xmlns:a16="http://schemas.microsoft.com/office/drawing/2014/main" id="{31BA59BF-F604-B3EB-C028-9601A295DE1C}"/>
                </a:ext>
              </a:extLst>
            </p:cNvPr>
            <p:cNvSpPr/>
            <p:nvPr/>
          </p:nvSpPr>
          <p:spPr>
            <a:xfrm>
              <a:off x="3902646" y="2841683"/>
              <a:ext cx="2603459" cy="372724"/>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2,428,678 PEOPLE</a:t>
              </a:r>
              <a:endParaRPr lang="pt-BR" sz="2800" b="1" dirty="0">
                <a:solidFill>
                  <a:schemeClr val="tx1"/>
                </a:solidFill>
              </a:endParaRPr>
            </a:p>
          </p:txBody>
        </p:sp>
        <p:sp>
          <p:nvSpPr>
            <p:cNvPr id="76" name="CaixaDeTexto 75">
              <a:extLst>
                <a:ext uri="{FF2B5EF4-FFF2-40B4-BE49-F238E27FC236}">
                  <a16:creationId xmlns:a16="http://schemas.microsoft.com/office/drawing/2014/main" id="{ABAA5718-BDCE-5DFD-9218-88D227F54F56}"/>
                </a:ext>
              </a:extLst>
            </p:cNvPr>
            <p:cNvSpPr txBox="1"/>
            <p:nvPr/>
          </p:nvSpPr>
          <p:spPr>
            <a:xfrm>
              <a:off x="106169" y="3187167"/>
              <a:ext cx="6611127" cy="400110"/>
            </a:xfrm>
            <a:prstGeom prst="rect">
              <a:avLst/>
            </a:prstGeom>
            <a:noFill/>
          </p:spPr>
          <p:txBody>
            <a:bodyPr wrap="square" rtlCol="0">
              <a:spAutoFit/>
            </a:bodyPr>
            <a:lstStyle/>
            <a:p>
              <a:r>
                <a:rPr lang="en-US" sz="2000" dirty="0">
                  <a:latin typeface="Arial" panose="020B0604020202020204" pitchFamily="34" charset="0"/>
                </a:rPr>
                <a:t>BEING THE 5</a:t>
              </a:r>
              <a:r>
                <a:rPr lang="en-US" sz="2000" baseline="30000" dirty="0">
                  <a:latin typeface="Arial" panose="020B0604020202020204" pitchFamily="34" charset="0"/>
                </a:rPr>
                <a:t>TH       </a:t>
              </a:r>
              <a:r>
                <a:rPr lang="en-US" sz="2000" dirty="0">
                  <a:latin typeface="Arial" panose="020B0604020202020204" pitchFamily="34" charset="0"/>
                </a:rPr>
                <a:t> LARGEST CITY IN BRAZIL </a:t>
              </a:r>
              <a:r>
                <a:rPr lang="en-US" sz="1000" dirty="0">
                  <a:latin typeface="Arial" panose="020B0604020202020204" pitchFamily="34" charset="0"/>
                </a:rPr>
                <a:t>(IBGE, 2022)</a:t>
              </a:r>
              <a:r>
                <a:rPr lang="en-US" sz="2000" dirty="0">
                  <a:latin typeface="Arial" panose="020B0604020202020204" pitchFamily="34" charset="0"/>
                </a:rPr>
                <a:t> </a:t>
              </a:r>
              <a:endParaRPr lang="en-US" sz="2000" i="0" dirty="0">
                <a:effectLst/>
                <a:latin typeface="Arial" panose="020B0604020202020204" pitchFamily="34" charset="0"/>
              </a:endParaRPr>
            </a:p>
          </p:txBody>
        </p:sp>
        <p:sp>
          <p:nvSpPr>
            <p:cNvPr id="77" name="Retângulo: Cantos Arredondados 76">
              <a:extLst>
                <a:ext uri="{FF2B5EF4-FFF2-40B4-BE49-F238E27FC236}">
                  <a16:creationId xmlns:a16="http://schemas.microsoft.com/office/drawing/2014/main" id="{44072F08-6630-D3F9-D3AF-678FD27F0668}"/>
                </a:ext>
              </a:extLst>
            </p:cNvPr>
            <p:cNvSpPr/>
            <p:nvPr/>
          </p:nvSpPr>
          <p:spPr>
            <a:xfrm>
              <a:off x="1623827" y="3230765"/>
              <a:ext cx="704465" cy="295124"/>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rPr>
                <a:t>4th</a:t>
              </a:r>
              <a:endParaRPr lang="pt-BR" sz="3200" b="1" dirty="0">
                <a:solidFill>
                  <a:schemeClr val="tx1"/>
                </a:solidFill>
              </a:endParaRPr>
            </a:p>
          </p:txBody>
        </p:sp>
      </p:grpSp>
      <p:pic>
        <p:nvPicPr>
          <p:cNvPr id="2052" name="Picture 4">
            <a:extLst>
              <a:ext uri="{FF2B5EF4-FFF2-40B4-BE49-F238E27FC236}">
                <a16:creationId xmlns:a16="http://schemas.microsoft.com/office/drawing/2014/main" id="{847AA881-E3C2-8048-159C-B855FADA27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554" y="767823"/>
            <a:ext cx="4384975" cy="29214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3" name="Conector reto 82">
            <a:extLst>
              <a:ext uri="{FF2B5EF4-FFF2-40B4-BE49-F238E27FC236}">
                <a16:creationId xmlns:a16="http://schemas.microsoft.com/office/drawing/2014/main" id="{28F33C95-FD6A-55B5-F897-82C9AC870EA2}"/>
              </a:ext>
            </a:extLst>
          </p:cNvPr>
          <p:cNvCxnSpPr>
            <a:cxnSpLocks/>
          </p:cNvCxnSpPr>
          <p:nvPr/>
        </p:nvCxnSpPr>
        <p:spPr>
          <a:xfrm>
            <a:off x="196915" y="222856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85" name="Conector reto 84">
            <a:extLst>
              <a:ext uri="{FF2B5EF4-FFF2-40B4-BE49-F238E27FC236}">
                <a16:creationId xmlns:a16="http://schemas.microsoft.com/office/drawing/2014/main" id="{CB8CB868-6927-56BE-F628-E8408A7F3A4F}"/>
              </a:ext>
            </a:extLst>
          </p:cNvPr>
          <p:cNvCxnSpPr>
            <a:cxnSpLocks/>
          </p:cNvCxnSpPr>
          <p:nvPr/>
        </p:nvCxnSpPr>
        <p:spPr>
          <a:xfrm>
            <a:off x="196915" y="3682679"/>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86" name="Conector reto 85">
            <a:extLst>
              <a:ext uri="{FF2B5EF4-FFF2-40B4-BE49-F238E27FC236}">
                <a16:creationId xmlns:a16="http://schemas.microsoft.com/office/drawing/2014/main" id="{6FB1C57E-A79C-EE5B-968C-0D1D6D5C2893}"/>
              </a:ext>
            </a:extLst>
          </p:cNvPr>
          <p:cNvCxnSpPr>
            <a:cxnSpLocks/>
          </p:cNvCxnSpPr>
          <p:nvPr/>
        </p:nvCxnSpPr>
        <p:spPr>
          <a:xfrm>
            <a:off x="196915" y="4988965"/>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88" name="Imagem 87">
            <a:extLst>
              <a:ext uri="{FF2B5EF4-FFF2-40B4-BE49-F238E27FC236}">
                <a16:creationId xmlns:a16="http://schemas.microsoft.com/office/drawing/2014/main" id="{6CF23F77-F537-0CE5-56A8-4A5FB877F856}"/>
              </a:ext>
            </a:extLst>
          </p:cNvPr>
          <p:cNvPicPr>
            <a:picLocks noChangeAspect="1"/>
          </p:cNvPicPr>
          <p:nvPr/>
        </p:nvPicPr>
        <p:blipFill>
          <a:blip r:embed="rId7"/>
          <a:stretch>
            <a:fillRect/>
          </a:stretch>
        </p:blipFill>
        <p:spPr>
          <a:xfrm>
            <a:off x="8278919" y="3813268"/>
            <a:ext cx="2957117" cy="2921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644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16" descr="Açude Cedro — Departamento Nacional de Obras Contra as Secas">
            <a:extLst>
              <a:ext uri="{FF2B5EF4-FFF2-40B4-BE49-F238E27FC236}">
                <a16:creationId xmlns:a16="http://schemas.microsoft.com/office/drawing/2014/main" id="{D8537960-5F00-184E-1A3F-C8B091F4CDF0}"/>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t="8428" b="8084"/>
          <a:stretch/>
        </p:blipFill>
        <p:spPr bwMode="auto">
          <a:xfrm>
            <a:off x="-181829" y="-353961"/>
            <a:ext cx="12483368" cy="781664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sp>
        <p:nvSpPr>
          <p:cNvPr id="76" name="Retângulo 75">
            <a:extLst>
              <a:ext uri="{FF2B5EF4-FFF2-40B4-BE49-F238E27FC236}">
                <a16:creationId xmlns:a16="http://schemas.microsoft.com/office/drawing/2014/main" id="{F53384FB-2875-DECA-222A-B9DF45FA9F0E}"/>
              </a:ext>
            </a:extLst>
          </p:cNvPr>
          <p:cNvSpPr/>
          <p:nvPr/>
        </p:nvSpPr>
        <p:spPr>
          <a:xfrm>
            <a:off x="504670" y="246221"/>
            <a:ext cx="4292009"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WATER VULNERABILITY</a:t>
            </a:r>
          </a:p>
        </p:txBody>
      </p:sp>
      <p:sp>
        <p:nvSpPr>
          <p:cNvPr id="77" name="Triângulo isósceles 76">
            <a:extLst>
              <a:ext uri="{FF2B5EF4-FFF2-40B4-BE49-F238E27FC236}">
                <a16:creationId xmlns:a16="http://schemas.microsoft.com/office/drawing/2014/main" id="{3BDAFB47-7C25-8E1F-22AF-77CBE94DD63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6" name="CaixaDeTexto 125">
            <a:extLst>
              <a:ext uri="{FF2B5EF4-FFF2-40B4-BE49-F238E27FC236}">
                <a16:creationId xmlns:a16="http://schemas.microsoft.com/office/drawing/2014/main" id="{CF7CC5BE-8529-27CF-072E-AA7921CDDA6A}"/>
              </a:ext>
            </a:extLst>
          </p:cNvPr>
          <p:cNvSpPr txBox="1"/>
          <p:nvPr/>
        </p:nvSpPr>
        <p:spPr>
          <a:xfrm>
            <a:off x="69350" y="1412925"/>
            <a:ext cx="12122650" cy="646331"/>
          </a:xfrm>
          <a:prstGeom prst="rect">
            <a:avLst/>
          </a:prstGeom>
          <a:noFill/>
        </p:spPr>
        <p:txBody>
          <a:bodyPr wrap="square" rtlCol="0">
            <a:spAutoFit/>
          </a:bodyPr>
          <a:lstStyle/>
          <a:p>
            <a:r>
              <a:rPr lang="en-US" dirty="0">
                <a:latin typeface="Arial" panose="020B0604020202020204" pitchFamily="34" charset="0"/>
              </a:rPr>
              <a:t>CONSTRUCTION OF RESERVOIRS, ESTABLISHMENT OF PERMANENT INSTITUTIONS, AND IMPLEMENTATION OF POLICIES AND PROJECTS TO ADDRESS WATER SCARCITY</a:t>
            </a:r>
            <a:endParaRPr lang="en-US" i="0" dirty="0">
              <a:effectLst/>
              <a:latin typeface="Arial" panose="020B0604020202020204" pitchFamily="34" charset="0"/>
            </a:endParaRPr>
          </a:p>
        </p:txBody>
      </p:sp>
      <p:cxnSp>
        <p:nvCxnSpPr>
          <p:cNvPr id="127" name="Conector reto 126">
            <a:extLst>
              <a:ext uri="{FF2B5EF4-FFF2-40B4-BE49-F238E27FC236}">
                <a16:creationId xmlns:a16="http://schemas.microsoft.com/office/drawing/2014/main" id="{1DF0692F-302A-DEBD-5AB4-7296656D6AF5}"/>
              </a:ext>
            </a:extLst>
          </p:cNvPr>
          <p:cNvCxnSpPr>
            <a:cxnSpLocks/>
          </p:cNvCxnSpPr>
          <p:nvPr/>
        </p:nvCxnSpPr>
        <p:spPr>
          <a:xfrm>
            <a:off x="69350" y="1284306"/>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61" name="Conector reto 2060">
            <a:extLst>
              <a:ext uri="{FF2B5EF4-FFF2-40B4-BE49-F238E27FC236}">
                <a16:creationId xmlns:a16="http://schemas.microsoft.com/office/drawing/2014/main" id="{FDFF1E1F-0A31-0DB9-C55B-6FA5736F9BA1}"/>
              </a:ext>
            </a:extLst>
          </p:cNvPr>
          <p:cNvCxnSpPr>
            <a:cxnSpLocks/>
          </p:cNvCxnSpPr>
          <p:nvPr/>
        </p:nvCxnSpPr>
        <p:spPr>
          <a:xfrm>
            <a:off x="69350" y="2156373"/>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64" name="Conector reto 2063">
            <a:extLst>
              <a:ext uri="{FF2B5EF4-FFF2-40B4-BE49-F238E27FC236}">
                <a16:creationId xmlns:a16="http://schemas.microsoft.com/office/drawing/2014/main" id="{38B3088D-C94A-FFFD-7C7D-834AF7D0879B}"/>
              </a:ext>
            </a:extLst>
          </p:cNvPr>
          <p:cNvCxnSpPr>
            <a:cxnSpLocks/>
          </p:cNvCxnSpPr>
          <p:nvPr/>
        </p:nvCxnSpPr>
        <p:spPr>
          <a:xfrm>
            <a:off x="69350" y="3036907"/>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66" name="Conector reto 2065">
            <a:extLst>
              <a:ext uri="{FF2B5EF4-FFF2-40B4-BE49-F238E27FC236}">
                <a16:creationId xmlns:a16="http://schemas.microsoft.com/office/drawing/2014/main" id="{7D2B4CEB-A332-B3CB-789B-9DFE4A1AA470}"/>
              </a:ext>
            </a:extLst>
          </p:cNvPr>
          <p:cNvCxnSpPr>
            <a:cxnSpLocks/>
          </p:cNvCxnSpPr>
          <p:nvPr/>
        </p:nvCxnSpPr>
        <p:spPr>
          <a:xfrm>
            <a:off x="69350" y="3908974"/>
            <a:ext cx="520679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2067" name="Imagem 2066">
            <a:extLst>
              <a:ext uri="{FF2B5EF4-FFF2-40B4-BE49-F238E27FC236}">
                <a16:creationId xmlns:a16="http://schemas.microsoft.com/office/drawing/2014/main" id="{0B74E58E-C3B4-3252-98BB-4C0A8DE741E3}"/>
              </a:ext>
            </a:extLst>
          </p:cNvPr>
          <p:cNvPicPr>
            <a:picLocks noChangeAspect="1"/>
          </p:cNvPicPr>
          <p:nvPr/>
        </p:nvPicPr>
        <p:blipFill rotWithShape="1">
          <a:blip r:embed="rId6">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grpSp>
        <p:nvGrpSpPr>
          <p:cNvPr id="2071" name="Agrupar 2070">
            <a:extLst>
              <a:ext uri="{FF2B5EF4-FFF2-40B4-BE49-F238E27FC236}">
                <a16:creationId xmlns:a16="http://schemas.microsoft.com/office/drawing/2014/main" id="{DE84C951-22C4-73E2-7FE8-3CF674C6EE06}"/>
              </a:ext>
            </a:extLst>
          </p:cNvPr>
          <p:cNvGrpSpPr/>
          <p:nvPr/>
        </p:nvGrpSpPr>
        <p:grpSpPr>
          <a:xfrm>
            <a:off x="69349" y="787401"/>
            <a:ext cx="11648517" cy="386126"/>
            <a:chOff x="69349" y="787401"/>
            <a:chExt cx="11648517" cy="386126"/>
          </a:xfrm>
        </p:grpSpPr>
        <p:sp>
          <p:nvSpPr>
            <p:cNvPr id="125" name="CaixaDeTexto 124">
              <a:extLst>
                <a:ext uri="{FF2B5EF4-FFF2-40B4-BE49-F238E27FC236}">
                  <a16:creationId xmlns:a16="http://schemas.microsoft.com/office/drawing/2014/main" id="{431EB47A-1C6E-BB73-91DF-97800A37BAA3}"/>
                </a:ext>
              </a:extLst>
            </p:cNvPr>
            <p:cNvSpPr txBox="1"/>
            <p:nvPr/>
          </p:nvSpPr>
          <p:spPr>
            <a:xfrm>
              <a:off x="69349" y="804195"/>
              <a:ext cx="11648517" cy="369332"/>
            </a:xfrm>
            <a:prstGeom prst="rect">
              <a:avLst/>
            </a:prstGeom>
            <a:noFill/>
          </p:spPr>
          <p:txBody>
            <a:bodyPr wrap="square" rtlCol="0">
              <a:spAutoFit/>
            </a:bodyPr>
            <a:lstStyle/>
            <a:p>
              <a:r>
                <a:rPr lang="en-US" i="0" dirty="0">
                  <a:effectLst/>
                  <a:latin typeface="Arial" panose="020B0604020202020204" pitchFamily="34" charset="0"/>
                </a:rPr>
                <a:t>REGION NATURALLY AFFECTED BY DROUGHT CYCLES</a:t>
              </a:r>
            </a:p>
          </p:txBody>
        </p:sp>
        <p:sp>
          <p:nvSpPr>
            <p:cNvPr id="2068" name="Retângulo: Cantos Arredondados 2067">
              <a:extLst>
                <a:ext uri="{FF2B5EF4-FFF2-40B4-BE49-F238E27FC236}">
                  <a16:creationId xmlns:a16="http://schemas.microsoft.com/office/drawing/2014/main" id="{03BE346E-B569-2A73-4D3C-16B444F93425}"/>
                </a:ext>
              </a:extLst>
            </p:cNvPr>
            <p:cNvSpPr/>
            <p:nvPr/>
          </p:nvSpPr>
          <p:spPr>
            <a:xfrm>
              <a:off x="4124087" y="787401"/>
              <a:ext cx="2603459" cy="372724"/>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DROUGHT CYCLES</a:t>
              </a:r>
              <a:endParaRPr lang="pt-BR" sz="2800" b="1" dirty="0">
                <a:solidFill>
                  <a:schemeClr val="tx1"/>
                </a:solidFill>
              </a:endParaRPr>
            </a:p>
          </p:txBody>
        </p:sp>
      </p:grpSp>
      <p:grpSp>
        <p:nvGrpSpPr>
          <p:cNvPr id="2070" name="Agrupar 2069">
            <a:extLst>
              <a:ext uri="{FF2B5EF4-FFF2-40B4-BE49-F238E27FC236}">
                <a16:creationId xmlns:a16="http://schemas.microsoft.com/office/drawing/2014/main" id="{535FEF5E-F1A9-A0CC-658B-148FCDD6C6F5}"/>
              </a:ext>
            </a:extLst>
          </p:cNvPr>
          <p:cNvGrpSpPr/>
          <p:nvPr/>
        </p:nvGrpSpPr>
        <p:grpSpPr>
          <a:xfrm>
            <a:off x="69350" y="2224993"/>
            <a:ext cx="12122650" cy="706330"/>
            <a:chOff x="69350" y="2326591"/>
            <a:chExt cx="12122650" cy="706330"/>
          </a:xfrm>
        </p:grpSpPr>
        <p:sp>
          <p:nvSpPr>
            <p:cNvPr id="2059" name="CaixaDeTexto 2058">
              <a:extLst>
                <a:ext uri="{FF2B5EF4-FFF2-40B4-BE49-F238E27FC236}">
                  <a16:creationId xmlns:a16="http://schemas.microsoft.com/office/drawing/2014/main" id="{16FE063E-5040-81ED-D208-77A16E6B59FA}"/>
                </a:ext>
              </a:extLst>
            </p:cNvPr>
            <p:cNvSpPr txBox="1"/>
            <p:nvPr/>
          </p:nvSpPr>
          <p:spPr>
            <a:xfrm>
              <a:off x="69350" y="2386590"/>
              <a:ext cx="12122650" cy="646331"/>
            </a:xfrm>
            <a:prstGeom prst="rect">
              <a:avLst/>
            </a:prstGeom>
            <a:noFill/>
          </p:spPr>
          <p:txBody>
            <a:bodyPr wrap="square" rtlCol="0">
              <a:spAutoFit/>
            </a:bodyPr>
            <a:lstStyle/>
            <a:p>
              <a:r>
                <a:rPr lang="pt-BR" dirty="0">
                  <a:latin typeface="Arial" panose="020B0604020202020204" pitchFamily="34" charset="0"/>
                </a:rPr>
                <a:t>“CINTURÃO DAS ÁGUAS DO CEARÁ”</a:t>
              </a:r>
              <a:r>
                <a:rPr lang="en-US" dirty="0">
                  <a:latin typeface="Arial" panose="020B0604020202020204" pitchFamily="34" charset="0"/>
                </a:rPr>
                <a:t>:         FEDERAL PROJECT FOR THE INTEGRATION OF THE SAO FRANCISCO RIVER IN CEARÁ TERRITORY</a:t>
              </a:r>
              <a:endParaRPr lang="en-US" i="0" dirty="0">
                <a:effectLst/>
                <a:latin typeface="Arial" panose="020B0604020202020204" pitchFamily="34" charset="0"/>
              </a:endParaRPr>
            </a:p>
          </p:txBody>
        </p:sp>
        <p:sp>
          <p:nvSpPr>
            <p:cNvPr id="2069" name="Retângulo: Cantos Arredondados 2068">
              <a:extLst>
                <a:ext uri="{FF2B5EF4-FFF2-40B4-BE49-F238E27FC236}">
                  <a16:creationId xmlns:a16="http://schemas.microsoft.com/office/drawing/2014/main" id="{C6D629F3-E370-DE7C-D0E6-280592A78E89}"/>
                </a:ext>
              </a:extLst>
            </p:cNvPr>
            <p:cNvSpPr/>
            <p:nvPr/>
          </p:nvSpPr>
          <p:spPr>
            <a:xfrm>
              <a:off x="106170" y="2326591"/>
              <a:ext cx="4572031" cy="369119"/>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“CINTURÃO DAS ÁGUAS DO CEARÁ”:</a:t>
              </a:r>
              <a:endParaRPr lang="pt-BR" sz="2800" b="1" dirty="0">
                <a:solidFill>
                  <a:schemeClr val="tx1"/>
                </a:solidFill>
              </a:endParaRPr>
            </a:p>
          </p:txBody>
        </p:sp>
      </p:grpSp>
      <p:grpSp>
        <p:nvGrpSpPr>
          <p:cNvPr id="2073" name="Agrupar 2072">
            <a:extLst>
              <a:ext uri="{FF2B5EF4-FFF2-40B4-BE49-F238E27FC236}">
                <a16:creationId xmlns:a16="http://schemas.microsoft.com/office/drawing/2014/main" id="{BE8B35EE-F182-994F-8C79-1AA60566635F}"/>
              </a:ext>
            </a:extLst>
          </p:cNvPr>
          <p:cNvGrpSpPr/>
          <p:nvPr/>
        </p:nvGrpSpPr>
        <p:grpSpPr>
          <a:xfrm>
            <a:off x="106170" y="3138125"/>
            <a:ext cx="12192510" cy="673732"/>
            <a:chOff x="106170" y="3239723"/>
            <a:chExt cx="12192510" cy="673732"/>
          </a:xfrm>
        </p:grpSpPr>
        <p:sp>
          <p:nvSpPr>
            <p:cNvPr id="2063" name="CaixaDeTexto 2062">
              <a:extLst>
                <a:ext uri="{FF2B5EF4-FFF2-40B4-BE49-F238E27FC236}">
                  <a16:creationId xmlns:a16="http://schemas.microsoft.com/office/drawing/2014/main" id="{2530BC65-4BF5-13F8-3A95-E31286150679}"/>
                </a:ext>
              </a:extLst>
            </p:cNvPr>
            <p:cNvSpPr txBox="1"/>
            <p:nvPr/>
          </p:nvSpPr>
          <p:spPr>
            <a:xfrm>
              <a:off x="176030" y="3267124"/>
              <a:ext cx="12122650" cy="646331"/>
            </a:xfrm>
            <a:prstGeom prst="rect">
              <a:avLst/>
            </a:prstGeom>
            <a:noFill/>
          </p:spPr>
          <p:txBody>
            <a:bodyPr wrap="square" rtlCol="0">
              <a:spAutoFit/>
            </a:bodyPr>
            <a:lstStyle/>
            <a:p>
              <a:r>
                <a:rPr lang="en-US" dirty="0">
                  <a:latin typeface="Arial" panose="020B0604020202020204" pitchFamily="34" charset="0"/>
                </a:rPr>
                <a:t>“MALHA D’ÁGUA” PROJECT:       TREATED WATER ADUCTION SYSTEMS, DIRECT CAPTURE FROM WATER SOURCES, IMPLEMENTATION OF WATER TREATMENT PLANTS AND DISTRIBUTION TO URBAN AREAS</a:t>
              </a:r>
              <a:endParaRPr lang="en-US" i="0" dirty="0">
                <a:effectLst/>
                <a:latin typeface="Arial" panose="020B0604020202020204" pitchFamily="34" charset="0"/>
              </a:endParaRPr>
            </a:p>
          </p:txBody>
        </p:sp>
        <p:sp>
          <p:nvSpPr>
            <p:cNvPr id="2072" name="Retângulo: Cantos Arredondados 2071">
              <a:extLst>
                <a:ext uri="{FF2B5EF4-FFF2-40B4-BE49-F238E27FC236}">
                  <a16:creationId xmlns:a16="http://schemas.microsoft.com/office/drawing/2014/main" id="{CCF198B7-8181-2E67-C34E-D5A2EAF03424}"/>
                </a:ext>
              </a:extLst>
            </p:cNvPr>
            <p:cNvSpPr/>
            <p:nvPr/>
          </p:nvSpPr>
          <p:spPr>
            <a:xfrm>
              <a:off x="106170" y="3239723"/>
              <a:ext cx="3536141" cy="339806"/>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“MALHA D’ÁGUA” PROJECT:</a:t>
              </a:r>
              <a:endParaRPr lang="pt-BR" sz="2800" b="1" dirty="0">
                <a:solidFill>
                  <a:schemeClr val="tx1"/>
                </a:solidFill>
              </a:endParaRPr>
            </a:p>
          </p:txBody>
        </p:sp>
      </p:grpSp>
      <p:pic>
        <p:nvPicPr>
          <p:cNvPr id="2075" name="Picture 18">
            <a:extLst>
              <a:ext uri="{FF2B5EF4-FFF2-40B4-BE49-F238E27FC236}">
                <a16:creationId xmlns:a16="http://schemas.microsoft.com/office/drawing/2014/main" id="{398738AF-8693-D72D-6F53-50D50FC09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70" y="5409093"/>
            <a:ext cx="904751" cy="1080000"/>
          </a:xfrm>
          <a:prstGeom prst="rect">
            <a:avLst/>
          </a:prstGeom>
          <a:noFill/>
          <a:extLst>
            <a:ext uri="{909E8E84-426E-40DD-AFC4-6F175D3DCCD1}">
              <a14:hiddenFill xmlns:a14="http://schemas.microsoft.com/office/drawing/2010/main">
                <a:solidFill>
                  <a:srgbClr val="FFFFFF"/>
                </a:solidFill>
              </a14:hiddenFill>
            </a:ext>
          </a:extLst>
        </p:spPr>
      </p:pic>
      <p:sp>
        <p:nvSpPr>
          <p:cNvPr id="2076" name="Retângulo: Cantos Arredondados 2075">
            <a:extLst>
              <a:ext uri="{FF2B5EF4-FFF2-40B4-BE49-F238E27FC236}">
                <a16:creationId xmlns:a16="http://schemas.microsoft.com/office/drawing/2014/main" id="{CBE2D2B4-F21D-C27F-D48E-59B467EB8E8A}"/>
              </a:ext>
            </a:extLst>
          </p:cNvPr>
          <p:cNvSpPr/>
          <p:nvPr/>
        </p:nvSpPr>
        <p:spPr>
          <a:xfrm>
            <a:off x="258570" y="4019309"/>
            <a:ext cx="11824214" cy="1016622"/>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800" b="1" dirty="0">
              <a:solidFill>
                <a:schemeClr val="tx1"/>
              </a:solidFill>
            </a:endParaRPr>
          </a:p>
        </p:txBody>
      </p:sp>
      <p:sp>
        <p:nvSpPr>
          <p:cNvPr id="2065" name="CaixaDeTexto 2064">
            <a:extLst>
              <a:ext uri="{FF2B5EF4-FFF2-40B4-BE49-F238E27FC236}">
                <a16:creationId xmlns:a16="http://schemas.microsoft.com/office/drawing/2014/main" id="{28AFBE85-3E6E-A0FE-5A47-24D3C5FD2E4D}"/>
              </a:ext>
            </a:extLst>
          </p:cNvPr>
          <p:cNvSpPr txBox="1"/>
          <p:nvPr/>
        </p:nvSpPr>
        <p:spPr>
          <a:xfrm>
            <a:off x="69350" y="4054719"/>
            <a:ext cx="12122650" cy="923330"/>
          </a:xfrm>
          <a:prstGeom prst="rect">
            <a:avLst/>
          </a:prstGeom>
          <a:noFill/>
        </p:spPr>
        <p:txBody>
          <a:bodyPr wrap="square" rtlCol="0">
            <a:spAutoFit/>
          </a:bodyPr>
          <a:lstStyle/>
          <a:p>
            <a:pPr algn="ctr"/>
            <a:r>
              <a:rPr lang="en-US" b="1" i="1" dirty="0">
                <a:latin typeface="Arial" panose="020B0604020202020204" pitchFamily="34" charset="0"/>
              </a:rPr>
              <a:t>CEARÁ HAS STRUCTURED ITSELF TO RESPOND MORE EFFICIENTLY TO DROUGHT PERIODS, TRANSFORMING FROM A STATE WITH LIMITED WATER SUPPLY CAPACITY TO A CEARÁ EQUIPPED WITH EXTENSIVE WATER INFRASTRUCTURE AND STRENGTHENED WATER MANAGEMENT!</a:t>
            </a:r>
            <a:endParaRPr lang="en-US" b="1" i="1" dirty="0">
              <a:effectLst/>
              <a:latin typeface="Arial" panose="020B0604020202020204" pitchFamily="34" charset="0"/>
            </a:endParaRPr>
          </a:p>
        </p:txBody>
      </p:sp>
      <p:pic>
        <p:nvPicPr>
          <p:cNvPr id="2077" name="Picture 20">
            <a:extLst>
              <a:ext uri="{FF2B5EF4-FFF2-40B4-BE49-F238E27FC236}">
                <a16:creationId xmlns:a16="http://schemas.microsoft.com/office/drawing/2014/main" id="{A0A47B0D-C083-A72E-EF3C-2356DB5623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210" t="12333" r="3192" b="13183"/>
          <a:stretch/>
        </p:blipFill>
        <p:spPr bwMode="auto">
          <a:xfrm>
            <a:off x="1189563" y="5499093"/>
            <a:ext cx="2274106"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2" descr="Quem é quem - Secretaria dos Recursos Hídricos">
            <a:extLst>
              <a:ext uri="{FF2B5EF4-FFF2-40B4-BE49-F238E27FC236}">
                <a16:creationId xmlns:a16="http://schemas.microsoft.com/office/drawing/2014/main" id="{3826A4CB-9519-7099-6D34-0A3410FA57F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6842"/>
          <a:stretch/>
        </p:blipFill>
        <p:spPr bwMode="auto">
          <a:xfrm>
            <a:off x="3642311" y="5637456"/>
            <a:ext cx="2760916" cy="623275"/>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4" descr="LOGO SOHIDRA PNG - Superintendência de Obras Hidráulicas">
            <a:extLst>
              <a:ext uri="{FF2B5EF4-FFF2-40B4-BE49-F238E27FC236}">
                <a16:creationId xmlns:a16="http://schemas.microsoft.com/office/drawing/2014/main" id="{8483A9C5-DA5C-35D0-5729-FAD8AF9877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1869" y="5409093"/>
            <a:ext cx="229761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26" descr="PROGRAMAÇÃO">
            <a:extLst>
              <a:ext uri="{FF2B5EF4-FFF2-40B4-BE49-F238E27FC236}">
                <a16:creationId xmlns:a16="http://schemas.microsoft.com/office/drawing/2014/main" id="{104297F2-0C11-A98C-7950-919172855CB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8128" y="5286252"/>
            <a:ext cx="1325683" cy="1325683"/>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28" descr="COGERH - Companhia de Gestão dos Recursos Hídricos">
            <a:extLst>
              <a:ext uri="{FF2B5EF4-FFF2-40B4-BE49-F238E27FC236}">
                <a16:creationId xmlns:a16="http://schemas.microsoft.com/office/drawing/2014/main" id="{1AE42E86-DF32-086A-3B76-6B883FE8C2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62452" y="5409093"/>
            <a:ext cx="1333334"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3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Independência do Brasil">
            <a:extLst>
              <a:ext uri="{FF2B5EF4-FFF2-40B4-BE49-F238E27FC236}">
                <a16:creationId xmlns:a16="http://schemas.microsoft.com/office/drawing/2014/main" id="{7E60E59D-063C-710B-D527-CCB42C15C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10" y="3149129"/>
            <a:ext cx="1848033" cy="12162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240" name="Agrupar 2239">
            <a:extLst>
              <a:ext uri="{FF2B5EF4-FFF2-40B4-BE49-F238E27FC236}">
                <a16:creationId xmlns:a16="http://schemas.microsoft.com/office/drawing/2014/main" id="{664E05A9-772C-DCC7-17CE-551B0D87FFDA}"/>
              </a:ext>
            </a:extLst>
          </p:cNvPr>
          <p:cNvGrpSpPr/>
          <p:nvPr/>
        </p:nvGrpSpPr>
        <p:grpSpPr>
          <a:xfrm>
            <a:off x="7481893" y="5345358"/>
            <a:ext cx="810572" cy="855974"/>
            <a:chOff x="7481546" y="5345358"/>
            <a:chExt cx="810572" cy="855974"/>
          </a:xfrm>
        </p:grpSpPr>
        <p:cxnSp>
          <p:nvCxnSpPr>
            <p:cNvPr id="54" name="Conector reto 53">
              <a:extLst>
                <a:ext uri="{FF2B5EF4-FFF2-40B4-BE49-F238E27FC236}">
                  <a16:creationId xmlns:a16="http://schemas.microsoft.com/office/drawing/2014/main" id="{20A3F307-CD26-8445-D57B-8747251182A7}"/>
                </a:ext>
              </a:extLst>
            </p:cNvPr>
            <p:cNvCxnSpPr/>
            <p:nvPr/>
          </p:nvCxnSpPr>
          <p:spPr>
            <a:xfrm>
              <a:off x="7864191" y="5898936"/>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59" name="Agrupar 58">
              <a:extLst>
                <a:ext uri="{FF2B5EF4-FFF2-40B4-BE49-F238E27FC236}">
                  <a16:creationId xmlns:a16="http://schemas.microsoft.com/office/drawing/2014/main" id="{EF8FD9C5-4C7F-32CE-EAD2-46F623D595B7}"/>
                </a:ext>
              </a:extLst>
            </p:cNvPr>
            <p:cNvGrpSpPr/>
            <p:nvPr/>
          </p:nvGrpSpPr>
          <p:grpSpPr>
            <a:xfrm>
              <a:off x="7481546" y="5345358"/>
              <a:ext cx="810572" cy="666000"/>
              <a:chOff x="1995606" y="954758"/>
              <a:chExt cx="810572" cy="666000"/>
            </a:xfrm>
          </p:grpSpPr>
          <p:sp>
            <p:nvSpPr>
              <p:cNvPr id="60" name="Elipse 59">
                <a:extLst>
                  <a:ext uri="{FF2B5EF4-FFF2-40B4-BE49-F238E27FC236}">
                    <a16:creationId xmlns:a16="http://schemas.microsoft.com/office/drawing/2014/main" id="{8AF4DFA6-6B04-6C01-DC38-A9F0C3202201}"/>
                  </a:ext>
                </a:extLst>
              </p:cNvPr>
              <p:cNvSpPr/>
              <p:nvPr/>
            </p:nvSpPr>
            <p:spPr>
              <a:xfrm>
                <a:off x="2067517" y="954758"/>
                <a:ext cx="666750" cy="666000"/>
              </a:xfrm>
              <a:prstGeom prst="ellipse">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61" name="CaixaDeTexto 60">
                <a:extLst>
                  <a:ext uri="{FF2B5EF4-FFF2-40B4-BE49-F238E27FC236}">
                    <a16:creationId xmlns:a16="http://schemas.microsoft.com/office/drawing/2014/main" id="{E0982D4A-B8C7-1FDC-7D5F-844FDABEF113}"/>
                  </a:ext>
                </a:extLst>
              </p:cNvPr>
              <p:cNvSpPr txBox="1"/>
              <p:nvPr/>
            </p:nvSpPr>
            <p:spPr>
              <a:xfrm>
                <a:off x="1995606" y="1107055"/>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1871</a:t>
                </a:r>
              </a:p>
            </p:txBody>
          </p:sp>
        </p:grpSp>
      </p:grpSp>
      <p:grpSp>
        <p:nvGrpSpPr>
          <p:cNvPr id="62" name="Agrupar 61">
            <a:extLst>
              <a:ext uri="{FF2B5EF4-FFF2-40B4-BE49-F238E27FC236}">
                <a16:creationId xmlns:a16="http://schemas.microsoft.com/office/drawing/2014/main" id="{8BAEC2ED-DEC8-3F49-33DB-95EC7ED616C8}"/>
              </a:ext>
            </a:extLst>
          </p:cNvPr>
          <p:cNvGrpSpPr/>
          <p:nvPr/>
        </p:nvGrpSpPr>
        <p:grpSpPr>
          <a:xfrm>
            <a:off x="3578165" y="5391914"/>
            <a:ext cx="810572" cy="827863"/>
            <a:chOff x="3578165" y="5391914"/>
            <a:chExt cx="810572" cy="827863"/>
          </a:xfrm>
        </p:grpSpPr>
        <p:cxnSp>
          <p:nvCxnSpPr>
            <p:cNvPr id="2195" name="Conector reto 2194">
              <a:extLst>
                <a:ext uri="{FF2B5EF4-FFF2-40B4-BE49-F238E27FC236}">
                  <a16:creationId xmlns:a16="http://schemas.microsoft.com/office/drawing/2014/main" id="{485617C3-D3D6-823A-3988-824E7A249511}"/>
                </a:ext>
              </a:extLst>
            </p:cNvPr>
            <p:cNvCxnSpPr>
              <a:cxnSpLocks/>
            </p:cNvCxnSpPr>
            <p:nvPr/>
          </p:nvCxnSpPr>
          <p:spPr>
            <a:xfrm>
              <a:off x="3983451" y="5917381"/>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095" name="Agrupar 2094">
              <a:extLst>
                <a:ext uri="{FF2B5EF4-FFF2-40B4-BE49-F238E27FC236}">
                  <a16:creationId xmlns:a16="http://schemas.microsoft.com/office/drawing/2014/main" id="{B8D9D20D-5FDA-7D85-80C1-38B6A2D539B8}"/>
                </a:ext>
              </a:extLst>
            </p:cNvPr>
            <p:cNvGrpSpPr/>
            <p:nvPr/>
          </p:nvGrpSpPr>
          <p:grpSpPr>
            <a:xfrm>
              <a:off x="3578165" y="5391914"/>
              <a:ext cx="810572" cy="666000"/>
              <a:chOff x="1995606" y="954758"/>
              <a:chExt cx="810572" cy="666000"/>
            </a:xfrm>
          </p:grpSpPr>
          <p:sp>
            <p:nvSpPr>
              <p:cNvPr id="2096" name="Elipse 2095">
                <a:extLst>
                  <a:ext uri="{FF2B5EF4-FFF2-40B4-BE49-F238E27FC236}">
                    <a16:creationId xmlns:a16="http://schemas.microsoft.com/office/drawing/2014/main" id="{39F5ED91-41DB-210C-AA93-C4EEFF9B6216}"/>
                  </a:ext>
                </a:extLst>
              </p:cNvPr>
              <p:cNvSpPr/>
              <p:nvPr/>
            </p:nvSpPr>
            <p:spPr>
              <a:xfrm>
                <a:off x="2067517" y="954758"/>
                <a:ext cx="666750" cy="666000"/>
              </a:xfrm>
              <a:prstGeom prst="ellipse">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97" name="CaixaDeTexto 2096">
                <a:extLst>
                  <a:ext uri="{FF2B5EF4-FFF2-40B4-BE49-F238E27FC236}">
                    <a16:creationId xmlns:a16="http://schemas.microsoft.com/office/drawing/2014/main" id="{FD286A94-67C3-0F82-B005-0AB07F9A4FF1}"/>
                  </a:ext>
                </a:extLst>
              </p:cNvPr>
              <p:cNvSpPr txBox="1"/>
              <p:nvPr/>
            </p:nvSpPr>
            <p:spPr>
              <a:xfrm>
                <a:off x="1995606" y="1000654"/>
                <a:ext cx="810572" cy="615553"/>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1861-1865</a:t>
                </a:r>
              </a:p>
            </p:txBody>
          </p:sp>
        </p:grpSp>
      </p:grpSp>
      <p:grpSp>
        <p:nvGrpSpPr>
          <p:cNvPr id="36" name="Agrupar 35">
            <a:extLst>
              <a:ext uri="{FF2B5EF4-FFF2-40B4-BE49-F238E27FC236}">
                <a16:creationId xmlns:a16="http://schemas.microsoft.com/office/drawing/2014/main" id="{A5881FC3-E3E9-A22D-575A-2286D0B6A215}"/>
              </a:ext>
            </a:extLst>
          </p:cNvPr>
          <p:cNvGrpSpPr/>
          <p:nvPr/>
        </p:nvGrpSpPr>
        <p:grpSpPr>
          <a:xfrm>
            <a:off x="7494466" y="3573596"/>
            <a:ext cx="810572" cy="901787"/>
            <a:chOff x="9592852" y="4772307"/>
            <a:chExt cx="810572" cy="901787"/>
          </a:xfrm>
        </p:grpSpPr>
        <p:cxnSp>
          <p:nvCxnSpPr>
            <p:cNvPr id="2192" name="Conector reto 2191">
              <a:extLst>
                <a:ext uri="{FF2B5EF4-FFF2-40B4-BE49-F238E27FC236}">
                  <a16:creationId xmlns:a16="http://schemas.microsoft.com/office/drawing/2014/main" id="{CDB519F0-6D7F-B539-6A03-2D3FA969FB8E}"/>
                </a:ext>
              </a:extLst>
            </p:cNvPr>
            <p:cNvCxnSpPr/>
            <p:nvPr/>
          </p:nvCxnSpPr>
          <p:spPr>
            <a:xfrm>
              <a:off x="9993155" y="5371698"/>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086" name="Agrupar 2085">
              <a:extLst>
                <a:ext uri="{FF2B5EF4-FFF2-40B4-BE49-F238E27FC236}">
                  <a16:creationId xmlns:a16="http://schemas.microsoft.com/office/drawing/2014/main" id="{6193FAB6-E7F0-AAC3-8018-EFE9CC76FAB4}"/>
                </a:ext>
              </a:extLst>
            </p:cNvPr>
            <p:cNvGrpSpPr/>
            <p:nvPr/>
          </p:nvGrpSpPr>
          <p:grpSpPr>
            <a:xfrm>
              <a:off x="9592852" y="4772307"/>
              <a:ext cx="810572" cy="666000"/>
              <a:chOff x="1995606" y="954758"/>
              <a:chExt cx="810572" cy="666000"/>
            </a:xfrm>
          </p:grpSpPr>
          <p:sp>
            <p:nvSpPr>
              <p:cNvPr id="2087" name="Elipse 2086">
                <a:extLst>
                  <a:ext uri="{FF2B5EF4-FFF2-40B4-BE49-F238E27FC236}">
                    <a16:creationId xmlns:a16="http://schemas.microsoft.com/office/drawing/2014/main" id="{3D26072A-48C1-6898-01D6-A24F4F4ADE3E}"/>
                  </a:ext>
                </a:extLst>
              </p:cNvPr>
              <p:cNvSpPr/>
              <p:nvPr/>
            </p:nvSpPr>
            <p:spPr>
              <a:xfrm>
                <a:off x="2067517" y="954758"/>
                <a:ext cx="666750" cy="666000"/>
              </a:xfrm>
              <a:prstGeom prst="ellipse">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88" name="CaixaDeTexto 2087">
                <a:extLst>
                  <a:ext uri="{FF2B5EF4-FFF2-40B4-BE49-F238E27FC236}">
                    <a16:creationId xmlns:a16="http://schemas.microsoft.com/office/drawing/2014/main" id="{6BED7147-522D-F33A-0690-E7A4360A531F}"/>
                  </a:ext>
                </a:extLst>
              </p:cNvPr>
              <p:cNvSpPr txBox="1"/>
              <p:nvPr/>
            </p:nvSpPr>
            <p:spPr>
              <a:xfrm>
                <a:off x="1995606" y="1056926"/>
                <a:ext cx="810572" cy="492443"/>
              </a:xfrm>
              <a:prstGeom prst="rect">
                <a:avLst/>
              </a:prstGeom>
              <a:noFill/>
              <a:ln>
                <a:noFill/>
              </a:ln>
            </p:spPr>
            <p:txBody>
              <a:bodyPr wrap="square" rtlCol="0">
                <a:spAutoFit/>
              </a:bodyPr>
              <a:lstStyle/>
              <a:p>
                <a:pPr algn="ctr"/>
                <a:r>
                  <a:rPr lang="pt-BR" sz="1300" b="1" dirty="0">
                    <a:latin typeface="Arial" panose="020B0604020202020204" pitchFamily="34" charset="0"/>
                    <a:cs typeface="Arial" panose="020B0604020202020204" pitchFamily="34" charset="0"/>
                  </a:rPr>
                  <a:t>18th </a:t>
                </a:r>
              </a:p>
              <a:p>
                <a:pPr algn="ctr"/>
                <a:r>
                  <a:rPr lang="pt-BR" sz="1300" b="1" dirty="0" err="1">
                    <a:latin typeface="Arial" panose="020B0604020202020204" pitchFamily="34" charset="0"/>
                    <a:cs typeface="Arial" panose="020B0604020202020204" pitchFamily="34" charset="0"/>
                  </a:rPr>
                  <a:t>century</a:t>
                </a:r>
                <a:endParaRPr lang="pt-BR" sz="1300" b="1" dirty="0">
                  <a:latin typeface="Arial" panose="020B0604020202020204" pitchFamily="34" charset="0"/>
                  <a:cs typeface="Arial" panose="020B0604020202020204" pitchFamily="34" charset="0"/>
                </a:endParaRPr>
              </a:p>
            </p:txBody>
          </p:sp>
        </p:grpSp>
      </p:grpSp>
      <p:grpSp>
        <p:nvGrpSpPr>
          <p:cNvPr id="21" name="Agrupar 20">
            <a:extLst>
              <a:ext uri="{FF2B5EF4-FFF2-40B4-BE49-F238E27FC236}">
                <a16:creationId xmlns:a16="http://schemas.microsoft.com/office/drawing/2014/main" id="{46A37704-7B4A-0797-09E7-E24A4627A1A8}"/>
              </a:ext>
            </a:extLst>
          </p:cNvPr>
          <p:cNvGrpSpPr/>
          <p:nvPr/>
        </p:nvGrpSpPr>
        <p:grpSpPr>
          <a:xfrm>
            <a:off x="2809453" y="1464882"/>
            <a:ext cx="810572" cy="866229"/>
            <a:chOff x="2690397" y="1320315"/>
            <a:chExt cx="810572" cy="866229"/>
          </a:xfrm>
        </p:grpSpPr>
        <p:cxnSp>
          <p:nvCxnSpPr>
            <p:cNvPr id="2186" name="Conector reto 2185">
              <a:extLst>
                <a:ext uri="{FF2B5EF4-FFF2-40B4-BE49-F238E27FC236}">
                  <a16:creationId xmlns:a16="http://schemas.microsoft.com/office/drawing/2014/main" id="{D4F089B3-7362-8D34-E216-4E4A7E0885FA}"/>
                </a:ext>
              </a:extLst>
            </p:cNvPr>
            <p:cNvCxnSpPr/>
            <p:nvPr/>
          </p:nvCxnSpPr>
          <p:spPr>
            <a:xfrm>
              <a:off x="3088219" y="1884148"/>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073" name="Agrupar 2072">
              <a:extLst>
                <a:ext uri="{FF2B5EF4-FFF2-40B4-BE49-F238E27FC236}">
                  <a16:creationId xmlns:a16="http://schemas.microsoft.com/office/drawing/2014/main" id="{61332FD0-1FCA-7297-A677-2424607C1FD3}"/>
                </a:ext>
              </a:extLst>
            </p:cNvPr>
            <p:cNvGrpSpPr/>
            <p:nvPr/>
          </p:nvGrpSpPr>
          <p:grpSpPr>
            <a:xfrm>
              <a:off x="2690397" y="1320315"/>
              <a:ext cx="810572" cy="666000"/>
              <a:chOff x="1995606" y="954758"/>
              <a:chExt cx="810572" cy="666000"/>
            </a:xfrm>
          </p:grpSpPr>
          <p:sp>
            <p:nvSpPr>
              <p:cNvPr id="2061" name="Elipse 2060">
                <a:extLst>
                  <a:ext uri="{FF2B5EF4-FFF2-40B4-BE49-F238E27FC236}">
                    <a16:creationId xmlns:a16="http://schemas.microsoft.com/office/drawing/2014/main" id="{D0AB48B6-57C3-964A-A9B1-E461FACC7CBC}"/>
                  </a:ext>
                </a:extLst>
              </p:cNvPr>
              <p:cNvSpPr/>
              <p:nvPr/>
            </p:nvSpPr>
            <p:spPr>
              <a:xfrm>
                <a:off x="2067517" y="954758"/>
                <a:ext cx="666750" cy="666000"/>
              </a:xfrm>
              <a:prstGeom prst="ellipse">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69" name="CaixaDeTexto 2068">
                <a:extLst>
                  <a:ext uri="{FF2B5EF4-FFF2-40B4-BE49-F238E27FC236}">
                    <a16:creationId xmlns:a16="http://schemas.microsoft.com/office/drawing/2014/main" id="{1025F401-B3DE-22A1-7E36-DDBDE6A6D1B7}"/>
                  </a:ext>
                </a:extLst>
              </p:cNvPr>
              <p:cNvSpPr txBox="1"/>
              <p:nvPr/>
            </p:nvSpPr>
            <p:spPr>
              <a:xfrm>
                <a:off x="1995606" y="1014722"/>
                <a:ext cx="810572" cy="492443"/>
              </a:xfrm>
              <a:prstGeom prst="rect">
                <a:avLst/>
              </a:prstGeom>
              <a:noFill/>
              <a:ln>
                <a:noFill/>
              </a:ln>
            </p:spPr>
            <p:txBody>
              <a:bodyPr wrap="square" rtlCol="0">
                <a:spAutoFit/>
              </a:bodyPr>
              <a:lstStyle/>
              <a:p>
                <a:pPr algn="ctr"/>
                <a:r>
                  <a:rPr lang="pt-BR" sz="1300" b="1" dirty="0">
                    <a:latin typeface="Arial" panose="020B0604020202020204" pitchFamily="34" charset="0"/>
                    <a:cs typeface="Arial" panose="020B0604020202020204" pitchFamily="34" charset="0"/>
                  </a:rPr>
                  <a:t>17th </a:t>
                </a:r>
              </a:p>
              <a:p>
                <a:pPr algn="ctr"/>
                <a:r>
                  <a:rPr lang="pt-BR" sz="1300" b="1" dirty="0" err="1">
                    <a:latin typeface="Arial" panose="020B0604020202020204" pitchFamily="34" charset="0"/>
                    <a:cs typeface="Arial" panose="020B0604020202020204" pitchFamily="34" charset="0"/>
                  </a:rPr>
                  <a:t>century</a:t>
                </a:r>
                <a:endParaRPr lang="pt-BR" sz="1300" b="1" dirty="0">
                  <a:latin typeface="Arial" panose="020B0604020202020204" pitchFamily="34" charset="0"/>
                  <a:cs typeface="Arial" panose="020B0604020202020204" pitchFamily="34" charset="0"/>
                </a:endParaRPr>
              </a:p>
            </p:txBody>
          </p:sp>
        </p:grpSp>
      </p:grpSp>
      <p:grpSp>
        <p:nvGrpSpPr>
          <p:cNvPr id="24" name="Agrupar 23">
            <a:extLst>
              <a:ext uri="{FF2B5EF4-FFF2-40B4-BE49-F238E27FC236}">
                <a16:creationId xmlns:a16="http://schemas.microsoft.com/office/drawing/2014/main" id="{6F84FB22-BAF4-BA02-BAFE-4ED67CFAEEDB}"/>
              </a:ext>
            </a:extLst>
          </p:cNvPr>
          <p:cNvGrpSpPr/>
          <p:nvPr/>
        </p:nvGrpSpPr>
        <p:grpSpPr>
          <a:xfrm>
            <a:off x="9998138" y="1464882"/>
            <a:ext cx="810572" cy="866229"/>
            <a:chOff x="11912071" y="4486768"/>
            <a:chExt cx="810572" cy="866229"/>
          </a:xfrm>
        </p:grpSpPr>
        <p:cxnSp>
          <p:nvCxnSpPr>
            <p:cNvPr id="2190" name="Conector reto 2189">
              <a:extLst>
                <a:ext uri="{FF2B5EF4-FFF2-40B4-BE49-F238E27FC236}">
                  <a16:creationId xmlns:a16="http://schemas.microsoft.com/office/drawing/2014/main" id="{47533670-A850-CE05-9C54-3FB5985EEBD6}"/>
                </a:ext>
              </a:extLst>
            </p:cNvPr>
            <p:cNvCxnSpPr/>
            <p:nvPr/>
          </p:nvCxnSpPr>
          <p:spPr>
            <a:xfrm>
              <a:off x="12317971" y="5050601"/>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077" name="Agrupar 2076">
              <a:extLst>
                <a:ext uri="{FF2B5EF4-FFF2-40B4-BE49-F238E27FC236}">
                  <a16:creationId xmlns:a16="http://schemas.microsoft.com/office/drawing/2014/main" id="{DAB55591-DF1A-4E0C-42D5-B175401F36A9}"/>
                </a:ext>
              </a:extLst>
            </p:cNvPr>
            <p:cNvGrpSpPr/>
            <p:nvPr/>
          </p:nvGrpSpPr>
          <p:grpSpPr>
            <a:xfrm>
              <a:off x="11912071" y="4486768"/>
              <a:ext cx="810572" cy="676838"/>
              <a:chOff x="1995606" y="954758"/>
              <a:chExt cx="810572" cy="676838"/>
            </a:xfrm>
          </p:grpSpPr>
          <p:sp>
            <p:nvSpPr>
              <p:cNvPr id="2078" name="Elipse 2077">
                <a:extLst>
                  <a:ext uri="{FF2B5EF4-FFF2-40B4-BE49-F238E27FC236}">
                    <a16:creationId xmlns:a16="http://schemas.microsoft.com/office/drawing/2014/main" id="{5325C36D-68A0-658B-FA45-44D41A1DCC72}"/>
                  </a:ext>
                </a:extLst>
              </p:cNvPr>
              <p:cNvSpPr/>
              <p:nvPr/>
            </p:nvSpPr>
            <p:spPr>
              <a:xfrm>
                <a:off x="2067517" y="954758"/>
                <a:ext cx="666750" cy="666000"/>
              </a:xfrm>
              <a:prstGeom prst="ellipse">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79" name="CaixaDeTexto 2078">
                <a:extLst>
                  <a:ext uri="{FF2B5EF4-FFF2-40B4-BE49-F238E27FC236}">
                    <a16:creationId xmlns:a16="http://schemas.microsoft.com/office/drawing/2014/main" id="{71C2E622-ACD8-D7F4-D077-DE7F058F59B2}"/>
                  </a:ext>
                </a:extLst>
              </p:cNvPr>
              <p:cNvSpPr txBox="1"/>
              <p:nvPr/>
            </p:nvSpPr>
            <p:spPr>
              <a:xfrm>
                <a:off x="1995606" y="1000654"/>
                <a:ext cx="810572" cy="630942"/>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1780- 1820</a:t>
                </a:r>
              </a:p>
            </p:txBody>
          </p:sp>
        </p:grpSp>
      </p:grpSp>
      <p:grpSp>
        <p:nvGrpSpPr>
          <p:cNvPr id="18" name="Agrupar 17">
            <a:extLst>
              <a:ext uri="{FF2B5EF4-FFF2-40B4-BE49-F238E27FC236}">
                <a16:creationId xmlns:a16="http://schemas.microsoft.com/office/drawing/2014/main" id="{3A566634-A055-B292-D149-48AB81D94EC3}"/>
              </a:ext>
            </a:extLst>
          </p:cNvPr>
          <p:cNvGrpSpPr/>
          <p:nvPr/>
        </p:nvGrpSpPr>
        <p:grpSpPr>
          <a:xfrm>
            <a:off x="6431540" y="1476968"/>
            <a:ext cx="810572" cy="842056"/>
            <a:chOff x="5710615" y="1387427"/>
            <a:chExt cx="810572" cy="842056"/>
          </a:xfrm>
        </p:grpSpPr>
        <p:cxnSp>
          <p:nvCxnSpPr>
            <p:cNvPr id="2189" name="Conector reto 2188">
              <a:extLst>
                <a:ext uri="{FF2B5EF4-FFF2-40B4-BE49-F238E27FC236}">
                  <a16:creationId xmlns:a16="http://schemas.microsoft.com/office/drawing/2014/main" id="{FE1C2E76-C786-512E-2290-CF34019A4DDD}"/>
                </a:ext>
              </a:extLst>
            </p:cNvPr>
            <p:cNvCxnSpPr/>
            <p:nvPr/>
          </p:nvCxnSpPr>
          <p:spPr>
            <a:xfrm>
              <a:off x="6106792" y="1927087"/>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083" name="Agrupar 2082">
              <a:extLst>
                <a:ext uri="{FF2B5EF4-FFF2-40B4-BE49-F238E27FC236}">
                  <a16:creationId xmlns:a16="http://schemas.microsoft.com/office/drawing/2014/main" id="{0CE54711-7526-5FF9-E25B-74C5B6DDDBE1}"/>
                </a:ext>
              </a:extLst>
            </p:cNvPr>
            <p:cNvGrpSpPr/>
            <p:nvPr/>
          </p:nvGrpSpPr>
          <p:grpSpPr>
            <a:xfrm>
              <a:off x="5710615" y="1387427"/>
              <a:ext cx="810572" cy="666000"/>
              <a:chOff x="1995606" y="954758"/>
              <a:chExt cx="810572" cy="666000"/>
            </a:xfrm>
          </p:grpSpPr>
          <p:sp>
            <p:nvSpPr>
              <p:cNvPr id="2084" name="Elipse 2083">
                <a:extLst>
                  <a:ext uri="{FF2B5EF4-FFF2-40B4-BE49-F238E27FC236}">
                    <a16:creationId xmlns:a16="http://schemas.microsoft.com/office/drawing/2014/main" id="{16F7FF5B-1148-5855-9776-279653ACB1F5}"/>
                  </a:ext>
                </a:extLst>
              </p:cNvPr>
              <p:cNvSpPr/>
              <p:nvPr/>
            </p:nvSpPr>
            <p:spPr>
              <a:xfrm>
                <a:off x="2067517" y="954758"/>
                <a:ext cx="666750" cy="666000"/>
              </a:xfrm>
              <a:prstGeom prst="ellipse">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85" name="CaixaDeTexto 2084">
                <a:extLst>
                  <a:ext uri="{FF2B5EF4-FFF2-40B4-BE49-F238E27FC236}">
                    <a16:creationId xmlns:a16="http://schemas.microsoft.com/office/drawing/2014/main" id="{73BEE35C-BBA2-7FFF-0FAB-B06D30431188}"/>
                  </a:ext>
                </a:extLst>
              </p:cNvPr>
              <p:cNvSpPr txBox="1"/>
              <p:nvPr/>
            </p:nvSpPr>
            <p:spPr>
              <a:xfrm>
                <a:off x="1995606" y="1028791"/>
                <a:ext cx="810572" cy="492443"/>
              </a:xfrm>
              <a:prstGeom prst="rect">
                <a:avLst/>
              </a:prstGeom>
              <a:noFill/>
              <a:ln>
                <a:noFill/>
              </a:ln>
            </p:spPr>
            <p:txBody>
              <a:bodyPr wrap="square" rtlCol="0">
                <a:spAutoFit/>
              </a:bodyPr>
              <a:lstStyle/>
              <a:p>
                <a:pPr algn="ctr"/>
                <a:r>
                  <a:rPr lang="pt-BR" sz="1300" b="1" dirty="0">
                    <a:latin typeface="Arial" panose="020B0604020202020204" pitchFamily="34" charset="0"/>
                    <a:cs typeface="Arial" panose="020B0604020202020204" pitchFamily="34" charset="0"/>
                  </a:rPr>
                  <a:t>17th </a:t>
                </a:r>
              </a:p>
              <a:p>
                <a:pPr algn="ctr"/>
                <a:r>
                  <a:rPr lang="pt-BR" sz="1300" b="1" dirty="0" err="1">
                    <a:latin typeface="Arial" panose="020B0604020202020204" pitchFamily="34" charset="0"/>
                    <a:cs typeface="Arial" panose="020B0604020202020204" pitchFamily="34" charset="0"/>
                  </a:rPr>
                  <a:t>century</a:t>
                </a:r>
                <a:endParaRPr lang="pt-BR" sz="1300" b="1" dirty="0">
                  <a:latin typeface="Arial" panose="020B0604020202020204" pitchFamily="34" charset="0"/>
                  <a:cs typeface="Arial" panose="020B0604020202020204" pitchFamily="34" charset="0"/>
                </a:endParaRPr>
              </a:p>
            </p:txBody>
          </p:sp>
        </p:grpSp>
      </p:grpSp>
      <p:cxnSp>
        <p:nvCxnSpPr>
          <p:cNvPr id="2193" name="Conector reto 2192">
            <a:extLst>
              <a:ext uri="{FF2B5EF4-FFF2-40B4-BE49-F238E27FC236}">
                <a16:creationId xmlns:a16="http://schemas.microsoft.com/office/drawing/2014/main" id="{159BF3A2-07AA-7E1D-0342-C3598166A2DF}"/>
              </a:ext>
            </a:extLst>
          </p:cNvPr>
          <p:cNvCxnSpPr/>
          <p:nvPr/>
        </p:nvCxnSpPr>
        <p:spPr>
          <a:xfrm>
            <a:off x="2993101" y="4201777"/>
            <a:ext cx="0" cy="302396"/>
          </a:xfrm>
          <a:prstGeom prst="line">
            <a:avLst/>
          </a:prstGeom>
        </p:spPr>
        <p:style>
          <a:lnRef idx="2">
            <a:schemeClr val="dk1"/>
          </a:lnRef>
          <a:fillRef idx="0">
            <a:schemeClr val="dk1"/>
          </a:fillRef>
          <a:effectRef idx="1">
            <a:schemeClr val="dk1"/>
          </a:effectRef>
          <a:fontRef idx="minor">
            <a:schemeClr val="tx1"/>
          </a:fontRef>
        </p:style>
      </p:cxnSp>
      <p:sp>
        <p:nvSpPr>
          <p:cNvPr id="28" name="Retângulo 27">
            <a:extLst>
              <a:ext uri="{FF2B5EF4-FFF2-40B4-BE49-F238E27FC236}">
                <a16:creationId xmlns:a16="http://schemas.microsoft.com/office/drawing/2014/main" id="{D7510D46-036A-AB32-CE49-E37813F951E6}"/>
              </a:ext>
            </a:extLst>
          </p:cNvPr>
          <p:cNvSpPr/>
          <p:nvPr/>
        </p:nvSpPr>
        <p:spPr>
          <a:xfrm>
            <a:off x="8511682" y="2280150"/>
            <a:ext cx="3420000" cy="576000"/>
          </a:xfrm>
          <a:prstGeom prst="rect">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9" name="CaixaDeTexto 28">
            <a:extLst>
              <a:ext uri="{FF2B5EF4-FFF2-40B4-BE49-F238E27FC236}">
                <a16:creationId xmlns:a16="http://schemas.microsoft.com/office/drawing/2014/main" id="{98B13A94-6B93-9523-DE5D-F735CC70A191}"/>
              </a:ext>
            </a:extLst>
          </p:cNvPr>
          <p:cNvSpPr txBox="1"/>
          <p:nvPr/>
        </p:nvSpPr>
        <p:spPr>
          <a:xfrm>
            <a:off x="8548402" y="2291151"/>
            <a:ext cx="3346560"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Large-scale cultivation of cotton in Ceará for the international market.</a:t>
            </a:r>
            <a:endParaRPr lang="pt-BR" sz="1500" b="1" dirty="0">
              <a:solidFill>
                <a:schemeClr val="bg1"/>
              </a:solidFill>
              <a:latin typeface="Arial" panose="020B0604020202020204" pitchFamily="34" charset="0"/>
              <a:cs typeface="Arial" panose="020B0604020202020204" pitchFamily="34" charset="0"/>
            </a:endParaRPr>
          </a:p>
        </p:txBody>
      </p:sp>
      <p:grpSp>
        <p:nvGrpSpPr>
          <p:cNvPr id="30" name="Agrupar 29">
            <a:extLst>
              <a:ext uri="{FF2B5EF4-FFF2-40B4-BE49-F238E27FC236}">
                <a16:creationId xmlns:a16="http://schemas.microsoft.com/office/drawing/2014/main" id="{E7AA95D9-E0B5-2AC4-29E3-6AF16FBE69AA}"/>
              </a:ext>
            </a:extLst>
          </p:cNvPr>
          <p:cNvGrpSpPr/>
          <p:nvPr/>
        </p:nvGrpSpPr>
        <p:grpSpPr>
          <a:xfrm>
            <a:off x="4668100" y="2280150"/>
            <a:ext cx="3924000" cy="576000"/>
            <a:chOff x="4874826" y="2420830"/>
            <a:chExt cx="3924000" cy="576000"/>
          </a:xfrm>
        </p:grpSpPr>
        <p:sp>
          <p:nvSpPr>
            <p:cNvPr id="22" name="Retângulo 21">
              <a:extLst>
                <a:ext uri="{FF2B5EF4-FFF2-40B4-BE49-F238E27FC236}">
                  <a16:creationId xmlns:a16="http://schemas.microsoft.com/office/drawing/2014/main" id="{258CE5E3-1E99-EBE0-4A71-F290AE1AE070}"/>
                </a:ext>
              </a:extLst>
            </p:cNvPr>
            <p:cNvSpPr/>
            <p:nvPr/>
          </p:nvSpPr>
          <p:spPr>
            <a:xfrm>
              <a:off x="4874826" y="2420830"/>
              <a:ext cx="3924000" cy="576000"/>
            </a:xfrm>
            <a:prstGeom prst="rect">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3" name="CaixaDeTexto 22">
              <a:extLst>
                <a:ext uri="{FF2B5EF4-FFF2-40B4-BE49-F238E27FC236}">
                  <a16:creationId xmlns:a16="http://schemas.microsoft.com/office/drawing/2014/main" id="{140161D4-4EA8-9DBF-5855-FCC4AF9E1E6D}"/>
                </a:ext>
              </a:extLst>
            </p:cNvPr>
            <p:cNvSpPr txBox="1"/>
            <p:nvPr/>
          </p:nvSpPr>
          <p:spPr>
            <a:xfrm>
              <a:off x="4880424" y="2431831"/>
              <a:ext cx="3912804"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Ceará becomes a breeding region for cattle. The state's first industrial activity.</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45" name="Agrupar 44">
            <a:extLst>
              <a:ext uri="{FF2B5EF4-FFF2-40B4-BE49-F238E27FC236}">
                <a16:creationId xmlns:a16="http://schemas.microsoft.com/office/drawing/2014/main" id="{0A722141-8A5F-ADF7-1D8A-035779D453EF}"/>
              </a:ext>
            </a:extLst>
          </p:cNvPr>
          <p:cNvGrpSpPr/>
          <p:nvPr/>
        </p:nvGrpSpPr>
        <p:grpSpPr>
          <a:xfrm>
            <a:off x="1660114" y="4423556"/>
            <a:ext cx="2880000" cy="576000"/>
            <a:chOff x="1944756" y="4885836"/>
            <a:chExt cx="2880000" cy="576000"/>
          </a:xfrm>
        </p:grpSpPr>
        <p:sp>
          <p:nvSpPr>
            <p:cNvPr id="40" name="Retângulo 39">
              <a:extLst>
                <a:ext uri="{FF2B5EF4-FFF2-40B4-BE49-F238E27FC236}">
                  <a16:creationId xmlns:a16="http://schemas.microsoft.com/office/drawing/2014/main" id="{3663B158-6BA9-5A59-3EFA-F2D92FF5D03B}"/>
                </a:ext>
              </a:extLst>
            </p:cNvPr>
            <p:cNvSpPr/>
            <p:nvPr/>
          </p:nvSpPr>
          <p:spPr>
            <a:xfrm>
              <a:off x="1944756" y="4885836"/>
              <a:ext cx="2880000" cy="576000"/>
            </a:xfrm>
            <a:prstGeom prst="rect">
              <a:avLst/>
            </a:prstGeom>
            <a:solidFill>
              <a:srgbClr val="50B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41" name="CaixaDeTexto 40">
              <a:extLst>
                <a:ext uri="{FF2B5EF4-FFF2-40B4-BE49-F238E27FC236}">
                  <a16:creationId xmlns:a16="http://schemas.microsoft.com/office/drawing/2014/main" id="{3E14A1EC-9832-9BA7-1C7D-CEA2B0038170}"/>
                </a:ext>
              </a:extLst>
            </p:cNvPr>
            <p:cNvSpPr txBox="1"/>
            <p:nvPr/>
          </p:nvSpPr>
          <p:spPr>
            <a:xfrm>
              <a:off x="2066946" y="4896837"/>
              <a:ext cx="2635620"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Independence of Brazil on September 7, 1822.</a:t>
              </a:r>
              <a:endParaRPr lang="pt-BR" sz="1500" b="1" dirty="0">
                <a:solidFill>
                  <a:schemeClr val="bg1"/>
                </a:solidFill>
                <a:latin typeface="Arial" panose="020B0604020202020204" pitchFamily="34" charset="0"/>
                <a:cs typeface="Arial" panose="020B0604020202020204" pitchFamily="34" charset="0"/>
              </a:endParaRPr>
            </a:p>
          </p:txBody>
        </p:sp>
      </p:grpSp>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4">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5">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sp>
        <p:nvSpPr>
          <p:cNvPr id="16" name="Retângulo 15">
            <a:extLst>
              <a:ext uri="{FF2B5EF4-FFF2-40B4-BE49-F238E27FC236}">
                <a16:creationId xmlns:a16="http://schemas.microsoft.com/office/drawing/2014/main" id="{E3934D22-2BC1-2C2E-FD7B-0B3DD24863C4}"/>
              </a:ext>
            </a:extLst>
          </p:cNvPr>
          <p:cNvSpPr/>
          <p:nvPr/>
        </p:nvSpPr>
        <p:spPr>
          <a:xfrm>
            <a:off x="504670" y="246221"/>
            <a:ext cx="4115807"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A LITTLE ABOUT OUR HISTORY</a:t>
            </a:r>
          </a:p>
        </p:txBody>
      </p:sp>
      <p:grpSp>
        <p:nvGrpSpPr>
          <p:cNvPr id="27" name="Agrupar 26">
            <a:extLst>
              <a:ext uri="{FF2B5EF4-FFF2-40B4-BE49-F238E27FC236}">
                <a16:creationId xmlns:a16="http://schemas.microsoft.com/office/drawing/2014/main" id="{03A0FA16-7BCB-88CE-CF4A-6F48ECFB04F3}"/>
              </a:ext>
            </a:extLst>
          </p:cNvPr>
          <p:cNvGrpSpPr/>
          <p:nvPr/>
        </p:nvGrpSpPr>
        <p:grpSpPr>
          <a:xfrm>
            <a:off x="1344394" y="2280150"/>
            <a:ext cx="3420000" cy="576000"/>
            <a:chOff x="1504739" y="2420830"/>
            <a:chExt cx="3420000" cy="576000"/>
          </a:xfrm>
        </p:grpSpPr>
        <p:sp>
          <p:nvSpPr>
            <p:cNvPr id="10" name="Retângulo 9">
              <a:extLst>
                <a:ext uri="{FF2B5EF4-FFF2-40B4-BE49-F238E27FC236}">
                  <a16:creationId xmlns:a16="http://schemas.microsoft.com/office/drawing/2014/main" id="{FDFF2EFB-6571-75B6-713F-4A4172286365}"/>
                </a:ext>
              </a:extLst>
            </p:cNvPr>
            <p:cNvSpPr/>
            <p:nvPr/>
          </p:nvSpPr>
          <p:spPr>
            <a:xfrm>
              <a:off x="1504739" y="2420830"/>
              <a:ext cx="3420000" cy="576000"/>
            </a:xfrm>
            <a:prstGeom prst="rect">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15" name="CaixaDeTexto 14">
              <a:extLst>
                <a:ext uri="{FF2B5EF4-FFF2-40B4-BE49-F238E27FC236}">
                  <a16:creationId xmlns:a16="http://schemas.microsoft.com/office/drawing/2014/main" id="{50E1530A-08FF-5975-5730-3F85A4A9CA0A}"/>
                </a:ext>
              </a:extLst>
            </p:cNvPr>
            <p:cNvSpPr txBox="1"/>
            <p:nvPr/>
          </p:nvSpPr>
          <p:spPr>
            <a:xfrm>
              <a:off x="1538847" y="2431831"/>
              <a:ext cx="3351785"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Beginning of colonization in the Brazilian Northeast hinterland.</a:t>
              </a:r>
              <a:endParaRPr lang="pt-BR" sz="1500" b="1" dirty="0">
                <a:solidFill>
                  <a:schemeClr val="bg1"/>
                </a:solidFill>
                <a:latin typeface="Arial" panose="020B0604020202020204" pitchFamily="34" charset="0"/>
                <a:cs typeface="Arial" panose="020B0604020202020204" pitchFamily="34" charset="0"/>
              </a:endParaRPr>
            </a:p>
          </p:txBody>
        </p:sp>
      </p:grpSp>
      <p:sp>
        <p:nvSpPr>
          <p:cNvPr id="17" name="Retângulo 16">
            <a:extLst>
              <a:ext uri="{FF2B5EF4-FFF2-40B4-BE49-F238E27FC236}">
                <a16:creationId xmlns:a16="http://schemas.microsoft.com/office/drawing/2014/main" id="{35304FB9-09CF-A468-5FA7-F2C0531FD156}"/>
              </a:ext>
            </a:extLst>
          </p:cNvPr>
          <p:cNvSpPr/>
          <p:nvPr/>
        </p:nvSpPr>
        <p:spPr>
          <a:xfrm>
            <a:off x="504670" y="517675"/>
            <a:ext cx="8427307" cy="369332"/>
          </a:xfrm>
          <a:prstGeom prst="rect">
            <a:avLst/>
          </a:prstGeom>
          <a:noFill/>
          <a:ln>
            <a:noFill/>
          </a:ln>
        </p:spPr>
        <p:txBody>
          <a:bodyPr wrap="none">
            <a:spAutoFit/>
          </a:bodyPr>
          <a:lstStyle/>
          <a:p>
            <a:pPr defTabSz="914400">
              <a:defRPr/>
            </a:pPr>
            <a:r>
              <a:rPr lang="en-US" dirty="0">
                <a:effectLst>
                  <a:outerShdw blurRad="38100" dist="38100" dir="2700000" algn="tl">
                    <a:srgbClr val="000000">
                      <a:alpha val="43137"/>
                    </a:srgbClr>
                  </a:outerShdw>
                </a:effectLst>
                <a:latin typeface="Arial" panose="020B0604020202020204" pitchFamily="34" charset="0"/>
              </a:rPr>
              <a:t>Colonization based on the cultivation of 'White Gold' (cotton) and cattle breeding</a:t>
            </a:r>
          </a:p>
        </p:txBody>
      </p:sp>
      <p:grpSp>
        <p:nvGrpSpPr>
          <p:cNvPr id="42" name="Agrupar 41">
            <a:extLst>
              <a:ext uri="{FF2B5EF4-FFF2-40B4-BE49-F238E27FC236}">
                <a16:creationId xmlns:a16="http://schemas.microsoft.com/office/drawing/2014/main" id="{AFE0E5A9-3EA2-0D32-36D6-84B594F005B1}"/>
              </a:ext>
            </a:extLst>
          </p:cNvPr>
          <p:cNvGrpSpPr/>
          <p:nvPr/>
        </p:nvGrpSpPr>
        <p:grpSpPr>
          <a:xfrm>
            <a:off x="4479752" y="4423556"/>
            <a:ext cx="6840000" cy="576000"/>
            <a:chOff x="4764394" y="4611941"/>
            <a:chExt cx="6840000" cy="576000"/>
          </a:xfrm>
        </p:grpSpPr>
        <p:sp>
          <p:nvSpPr>
            <p:cNvPr id="34" name="Retângulo 33">
              <a:extLst>
                <a:ext uri="{FF2B5EF4-FFF2-40B4-BE49-F238E27FC236}">
                  <a16:creationId xmlns:a16="http://schemas.microsoft.com/office/drawing/2014/main" id="{E258E5E4-B1CD-100B-E45D-98357DCAE680}"/>
                </a:ext>
              </a:extLst>
            </p:cNvPr>
            <p:cNvSpPr/>
            <p:nvPr/>
          </p:nvSpPr>
          <p:spPr>
            <a:xfrm>
              <a:off x="4764394" y="4611941"/>
              <a:ext cx="6840000" cy="576000"/>
            </a:xfrm>
            <a:prstGeom prst="rect">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35" name="CaixaDeTexto 34">
              <a:extLst>
                <a:ext uri="{FF2B5EF4-FFF2-40B4-BE49-F238E27FC236}">
                  <a16:creationId xmlns:a16="http://schemas.microsoft.com/office/drawing/2014/main" id="{DE7A9396-4A95-1102-E122-391F91A5C621}"/>
                </a:ext>
              </a:extLst>
            </p:cNvPr>
            <p:cNvSpPr txBox="1"/>
            <p:nvPr/>
          </p:nvSpPr>
          <p:spPr>
            <a:xfrm>
              <a:off x="4888668" y="4622942"/>
              <a:ext cx="6591453"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The development of the textile industry led to the Industrial Revolution in England, and Ceará cotton gained value as an export item.</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48" name="Agrupar 47">
            <a:extLst>
              <a:ext uri="{FF2B5EF4-FFF2-40B4-BE49-F238E27FC236}">
                <a16:creationId xmlns:a16="http://schemas.microsoft.com/office/drawing/2014/main" id="{82162A91-D54B-5B1C-8EFD-32CBFFF88DC0}"/>
              </a:ext>
            </a:extLst>
          </p:cNvPr>
          <p:cNvGrpSpPr/>
          <p:nvPr/>
        </p:nvGrpSpPr>
        <p:grpSpPr>
          <a:xfrm>
            <a:off x="1463451" y="6145469"/>
            <a:ext cx="5040000" cy="576000"/>
            <a:chOff x="12552528" y="4627247"/>
            <a:chExt cx="5040000" cy="576000"/>
          </a:xfrm>
        </p:grpSpPr>
        <p:sp>
          <p:nvSpPr>
            <p:cNvPr id="52" name="Retângulo 51">
              <a:extLst>
                <a:ext uri="{FF2B5EF4-FFF2-40B4-BE49-F238E27FC236}">
                  <a16:creationId xmlns:a16="http://schemas.microsoft.com/office/drawing/2014/main" id="{B7963276-691C-B4A9-A8BD-0182AC286327}"/>
                </a:ext>
              </a:extLst>
            </p:cNvPr>
            <p:cNvSpPr/>
            <p:nvPr/>
          </p:nvSpPr>
          <p:spPr>
            <a:xfrm>
              <a:off x="12552528" y="4627247"/>
              <a:ext cx="5040000" cy="576000"/>
            </a:xfrm>
            <a:prstGeom prst="rect">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53" name="CaixaDeTexto 52">
              <a:extLst>
                <a:ext uri="{FF2B5EF4-FFF2-40B4-BE49-F238E27FC236}">
                  <a16:creationId xmlns:a16="http://schemas.microsoft.com/office/drawing/2014/main" id="{33CE1690-087E-F6AE-26E9-90665BE07EA1}"/>
                </a:ext>
              </a:extLst>
            </p:cNvPr>
            <p:cNvSpPr txBox="1"/>
            <p:nvPr/>
          </p:nvSpPr>
          <p:spPr>
            <a:xfrm>
              <a:off x="12597986" y="4638248"/>
              <a:ext cx="4949084"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American Civil War: Boosted the textile industry in Ceará due to the availability of cotton in the region.</a:t>
              </a:r>
              <a:endParaRPr lang="pt-BR" sz="1500" b="1" dirty="0">
                <a:solidFill>
                  <a:schemeClr val="bg1"/>
                </a:solidFill>
                <a:latin typeface="Arial" panose="020B0604020202020204" pitchFamily="34" charset="0"/>
                <a:cs typeface="Arial" panose="020B0604020202020204" pitchFamily="34" charset="0"/>
              </a:endParaRPr>
            </a:p>
          </p:txBody>
        </p:sp>
      </p:grpSp>
      <p:sp>
        <p:nvSpPr>
          <p:cNvPr id="2048" name="Elipse 2047">
            <a:extLst>
              <a:ext uri="{FF2B5EF4-FFF2-40B4-BE49-F238E27FC236}">
                <a16:creationId xmlns:a16="http://schemas.microsoft.com/office/drawing/2014/main" id="{B770ECA2-19B4-643F-3C04-EE6C6C6A9F4B}"/>
              </a:ext>
            </a:extLst>
          </p:cNvPr>
          <p:cNvSpPr/>
          <p:nvPr/>
        </p:nvSpPr>
        <p:spPr>
          <a:xfrm>
            <a:off x="69576" y="1800277"/>
            <a:ext cx="1461177" cy="14616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dirty="0">
              <a:solidFill>
                <a:schemeClr val="bg1"/>
              </a:solidFill>
              <a:latin typeface="Arial" panose="020B0604020202020204" pitchFamily="34" charset="0"/>
              <a:cs typeface="Arial" panose="020B0604020202020204" pitchFamily="34" charset="0"/>
            </a:endParaRPr>
          </a:p>
        </p:txBody>
      </p:sp>
      <p:sp>
        <p:nvSpPr>
          <p:cNvPr id="2049" name="Triângulo isósceles 2048">
            <a:extLst>
              <a:ext uri="{FF2B5EF4-FFF2-40B4-BE49-F238E27FC236}">
                <a16:creationId xmlns:a16="http://schemas.microsoft.com/office/drawing/2014/main" id="{17859879-8266-2CF6-4EED-04DE0331A1A3}"/>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nvGrpSpPr>
          <p:cNvPr id="2074" name="Agrupar 2073">
            <a:extLst>
              <a:ext uri="{FF2B5EF4-FFF2-40B4-BE49-F238E27FC236}">
                <a16:creationId xmlns:a16="http://schemas.microsoft.com/office/drawing/2014/main" id="{4C95737A-CA47-F30F-F35E-A63C68083CAB}"/>
              </a:ext>
            </a:extLst>
          </p:cNvPr>
          <p:cNvGrpSpPr/>
          <p:nvPr/>
        </p:nvGrpSpPr>
        <p:grpSpPr>
          <a:xfrm>
            <a:off x="2587416" y="3608736"/>
            <a:ext cx="810572" cy="666000"/>
            <a:chOff x="1995606" y="954758"/>
            <a:chExt cx="810572" cy="666000"/>
          </a:xfrm>
        </p:grpSpPr>
        <p:sp>
          <p:nvSpPr>
            <p:cNvPr id="2075" name="Elipse 2074">
              <a:extLst>
                <a:ext uri="{FF2B5EF4-FFF2-40B4-BE49-F238E27FC236}">
                  <a16:creationId xmlns:a16="http://schemas.microsoft.com/office/drawing/2014/main" id="{3C4E5F00-D644-D453-8167-35BC0C286540}"/>
                </a:ext>
              </a:extLst>
            </p:cNvPr>
            <p:cNvSpPr/>
            <p:nvPr/>
          </p:nvSpPr>
          <p:spPr>
            <a:xfrm>
              <a:off x="2067517" y="954758"/>
              <a:ext cx="666750" cy="666000"/>
            </a:xfrm>
            <a:prstGeom prst="ellipse">
              <a:avLst/>
            </a:prstGeom>
            <a:solidFill>
              <a:srgbClr val="50BC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076" name="CaixaDeTexto 2075">
              <a:extLst>
                <a:ext uri="{FF2B5EF4-FFF2-40B4-BE49-F238E27FC236}">
                  <a16:creationId xmlns:a16="http://schemas.microsoft.com/office/drawing/2014/main" id="{F9591B9F-87F3-6977-98A5-07B01B464ADF}"/>
                </a:ext>
              </a:extLst>
            </p:cNvPr>
            <p:cNvSpPr txBox="1"/>
            <p:nvPr/>
          </p:nvSpPr>
          <p:spPr>
            <a:xfrm>
              <a:off x="1995606" y="1107055"/>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1822</a:t>
              </a:r>
            </a:p>
          </p:txBody>
        </p:sp>
      </p:grpSp>
      <p:sp>
        <p:nvSpPr>
          <p:cNvPr id="2230" name="CaixaDeTexto 2229">
            <a:extLst>
              <a:ext uri="{FF2B5EF4-FFF2-40B4-BE49-F238E27FC236}">
                <a16:creationId xmlns:a16="http://schemas.microsoft.com/office/drawing/2014/main" id="{9B56CB6C-8418-FE55-B45A-AF1D16F05572}"/>
              </a:ext>
            </a:extLst>
          </p:cNvPr>
          <p:cNvSpPr txBox="1"/>
          <p:nvPr/>
        </p:nvSpPr>
        <p:spPr>
          <a:xfrm>
            <a:off x="-12994" y="1991013"/>
            <a:ext cx="1654179" cy="954107"/>
          </a:xfrm>
          <a:prstGeom prst="rect">
            <a:avLst/>
          </a:prstGeom>
          <a:noFill/>
          <a:ln>
            <a:noFill/>
          </a:ln>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Cotton: Manufacture of bands, nets, and arrow coverings.</a:t>
            </a:r>
            <a:endParaRPr lang="pt-BR" sz="1400" dirty="0">
              <a:solidFill>
                <a:schemeClr val="bg1"/>
              </a:solidFill>
              <a:latin typeface="Arial" panose="020B0604020202020204" pitchFamily="34" charset="0"/>
              <a:cs typeface="Arial" panose="020B0604020202020204" pitchFamily="34" charset="0"/>
            </a:endParaRPr>
          </a:p>
        </p:txBody>
      </p:sp>
      <p:pic>
        <p:nvPicPr>
          <p:cNvPr id="2234" name="Imagem 2233">
            <a:extLst>
              <a:ext uri="{FF2B5EF4-FFF2-40B4-BE49-F238E27FC236}">
                <a16:creationId xmlns:a16="http://schemas.microsoft.com/office/drawing/2014/main" id="{A9F6595E-CBB6-1248-740B-E389AE019E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161104" flipH="1">
            <a:off x="11110496" y="3052912"/>
            <a:ext cx="1342348" cy="1342348"/>
          </a:xfrm>
          <a:prstGeom prst="rect">
            <a:avLst/>
          </a:prstGeom>
        </p:spPr>
      </p:pic>
      <p:pic>
        <p:nvPicPr>
          <p:cNvPr id="2235" name="Imagem 2234">
            <a:extLst>
              <a:ext uri="{FF2B5EF4-FFF2-40B4-BE49-F238E27FC236}">
                <a16:creationId xmlns:a16="http://schemas.microsoft.com/office/drawing/2014/main" id="{52931103-50AF-2F66-2D6B-41892CE89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52677">
            <a:off x="494031" y="5006794"/>
            <a:ext cx="1056937" cy="1056937"/>
          </a:xfrm>
          <a:prstGeom prst="rect">
            <a:avLst/>
          </a:prstGeom>
        </p:spPr>
      </p:pic>
      <p:pic>
        <p:nvPicPr>
          <p:cNvPr id="2271" name="Imagem 2270">
            <a:extLst>
              <a:ext uri="{FF2B5EF4-FFF2-40B4-BE49-F238E27FC236}">
                <a16:creationId xmlns:a16="http://schemas.microsoft.com/office/drawing/2014/main" id="{4973DB1F-BD6E-32F4-BA60-0371B27ABA48}"/>
              </a:ext>
            </a:extLst>
          </p:cNvPr>
          <p:cNvPicPr>
            <a:picLocks noChangeAspect="1"/>
          </p:cNvPicPr>
          <p:nvPr/>
        </p:nvPicPr>
        <p:blipFill>
          <a:blip r:embed="rId7"/>
          <a:stretch>
            <a:fillRect/>
          </a:stretch>
        </p:blipFill>
        <p:spPr>
          <a:xfrm>
            <a:off x="8283186" y="3011514"/>
            <a:ext cx="3156802" cy="1288635"/>
          </a:xfrm>
          <a:prstGeom prst="rect">
            <a:avLst/>
          </a:prstGeom>
          <a:effectLst>
            <a:outerShdw blurRad="50800" dist="38100" dir="2700000" algn="tl" rotWithShape="0">
              <a:prstClr val="black">
                <a:alpha val="40000"/>
              </a:prstClr>
            </a:outerShdw>
          </a:effectLst>
        </p:spPr>
      </p:pic>
      <p:pic>
        <p:nvPicPr>
          <p:cNvPr id="4098" name="Picture 2" descr="O vaqueiro: uma das figuras peculiares da atividade pecuarista colonial.">
            <a:extLst>
              <a:ext uri="{FF2B5EF4-FFF2-40B4-BE49-F238E27FC236}">
                <a16:creationId xmlns:a16="http://schemas.microsoft.com/office/drawing/2014/main" id="{B24564B0-1793-325F-9C1D-4D0DEC5C53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6819" y="940213"/>
            <a:ext cx="1610997" cy="1259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Agrupar 120">
            <a:extLst>
              <a:ext uri="{FF2B5EF4-FFF2-40B4-BE49-F238E27FC236}">
                <a16:creationId xmlns:a16="http://schemas.microsoft.com/office/drawing/2014/main" id="{1267BF84-A212-E0BD-E895-434BDA0DE22C}"/>
              </a:ext>
            </a:extLst>
          </p:cNvPr>
          <p:cNvGrpSpPr/>
          <p:nvPr/>
        </p:nvGrpSpPr>
        <p:grpSpPr>
          <a:xfrm>
            <a:off x="4526820" y="2867029"/>
            <a:ext cx="2545883" cy="1485946"/>
            <a:chOff x="4526820" y="2993641"/>
            <a:chExt cx="2545883" cy="1485946"/>
          </a:xfrm>
        </p:grpSpPr>
        <p:pic>
          <p:nvPicPr>
            <p:cNvPr id="2273" name="Imagem 2272">
              <a:extLst>
                <a:ext uri="{FF2B5EF4-FFF2-40B4-BE49-F238E27FC236}">
                  <a16:creationId xmlns:a16="http://schemas.microsoft.com/office/drawing/2014/main" id="{2F9653E1-DC98-2EAE-BFE2-C679E696EE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7212">
              <a:off x="6489279" y="2993641"/>
              <a:ext cx="583424" cy="510933"/>
            </a:xfrm>
            <a:prstGeom prst="rect">
              <a:avLst/>
            </a:prstGeom>
          </p:spPr>
        </p:pic>
        <p:pic>
          <p:nvPicPr>
            <p:cNvPr id="4100" name="Picture 4">
              <a:extLst>
                <a:ext uri="{FF2B5EF4-FFF2-40B4-BE49-F238E27FC236}">
                  <a16:creationId xmlns:a16="http://schemas.microsoft.com/office/drawing/2014/main" id="{BBFEA5CB-2E02-C85F-7E7C-844CA2D884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69" r="12125" b="10577"/>
            <a:stretch/>
          </p:blipFill>
          <p:spPr bwMode="auto">
            <a:xfrm>
              <a:off x="4526820" y="3085938"/>
              <a:ext cx="2031466" cy="13936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4104" name="Picture 8" descr="Civil War - Causes, Dates &amp; Battles | HISTORY">
            <a:extLst>
              <a:ext uri="{FF2B5EF4-FFF2-40B4-BE49-F238E27FC236}">
                <a16:creationId xmlns:a16="http://schemas.microsoft.com/office/drawing/2014/main" id="{A4374FC5-FA9B-EF95-073F-5784D2625A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7562" y="5035516"/>
            <a:ext cx="1896794" cy="10669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16" name="Picture 20" descr="Ciclo do Gado | História do Brasil - Enciclopédia Global™">
            <a:extLst>
              <a:ext uri="{FF2B5EF4-FFF2-40B4-BE49-F238E27FC236}">
                <a16:creationId xmlns:a16="http://schemas.microsoft.com/office/drawing/2014/main" id="{32A556A7-3BFA-877A-E605-62CCF2D0176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70" t="1689" r="1034" b="5667"/>
          <a:stretch/>
        </p:blipFill>
        <p:spPr bwMode="auto">
          <a:xfrm>
            <a:off x="7494466" y="920439"/>
            <a:ext cx="1961361" cy="12440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3" name="Agrupar 62">
            <a:extLst>
              <a:ext uri="{FF2B5EF4-FFF2-40B4-BE49-F238E27FC236}">
                <a16:creationId xmlns:a16="http://schemas.microsoft.com/office/drawing/2014/main" id="{8D669720-9B5D-54D5-E7C3-599271282CC7}"/>
              </a:ext>
            </a:extLst>
          </p:cNvPr>
          <p:cNvGrpSpPr/>
          <p:nvPr/>
        </p:nvGrpSpPr>
        <p:grpSpPr>
          <a:xfrm>
            <a:off x="6447179" y="6148536"/>
            <a:ext cx="2880000" cy="576000"/>
            <a:chOff x="6984174" y="6077125"/>
            <a:chExt cx="2880000" cy="576000"/>
          </a:xfrm>
        </p:grpSpPr>
        <p:sp>
          <p:nvSpPr>
            <p:cNvPr id="55" name="Retângulo 54">
              <a:extLst>
                <a:ext uri="{FF2B5EF4-FFF2-40B4-BE49-F238E27FC236}">
                  <a16:creationId xmlns:a16="http://schemas.microsoft.com/office/drawing/2014/main" id="{2C3D0F3D-6A9B-39BD-7CED-212D26A48BE2}"/>
                </a:ext>
              </a:extLst>
            </p:cNvPr>
            <p:cNvSpPr/>
            <p:nvPr/>
          </p:nvSpPr>
          <p:spPr>
            <a:xfrm>
              <a:off x="6984174" y="6077125"/>
              <a:ext cx="2880000" cy="576000"/>
            </a:xfrm>
            <a:prstGeom prst="rect">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58" name="CaixaDeTexto 57">
              <a:extLst>
                <a:ext uri="{FF2B5EF4-FFF2-40B4-BE49-F238E27FC236}">
                  <a16:creationId xmlns:a16="http://schemas.microsoft.com/office/drawing/2014/main" id="{4E678D87-0790-D685-C6AA-DDD8F6C89DE0}"/>
                </a:ext>
              </a:extLst>
            </p:cNvPr>
            <p:cNvSpPr txBox="1"/>
            <p:nvPr/>
          </p:nvSpPr>
          <p:spPr>
            <a:xfrm>
              <a:off x="7119885" y="6088126"/>
              <a:ext cx="2608579"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Cotton harvest in Ceará reaches its peak.</a:t>
              </a:r>
              <a:endParaRPr lang="pt-BR" sz="1500" b="1" dirty="0">
                <a:solidFill>
                  <a:schemeClr val="bg1"/>
                </a:solidFill>
                <a:latin typeface="Arial" panose="020B0604020202020204" pitchFamily="34" charset="0"/>
                <a:cs typeface="Arial" panose="020B0604020202020204" pitchFamily="34" charset="0"/>
              </a:endParaRPr>
            </a:p>
          </p:txBody>
        </p:sp>
      </p:grpSp>
      <p:pic>
        <p:nvPicPr>
          <p:cNvPr id="2242" name="Imagem 2241">
            <a:extLst>
              <a:ext uri="{FF2B5EF4-FFF2-40B4-BE49-F238E27FC236}">
                <a16:creationId xmlns:a16="http://schemas.microsoft.com/office/drawing/2014/main" id="{48594441-3DC1-D6FF-2909-DAC504016BA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35558" y="5984133"/>
            <a:ext cx="1273152" cy="873867"/>
          </a:xfrm>
          <a:prstGeom prst="rect">
            <a:avLst/>
          </a:prstGeom>
        </p:spPr>
      </p:pic>
      <p:grpSp>
        <p:nvGrpSpPr>
          <p:cNvPr id="2299" name="Agrupar 2298">
            <a:extLst>
              <a:ext uri="{FF2B5EF4-FFF2-40B4-BE49-F238E27FC236}">
                <a16:creationId xmlns:a16="http://schemas.microsoft.com/office/drawing/2014/main" id="{00ED00C0-FAAF-B222-AB7F-ABDC8816BE27}"/>
              </a:ext>
            </a:extLst>
          </p:cNvPr>
          <p:cNvGrpSpPr/>
          <p:nvPr/>
        </p:nvGrpSpPr>
        <p:grpSpPr>
          <a:xfrm rot="21343071" flipH="1">
            <a:off x="122795" y="1034683"/>
            <a:ext cx="1285924" cy="798068"/>
            <a:chOff x="-1212850" y="-841375"/>
            <a:chExt cx="1539875" cy="955675"/>
          </a:xfrm>
        </p:grpSpPr>
        <p:sp>
          <p:nvSpPr>
            <p:cNvPr id="2300" name="Freeform 6">
              <a:extLst>
                <a:ext uri="{FF2B5EF4-FFF2-40B4-BE49-F238E27FC236}">
                  <a16:creationId xmlns:a16="http://schemas.microsoft.com/office/drawing/2014/main" id="{E50CF981-F7E9-EF5B-1466-AE04021D1735}"/>
                </a:ext>
              </a:extLst>
            </p:cNvPr>
            <p:cNvSpPr>
              <a:spLocks/>
            </p:cNvSpPr>
            <p:nvPr/>
          </p:nvSpPr>
          <p:spPr bwMode="auto">
            <a:xfrm>
              <a:off x="-1071563" y="-787400"/>
              <a:ext cx="728663" cy="811213"/>
            </a:xfrm>
            <a:custGeom>
              <a:avLst/>
              <a:gdLst>
                <a:gd name="T0" fmla="*/ 1 w 193"/>
                <a:gd name="T1" fmla="*/ 214 h 214"/>
                <a:gd name="T2" fmla="*/ 13 w 193"/>
                <a:gd name="T3" fmla="*/ 193 h 214"/>
                <a:gd name="T4" fmla="*/ 34 w 193"/>
                <a:gd name="T5" fmla="*/ 171 h 214"/>
                <a:gd name="T6" fmla="*/ 46 w 193"/>
                <a:gd name="T7" fmla="*/ 153 h 214"/>
                <a:gd name="T8" fmla="*/ 79 w 193"/>
                <a:gd name="T9" fmla="*/ 130 h 214"/>
                <a:gd name="T10" fmla="*/ 102 w 193"/>
                <a:gd name="T11" fmla="*/ 93 h 214"/>
                <a:gd name="T12" fmla="*/ 128 w 193"/>
                <a:gd name="T13" fmla="*/ 71 h 214"/>
                <a:gd name="T14" fmla="*/ 158 w 193"/>
                <a:gd name="T15" fmla="*/ 37 h 214"/>
                <a:gd name="T16" fmla="*/ 192 w 193"/>
                <a:gd name="T17" fmla="*/ 7 h 214"/>
                <a:gd name="T18" fmla="*/ 168 w 193"/>
                <a:gd name="T19" fmla="*/ 28 h 214"/>
                <a:gd name="T20" fmla="*/ 136 w 193"/>
                <a:gd name="T21" fmla="*/ 48 h 214"/>
                <a:gd name="T22" fmla="*/ 117 w 193"/>
                <a:gd name="T23" fmla="*/ 77 h 214"/>
                <a:gd name="T24" fmla="*/ 84 w 193"/>
                <a:gd name="T25" fmla="*/ 101 h 214"/>
                <a:gd name="T26" fmla="*/ 72 w 193"/>
                <a:gd name="T27" fmla="*/ 134 h 214"/>
                <a:gd name="T28" fmla="*/ 35 w 193"/>
                <a:gd name="T29" fmla="*/ 155 h 214"/>
                <a:gd name="T30" fmla="*/ 29 w 193"/>
                <a:gd name="T31" fmla="*/ 175 h 214"/>
                <a:gd name="T32" fmla="*/ 13 w 193"/>
                <a:gd name="T33" fmla="*/ 191 h 214"/>
                <a:gd name="T34" fmla="*/ 1 w 193"/>
                <a:gd name="T3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14">
                  <a:moveTo>
                    <a:pt x="1" y="214"/>
                  </a:moveTo>
                  <a:cubicBezTo>
                    <a:pt x="1" y="214"/>
                    <a:pt x="4" y="197"/>
                    <a:pt x="13" y="193"/>
                  </a:cubicBezTo>
                  <a:cubicBezTo>
                    <a:pt x="22" y="189"/>
                    <a:pt x="33" y="179"/>
                    <a:pt x="34" y="171"/>
                  </a:cubicBezTo>
                  <a:cubicBezTo>
                    <a:pt x="35" y="163"/>
                    <a:pt x="35" y="157"/>
                    <a:pt x="46" y="153"/>
                  </a:cubicBezTo>
                  <a:cubicBezTo>
                    <a:pt x="57" y="148"/>
                    <a:pt x="77" y="138"/>
                    <a:pt x="79" y="130"/>
                  </a:cubicBezTo>
                  <a:cubicBezTo>
                    <a:pt x="81" y="122"/>
                    <a:pt x="88" y="100"/>
                    <a:pt x="102" y="93"/>
                  </a:cubicBezTo>
                  <a:cubicBezTo>
                    <a:pt x="115" y="87"/>
                    <a:pt x="122" y="81"/>
                    <a:pt x="128" y="71"/>
                  </a:cubicBezTo>
                  <a:cubicBezTo>
                    <a:pt x="134" y="62"/>
                    <a:pt x="146" y="40"/>
                    <a:pt x="158" y="37"/>
                  </a:cubicBezTo>
                  <a:cubicBezTo>
                    <a:pt x="170" y="34"/>
                    <a:pt x="191" y="15"/>
                    <a:pt x="192" y="7"/>
                  </a:cubicBezTo>
                  <a:cubicBezTo>
                    <a:pt x="193" y="0"/>
                    <a:pt x="178" y="23"/>
                    <a:pt x="168" y="28"/>
                  </a:cubicBezTo>
                  <a:cubicBezTo>
                    <a:pt x="158" y="33"/>
                    <a:pt x="140" y="41"/>
                    <a:pt x="136" y="48"/>
                  </a:cubicBezTo>
                  <a:cubicBezTo>
                    <a:pt x="133" y="55"/>
                    <a:pt x="133" y="69"/>
                    <a:pt x="117" y="77"/>
                  </a:cubicBezTo>
                  <a:cubicBezTo>
                    <a:pt x="102" y="85"/>
                    <a:pt x="90" y="89"/>
                    <a:pt x="84" y="101"/>
                  </a:cubicBezTo>
                  <a:cubicBezTo>
                    <a:pt x="79" y="113"/>
                    <a:pt x="84" y="128"/>
                    <a:pt x="72" y="134"/>
                  </a:cubicBezTo>
                  <a:cubicBezTo>
                    <a:pt x="59" y="140"/>
                    <a:pt x="38" y="150"/>
                    <a:pt x="35" y="155"/>
                  </a:cubicBezTo>
                  <a:cubicBezTo>
                    <a:pt x="32" y="161"/>
                    <a:pt x="30" y="171"/>
                    <a:pt x="29" y="175"/>
                  </a:cubicBezTo>
                  <a:cubicBezTo>
                    <a:pt x="28" y="178"/>
                    <a:pt x="19" y="188"/>
                    <a:pt x="13" y="191"/>
                  </a:cubicBezTo>
                  <a:cubicBezTo>
                    <a:pt x="6" y="193"/>
                    <a:pt x="0" y="203"/>
                    <a:pt x="1" y="214"/>
                  </a:cubicBezTo>
                </a:path>
              </a:pathLst>
            </a:custGeom>
            <a:solidFill>
              <a:srgbClr val="A5DA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01" name="Freeform 7">
              <a:extLst>
                <a:ext uri="{FF2B5EF4-FFF2-40B4-BE49-F238E27FC236}">
                  <a16:creationId xmlns:a16="http://schemas.microsoft.com/office/drawing/2014/main" id="{B3959890-86A6-41E5-BA9D-2D9677F110D1}"/>
                </a:ext>
              </a:extLst>
            </p:cNvPr>
            <p:cNvSpPr>
              <a:spLocks/>
            </p:cNvSpPr>
            <p:nvPr/>
          </p:nvSpPr>
          <p:spPr bwMode="auto">
            <a:xfrm>
              <a:off x="-1030288" y="-609600"/>
              <a:ext cx="779463" cy="644525"/>
            </a:xfrm>
            <a:custGeom>
              <a:avLst/>
              <a:gdLst>
                <a:gd name="T0" fmla="*/ 170 w 206"/>
                <a:gd name="T1" fmla="*/ 0 h 170"/>
                <a:gd name="T2" fmla="*/ 128 w 206"/>
                <a:gd name="T3" fmla="*/ 25 h 170"/>
                <a:gd name="T4" fmla="*/ 124 w 206"/>
                <a:gd name="T5" fmla="*/ 42 h 170"/>
                <a:gd name="T6" fmla="*/ 69 w 206"/>
                <a:gd name="T7" fmla="*/ 77 h 170"/>
                <a:gd name="T8" fmla="*/ 68 w 206"/>
                <a:gd name="T9" fmla="*/ 83 h 170"/>
                <a:gd name="T10" fmla="*/ 42 w 206"/>
                <a:gd name="T11" fmla="*/ 103 h 170"/>
                <a:gd name="T12" fmla="*/ 23 w 206"/>
                <a:gd name="T13" fmla="*/ 124 h 170"/>
                <a:gd name="T14" fmla="*/ 23 w 206"/>
                <a:gd name="T15" fmla="*/ 124 h 170"/>
                <a:gd name="T16" fmla="*/ 7 w 206"/>
                <a:gd name="T17" fmla="*/ 144 h 170"/>
                <a:gd name="T18" fmla="*/ 2 w 206"/>
                <a:gd name="T19" fmla="*/ 151 h 170"/>
                <a:gd name="T20" fmla="*/ 14 w 206"/>
                <a:gd name="T21" fmla="*/ 169 h 170"/>
                <a:gd name="T22" fmla="*/ 26 w 206"/>
                <a:gd name="T23" fmla="*/ 170 h 170"/>
                <a:gd name="T24" fmla="*/ 28 w 206"/>
                <a:gd name="T25" fmla="*/ 170 h 170"/>
                <a:gd name="T26" fmla="*/ 65 w 206"/>
                <a:gd name="T27" fmla="*/ 162 h 170"/>
                <a:gd name="T28" fmla="*/ 196 w 206"/>
                <a:gd name="T29" fmla="*/ 77 h 170"/>
                <a:gd name="T30" fmla="*/ 206 w 206"/>
                <a:gd name="T31" fmla="*/ 66 h 170"/>
                <a:gd name="T32" fmla="*/ 204 w 206"/>
                <a:gd name="T33" fmla="*/ 68 h 170"/>
                <a:gd name="T34" fmla="*/ 164 w 206"/>
                <a:gd name="T35" fmla="*/ 93 h 170"/>
                <a:gd name="T36" fmla="*/ 132 w 206"/>
                <a:gd name="T37" fmla="*/ 113 h 170"/>
                <a:gd name="T38" fmla="*/ 102 w 206"/>
                <a:gd name="T39" fmla="*/ 129 h 170"/>
                <a:gd name="T40" fmla="*/ 20 w 206"/>
                <a:gd name="T41" fmla="*/ 150 h 170"/>
                <a:gd name="T42" fmla="*/ 18 w 206"/>
                <a:gd name="T43" fmla="*/ 150 h 170"/>
                <a:gd name="T44" fmla="*/ 151 w 206"/>
                <a:gd name="T45" fmla="*/ 21 h 170"/>
                <a:gd name="T46" fmla="*/ 170 w 206"/>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6" h="170">
                  <a:moveTo>
                    <a:pt x="170" y="0"/>
                  </a:moveTo>
                  <a:cubicBezTo>
                    <a:pt x="143" y="10"/>
                    <a:pt x="128" y="25"/>
                    <a:pt x="128" y="25"/>
                  </a:cubicBezTo>
                  <a:cubicBezTo>
                    <a:pt x="124" y="42"/>
                    <a:pt x="124" y="42"/>
                    <a:pt x="124" y="42"/>
                  </a:cubicBezTo>
                  <a:cubicBezTo>
                    <a:pt x="105" y="51"/>
                    <a:pt x="86" y="64"/>
                    <a:pt x="69" y="77"/>
                  </a:cubicBezTo>
                  <a:cubicBezTo>
                    <a:pt x="69" y="80"/>
                    <a:pt x="68" y="81"/>
                    <a:pt x="68" y="83"/>
                  </a:cubicBezTo>
                  <a:cubicBezTo>
                    <a:pt x="66" y="90"/>
                    <a:pt x="53" y="98"/>
                    <a:pt x="42" y="103"/>
                  </a:cubicBezTo>
                  <a:cubicBezTo>
                    <a:pt x="35" y="110"/>
                    <a:pt x="28" y="117"/>
                    <a:pt x="23" y="124"/>
                  </a:cubicBezTo>
                  <a:cubicBezTo>
                    <a:pt x="23" y="124"/>
                    <a:pt x="23" y="124"/>
                    <a:pt x="23" y="124"/>
                  </a:cubicBezTo>
                  <a:cubicBezTo>
                    <a:pt x="22" y="131"/>
                    <a:pt x="14" y="139"/>
                    <a:pt x="7" y="144"/>
                  </a:cubicBezTo>
                  <a:cubicBezTo>
                    <a:pt x="3" y="148"/>
                    <a:pt x="2" y="151"/>
                    <a:pt x="2" y="151"/>
                  </a:cubicBezTo>
                  <a:cubicBezTo>
                    <a:pt x="2" y="151"/>
                    <a:pt x="0" y="165"/>
                    <a:pt x="14" y="169"/>
                  </a:cubicBezTo>
                  <a:cubicBezTo>
                    <a:pt x="17" y="169"/>
                    <a:pt x="21" y="170"/>
                    <a:pt x="26" y="170"/>
                  </a:cubicBezTo>
                  <a:cubicBezTo>
                    <a:pt x="26" y="170"/>
                    <a:pt x="27" y="170"/>
                    <a:pt x="28" y="170"/>
                  </a:cubicBezTo>
                  <a:cubicBezTo>
                    <a:pt x="40" y="170"/>
                    <a:pt x="53" y="167"/>
                    <a:pt x="65" y="162"/>
                  </a:cubicBezTo>
                  <a:cubicBezTo>
                    <a:pt x="115" y="142"/>
                    <a:pt x="175" y="94"/>
                    <a:pt x="196" y="77"/>
                  </a:cubicBezTo>
                  <a:cubicBezTo>
                    <a:pt x="200" y="73"/>
                    <a:pt x="204" y="70"/>
                    <a:pt x="206" y="66"/>
                  </a:cubicBezTo>
                  <a:cubicBezTo>
                    <a:pt x="205" y="66"/>
                    <a:pt x="205" y="67"/>
                    <a:pt x="204" y="68"/>
                  </a:cubicBezTo>
                  <a:cubicBezTo>
                    <a:pt x="198" y="74"/>
                    <a:pt x="174" y="82"/>
                    <a:pt x="164" y="93"/>
                  </a:cubicBezTo>
                  <a:cubicBezTo>
                    <a:pt x="153" y="103"/>
                    <a:pt x="132" y="113"/>
                    <a:pt x="132" y="113"/>
                  </a:cubicBezTo>
                  <a:cubicBezTo>
                    <a:pt x="132" y="113"/>
                    <a:pt x="112" y="122"/>
                    <a:pt x="102" y="129"/>
                  </a:cubicBezTo>
                  <a:cubicBezTo>
                    <a:pt x="93" y="136"/>
                    <a:pt x="33" y="150"/>
                    <a:pt x="20" y="150"/>
                  </a:cubicBezTo>
                  <a:cubicBezTo>
                    <a:pt x="19" y="150"/>
                    <a:pt x="18" y="150"/>
                    <a:pt x="18" y="150"/>
                  </a:cubicBezTo>
                  <a:cubicBezTo>
                    <a:pt x="18" y="150"/>
                    <a:pt x="144" y="24"/>
                    <a:pt x="151" y="21"/>
                  </a:cubicBezTo>
                  <a:cubicBezTo>
                    <a:pt x="156" y="20"/>
                    <a:pt x="162" y="7"/>
                    <a:pt x="170" y="0"/>
                  </a:cubicBezTo>
                </a:path>
              </a:pathLst>
            </a:custGeom>
            <a:solidFill>
              <a:srgbClr val="97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02" name="Freeform 8">
              <a:extLst>
                <a:ext uri="{FF2B5EF4-FFF2-40B4-BE49-F238E27FC236}">
                  <a16:creationId xmlns:a16="http://schemas.microsoft.com/office/drawing/2014/main" id="{3D035A8C-AFCB-540A-B3CE-163F92791D4B}"/>
                </a:ext>
              </a:extLst>
            </p:cNvPr>
            <p:cNvSpPr>
              <a:spLocks/>
            </p:cNvSpPr>
            <p:nvPr/>
          </p:nvSpPr>
          <p:spPr bwMode="auto">
            <a:xfrm>
              <a:off x="-962025" y="-609600"/>
              <a:ext cx="752475" cy="568325"/>
            </a:xfrm>
            <a:custGeom>
              <a:avLst/>
              <a:gdLst>
                <a:gd name="T0" fmla="*/ 153 w 199"/>
                <a:gd name="T1" fmla="*/ 0 h 150"/>
                <a:gd name="T2" fmla="*/ 152 w 199"/>
                <a:gd name="T3" fmla="*/ 0 h 150"/>
                <a:gd name="T4" fmla="*/ 133 w 199"/>
                <a:gd name="T5" fmla="*/ 21 h 150"/>
                <a:gd name="T6" fmla="*/ 0 w 199"/>
                <a:gd name="T7" fmla="*/ 150 h 150"/>
                <a:gd name="T8" fmla="*/ 2 w 199"/>
                <a:gd name="T9" fmla="*/ 150 h 150"/>
                <a:gd name="T10" fmla="*/ 84 w 199"/>
                <a:gd name="T11" fmla="*/ 129 h 150"/>
                <a:gd name="T12" fmla="*/ 114 w 199"/>
                <a:gd name="T13" fmla="*/ 113 h 150"/>
                <a:gd name="T14" fmla="*/ 146 w 199"/>
                <a:gd name="T15" fmla="*/ 93 h 150"/>
                <a:gd name="T16" fmla="*/ 186 w 199"/>
                <a:gd name="T17" fmla="*/ 68 h 150"/>
                <a:gd name="T18" fmla="*/ 188 w 199"/>
                <a:gd name="T19" fmla="*/ 66 h 150"/>
                <a:gd name="T20" fmla="*/ 195 w 199"/>
                <a:gd name="T21" fmla="*/ 51 h 150"/>
                <a:gd name="T22" fmla="*/ 197 w 199"/>
                <a:gd name="T23" fmla="*/ 25 h 150"/>
                <a:gd name="T24" fmla="*/ 153 w 199"/>
                <a:gd name="T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150">
                  <a:moveTo>
                    <a:pt x="153" y="0"/>
                  </a:moveTo>
                  <a:cubicBezTo>
                    <a:pt x="153" y="0"/>
                    <a:pt x="153" y="0"/>
                    <a:pt x="152" y="0"/>
                  </a:cubicBezTo>
                  <a:cubicBezTo>
                    <a:pt x="144" y="7"/>
                    <a:pt x="138" y="20"/>
                    <a:pt x="133" y="21"/>
                  </a:cubicBezTo>
                  <a:cubicBezTo>
                    <a:pt x="126" y="24"/>
                    <a:pt x="0" y="150"/>
                    <a:pt x="0" y="150"/>
                  </a:cubicBezTo>
                  <a:cubicBezTo>
                    <a:pt x="0" y="150"/>
                    <a:pt x="1" y="150"/>
                    <a:pt x="2" y="150"/>
                  </a:cubicBezTo>
                  <a:cubicBezTo>
                    <a:pt x="15" y="150"/>
                    <a:pt x="75" y="136"/>
                    <a:pt x="84" y="129"/>
                  </a:cubicBezTo>
                  <a:cubicBezTo>
                    <a:pt x="94" y="122"/>
                    <a:pt x="114" y="113"/>
                    <a:pt x="114" y="113"/>
                  </a:cubicBezTo>
                  <a:cubicBezTo>
                    <a:pt x="114" y="113"/>
                    <a:pt x="135" y="103"/>
                    <a:pt x="146" y="93"/>
                  </a:cubicBezTo>
                  <a:cubicBezTo>
                    <a:pt x="156" y="82"/>
                    <a:pt x="180" y="74"/>
                    <a:pt x="186" y="68"/>
                  </a:cubicBezTo>
                  <a:cubicBezTo>
                    <a:pt x="187" y="67"/>
                    <a:pt x="187" y="66"/>
                    <a:pt x="188" y="66"/>
                  </a:cubicBezTo>
                  <a:cubicBezTo>
                    <a:pt x="191" y="61"/>
                    <a:pt x="194" y="56"/>
                    <a:pt x="195" y="51"/>
                  </a:cubicBezTo>
                  <a:cubicBezTo>
                    <a:pt x="199" y="37"/>
                    <a:pt x="197" y="25"/>
                    <a:pt x="197" y="25"/>
                  </a:cubicBezTo>
                  <a:cubicBezTo>
                    <a:pt x="182" y="7"/>
                    <a:pt x="153" y="0"/>
                    <a:pt x="153" y="0"/>
                  </a:cubicBezTo>
                </a:path>
              </a:pathLst>
            </a:custGeom>
            <a:solidFill>
              <a:srgbClr val="648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2303" name="Freeform 9">
              <a:extLst>
                <a:ext uri="{FF2B5EF4-FFF2-40B4-BE49-F238E27FC236}">
                  <a16:creationId xmlns:a16="http://schemas.microsoft.com/office/drawing/2014/main" id="{66ACF32D-F7D4-789A-1823-02C4960E049A}"/>
                </a:ext>
              </a:extLst>
            </p:cNvPr>
            <p:cNvSpPr>
              <a:spLocks/>
            </p:cNvSpPr>
            <p:nvPr/>
          </p:nvSpPr>
          <p:spPr bwMode="auto">
            <a:xfrm>
              <a:off x="-819150" y="-314325"/>
              <a:ext cx="46038" cy="41275"/>
            </a:xfrm>
            <a:custGeom>
              <a:avLst/>
              <a:gdLst>
                <a:gd name="T0" fmla="*/ 12 w 12"/>
                <a:gd name="T1" fmla="*/ 0 h 11"/>
                <a:gd name="T2" fmla="*/ 0 w 12"/>
                <a:gd name="T3" fmla="*/ 11 h 11"/>
                <a:gd name="T4" fmla="*/ 5 w 12"/>
                <a:gd name="T5" fmla="*/ 9 h 11"/>
                <a:gd name="T6" fmla="*/ 12 w 12"/>
                <a:gd name="T7" fmla="*/ 0 h 11"/>
              </a:gdLst>
              <a:ahLst/>
              <a:cxnLst>
                <a:cxn ang="0">
                  <a:pos x="T0" y="T1"/>
                </a:cxn>
                <a:cxn ang="0">
                  <a:pos x="T2" y="T3"/>
                </a:cxn>
                <a:cxn ang="0">
                  <a:pos x="T4" y="T5"/>
                </a:cxn>
                <a:cxn ang="0">
                  <a:pos x="T6" y="T7"/>
                </a:cxn>
              </a:cxnLst>
              <a:rect l="0" t="0" r="r" b="b"/>
              <a:pathLst>
                <a:path w="12" h="11">
                  <a:moveTo>
                    <a:pt x="12" y="0"/>
                  </a:moveTo>
                  <a:cubicBezTo>
                    <a:pt x="8" y="4"/>
                    <a:pt x="4" y="7"/>
                    <a:pt x="0" y="11"/>
                  </a:cubicBezTo>
                  <a:cubicBezTo>
                    <a:pt x="2" y="10"/>
                    <a:pt x="3" y="9"/>
                    <a:pt x="5" y="9"/>
                  </a:cubicBezTo>
                  <a:cubicBezTo>
                    <a:pt x="9" y="7"/>
                    <a:pt x="11" y="4"/>
                    <a:pt x="12" y="0"/>
                  </a:cubicBezTo>
                </a:path>
              </a:pathLst>
            </a:custGeom>
            <a:solidFill>
              <a:srgbClr val="97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4" name="Freeform 10">
              <a:extLst>
                <a:ext uri="{FF2B5EF4-FFF2-40B4-BE49-F238E27FC236}">
                  <a16:creationId xmlns:a16="http://schemas.microsoft.com/office/drawing/2014/main" id="{E384263E-A7BE-1B25-3BAF-535F207DFEBA}"/>
                </a:ext>
              </a:extLst>
            </p:cNvPr>
            <p:cNvSpPr>
              <a:spLocks noEditPoints="1"/>
            </p:cNvSpPr>
            <p:nvPr/>
          </p:nvSpPr>
          <p:spPr bwMode="auto">
            <a:xfrm>
              <a:off x="-1004888" y="-317500"/>
              <a:ext cx="234950" cy="254000"/>
            </a:xfrm>
            <a:custGeom>
              <a:avLst/>
              <a:gdLst>
                <a:gd name="T0" fmla="*/ 16 w 62"/>
                <a:gd name="T1" fmla="*/ 47 h 67"/>
                <a:gd name="T2" fmla="*/ 0 w 62"/>
                <a:gd name="T3" fmla="*/ 67 h 67"/>
                <a:gd name="T4" fmla="*/ 16 w 62"/>
                <a:gd name="T5" fmla="*/ 47 h 67"/>
                <a:gd name="T6" fmla="*/ 16 w 62"/>
                <a:gd name="T7" fmla="*/ 47 h 67"/>
                <a:gd name="T8" fmla="*/ 62 w 62"/>
                <a:gd name="T9" fmla="*/ 0 h 67"/>
                <a:gd name="T10" fmla="*/ 61 w 62"/>
                <a:gd name="T11" fmla="*/ 1 h 67"/>
                <a:gd name="T12" fmla="*/ 54 w 62"/>
                <a:gd name="T13" fmla="*/ 10 h 67"/>
                <a:gd name="T14" fmla="*/ 49 w 62"/>
                <a:gd name="T15" fmla="*/ 12 h 67"/>
                <a:gd name="T16" fmla="*/ 35 w 62"/>
                <a:gd name="T17" fmla="*/ 26 h 67"/>
                <a:gd name="T18" fmla="*/ 61 w 62"/>
                <a:gd name="T19" fmla="*/ 6 h 67"/>
                <a:gd name="T20" fmla="*/ 62 w 62"/>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16" y="47"/>
                  </a:moveTo>
                  <a:cubicBezTo>
                    <a:pt x="9" y="55"/>
                    <a:pt x="3" y="62"/>
                    <a:pt x="0" y="67"/>
                  </a:cubicBezTo>
                  <a:cubicBezTo>
                    <a:pt x="7" y="62"/>
                    <a:pt x="15" y="54"/>
                    <a:pt x="16" y="47"/>
                  </a:cubicBezTo>
                  <a:cubicBezTo>
                    <a:pt x="16" y="47"/>
                    <a:pt x="16" y="47"/>
                    <a:pt x="16" y="47"/>
                  </a:cubicBezTo>
                  <a:moveTo>
                    <a:pt x="62" y="0"/>
                  </a:moveTo>
                  <a:cubicBezTo>
                    <a:pt x="62" y="1"/>
                    <a:pt x="61" y="1"/>
                    <a:pt x="61" y="1"/>
                  </a:cubicBezTo>
                  <a:cubicBezTo>
                    <a:pt x="60" y="5"/>
                    <a:pt x="58" y="8"/>
                    <a:pt x="54" y="10"/>
                  </a:cubicBezTo>
                  <a:cubicBezTo>
                    <a:pt x="52" y="10"/>
                    <a:pt x="51" y="11"/>
                    <a:pt x="49" y="12"/>
                  </a:cubicBezTo>
                  <a:cubicBezTo>
                    <a:pt x="44" y="17"/>
                    <a:pt x="39" y="21"/>
                    <a:pt x="35" y="26"/>
                  </a:cubicBezTo>
                  <a:cubicBezTo>
                    <a:pt x="46" y="21"/>
                    <a:pt x="59" y="13"/>
                    <a:pt x="61" y="6"/>
                  </a:cubicBezTo>
                  <a:cubicBezTo>
                    <a:pt x="61" y="4"/>
                    <a:pt x="62" y="3"/>
                    <a:pt x="62" y="0"/>
                  </a:cubicBezTo>
                </a:path>
              </a:pathLst>
            </a:custGeom>
            <a:solidFill>
              <a:srgbClr val="648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5" name="Freeform 11">
              <a:extLst>
                <a:ext uri="{FF2B5EF4-FFF2-40B4-BE49-F238E27FC236}">
                  <a16:creationId xmlns:a16="http://schemas.microsoft.com/office/drawing/2014/main" id="{10C97BB1-DF62-0BFB-EB39-191891634380}"/>
                </a:ext>
              </a:extLst>
            </p:cNvPr>
            <p:cNvSpPr>
              <a:spLocks/>
            </p:cNvSpPr>
            <p:nvPr/>
          </p:nvSpPr>
          <p:spPr bwMode="auto">
            <a:xfrm>
              <a:off x="-1027113" y="-609600"/>
              <a:ext cx="812800" cy="644525"/>
            </a:xfrm>
            <a:custGeom>
              <a:avLst/>
              <a:gdLst>
                <a:gd name="T0" fmla="*/ 212 w 215"/>
                <a:gd name="T1" fmla="*/ 51 h 170"/>
                <a:gd name="T2" fmla="*/ 195 w 215"/>
                <a:gd name="T3" fmla="*/ 76 h 170"/>
                <a:gd name="T4" fmla="*/ 64 w 215"/>
                <a:gd name="T5" fmla="*/ 162 h 170"/>
                <a:gd name="T6" fmla="*/ 27 w 215"/>
                <a:gd name="T7" fmla="*/ 170 h 170"/>
                <a:gd name="T8" fmla="*/ 13 w 215"/>
                <a:gd name="T9" fmla="*/ 169 h 170"/>
                <a:gd name="T10" fmla="*/ 1 w 215"/>
                <a:gd name="T11" fmla="*/ 156 h 170"/>
                <a:gd name="T12" fmla="*/ 1 w 215"/>
                <a:gd name="T13" fmla="*/ 151 h 170"/>
                <a:gd name="T14" fmla="*/ 123 w 215"/>
                <a:gd name="T15" fmla="*/ 42 h 170"/>
                <a:gd name="T16" fmla="*/ 127 w 215"/>
                <a:gd name="T17" fmla="*/ 25 h 170"/>
                <a:gd name="T18" fmla="*/ 170 w 215"/>
                <a:gd name="T19" fmla="*/ 0 h 170"/>
                <a:gd name="T20" fmla="*/ 214 w 215"/>
                <a:gd name="T21" fmla="*/ 25 h 170"/>
                <a:gd name="T22" fmla="*/ 214 w 215"/>
                <a:gd name="T23" fmla="*/ 28 h 170"/>
                <a:gd name="T24" fmla="*/ 212 w 215"/>
                <a:gd name="T25"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70">
                  <a:moveTo>
                    <a:pt x="212" y="51"/>
                  </a:moveTo>
                  <a:cubicBezTo>
                    <a:pt x="209" y="61"/>
                    <a:pt x="203" y="70"/>
                    <a:pt x="195" y="76"/>
                  </a:cubicBezTo>
                  <a:cubicBezTo>
                    <a:pt x="174" y="94"/>
                    <a:pt x="114" y="142"/>
                    <a:pt x="64" y="162"/>
                  </a:cubicBezTo>
                  <a:cubicBezTo>
                    <a:pt x="52" y="167"/>
                    <a:pt x="39" y="169"/>
                    <a:pt x="27" y="170"/>
                  </a:cubicBezTo>
                  <a:cubicBezTo>
                    <a:pt x="22" y="170"/>
                    <a:pt x="17" y="170"/>
                    <a:pt x="13" y="169"/>
                  </a:cubicBezTo>
                  <a:cubicBezTo>
                    <a:pt x="5" y="167"/>
                    <a:pt x="2" y="161"/>
                    <a:pt x="1" y="156"/>
                  </a:cubicBezTo>
                  <a:cubicBezTo>
                    <a:pt x="0" y="153"/>
                    <a:pt x="1" y="151"/>
                    <a:pt x="1" y="151"/>
                  </a:cubicBezTo>
                  <a:cubicBezTo>
                    <a:pt x="1" y="151"/>
                    <a:pt x="55" y="72"/>
                    <a:pt x="123" y="42"/>
                  </a:cubicBezTo>
                  <a:cubicBezTo>
                    <a:pt x="127" y="25"/>
                    <a:pt x="127" y="25"/>
                    <a:pt x="127" y="25"/>
                  </a:cubicBezTo>
                  <a:cubicBezTo>
                    <a:pt x="127" y="25"/>
                    <a:pt x="142" y="10"/>
                    <a:pt x="170" y="0"/>
                  </a:cubicBezTo>
                  <a:cubicBezTo>
                    <a:pt x="170" y="0"/>
                    <a:pt x="199" y="7"/>
                    <a:pt x="214" y="25"/>
                  </a:cubicBezTo>
                  <a:cubicBezTo>
                    <a:pt x="214" y="25"/>
                    <a:pt x="214" y="26"/>
                    <a:pt x="214" y="28"/>
                  </a:cubicBezTo>
                  <a:cubicBezTo>
                    <a:pt x="214" y="32"/>
                    <a:pt x="215" y="41"/>
                    <a:pt x="212" y="51"/>
                  </a:cubicBezTo>
                  <a:close/>
                </a:path>
              </a:pathLst>
            </a:custGeom>
            <a:solidFill>
              <a:srgbClr val="A1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8" name="Freeform 12">
              <a:extLst>
                <a:ext uri="{FF2B5EF4-FFF2-40B4-BE49-F238E27FC236}">
                  <a16:creationId xmlns:a16="http://schemas.microsoft.com/office/drawing/2014/main" id="{1DB7475C-E22F-F7B3-96DC-1D95CF9A35A2}"/>
                </a:ext>
              </a:extLst>
            </p:cNvPr>
            <p:cNvSpPr>
              <a:spLocks/>
            </p:cNvSpPr>
            <p:nvPr/>
          </p:nvSpPr>
          <p:spPr bwMode="auto">
            <a:xfrm>
              <a:off x="-1030288" y="-514350"/>
              <a:ext cx="820738" cy="549275"/>
            </a:xfrm>
            <a:custGeom>
              <a:avLst/>
              <a:gdLst>
                <a:gd name="T0" fmla="*/ 213 w 217"/>
                <a:gd name="T1" fmla="*/ 26 h 145"/>
                <a:gd name="T2" fmla="*/ 196 w 217"/>
                <a:gd name="T3" fmla="*/ 51 h 145"/>
                <a:gd name="T4" fmla="*/ 65 w 217"/>
                <a:gd name="T5" fmla="*/ 137 h 145"/>
                <a:gd name="T6" fmla="*/ 28 w 217"/>
                <a:gd name="T7" fmla="*/ 145 h 145"/>
                <a:gd name="T8" fmla="*/ 14 w 217"/>
                <a:gd name="T9" fmla="*/ 144 h 145"/>
                <a:gd name="T10" fmla="*/ 2 w 217"/>
                <a:gd name="T11" fmla="*/ 126 h 145"/>
                <a:gd name="T12" fmla="*/ 103 w 217"/>
                <a:gd name="T13" fmla="*/ 96 h 145"/>
                <a:gd name="T14" fmla="*/ 173 w 217"/>
                <a:gd name="T15" fmla="*/ 44 h 145"/>
                <a:gd name="T16" fmla="*/ 178 w 217"/>
                <a:gd name="T17" fmla="*/ 26 h 145"/>
                <a:gd name="T18" fmla="*/ 215 w 217"/>
                <a:gd name="T19" fmla="*/ 0 h 145"/>
                <a:gd name="T20" fmla="*/ 213 w 217"/>
                <a:gd name="T21"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145">
                  <a:moveTo>
                    <a:pt x="213" y="26"/>
                  </a:moveTo>
                  <a:cubicBezTo>
                    <a:pt x="210" y="36"/>
                    <a:pt x="204" y="45"/>
                    <a:pt x="196" y="51"/>
                  </a:cubicBezTo>
                  <a:cubicBezTo>
                    <a:pt x="175" y="69"/>
                    <a:pt x="115" y="117"/>
                    <a:pt x="65" y="137"/>
                  </a:cubicBezTo>
                  <a:cubicBezTo>
                    <a:pt x="53" y="142"/>
                    <a:pt x="40" y="144"/>
                    <a:pt x="28" y="145"/>
                  </a:cubicBezTo>
                  <a:cubicBezTo>
                    <a:pt x="23" y="145"/>
                    <a:pt x="18" y="145"/>
                    <a:pt x="14" y="144"/>
                  </a:cubicBezTo>
                  <a:cubicBezTo>
                    <a:pt x="0" y="140"/>
                    <a:pt x="2" y="126"/>
                    <a:pt x="2" y="126"/>
                  </a:cubicBezTo>
                  <a:cubicBezTo>
                    <a:pt x="2" y="126"/>
                    <a:pt x="47" y="130"/>
                    <a:pt x="103" y="96"/>
                  </a:cubicBezTo>
                  <a:cubicBezTo>
                    <a:pt x="159" y="62"/>
                    <a:pt x="173" y="44"/>
                    <a:pt x="173" y="44"/>
                  </a:cubicBezTo>
                  <a:cubicBezTo>
                    <a:pt x="173" y="44"/>
                    <a:pt x="175" y="32"/>
                    <a:pt x="178" y="26"/>
                  </a:cubicBezTo>
                  <a:cubicBezTo>
                    <a:pt x="178" y="26"/>
                    <a:pt x="200" y="5"/>
                    <a:pt x="215" y="0"/>
                  </a:cubicBezTo>
                  <a:cubicBezTo>
                    <a:pt x="215" y="0"/>
                    <a:pt x="217" y="12"/>
                    <a:pt x="213" y="26"/>
                  </a:cubicBezTo>
                  <a:close/>
                </a:path>
              </a:pathLst>
            </a:custGeom>
            <a:solidFill>
              <a:srgbClr val="B38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69" name="Freeform 13">
              <a:extLst>
                <a:ext uri="{FF2B5EF4-FFF2-40B4-BE49-F238E27FC236}">
                  <a16:creationId xmlns:a16="http://schemas.microsoft.com/office/drawing/2014/main" id="{4FD3A1D9-FB53-5DD7-3C03-C63D82277E34}"/>
                </a:ext>
              </a:extLst>
            </p:cNvPr>
            <p:cNvSpPr>
              <a:spLocks/>
            </p:cNvSpPr>
            <p:nvPr/>
          </p:nvSpPr>
          <p:spPr bwMode="auto">
            <a:xfrm>
              <a:off x="-1208088" y="-461963"/>
              <a:ext cx="328613" cy="442913"/>
            </a:xfrm>
            <a:custGeom>
              <a:avLst/>
              <a:gdLst>
                <a:gd name="T0" fmla="*/ 0 w 207"/>
                <a:gd name="T1" fmla="*/ 279 h 279"/>
                <a:gd name="T2" fmla="*/ 207 w 207"/>
                <a:gd name="T3" fmla="*/ 0 h 279"/>
                <a:gd name="T4" fmla="*/ 155 w 207"/>
                <a:gd name="T5" fmla="*/ 198 h 279"/>
                <a:gd name="T6" fmla="*/ 0 w 207"/>
                <a:gd name="T7" fmla="*/ 279 h 279"/>
              </a:gdLst>
              <a:ahLst/>
              <a:cxnLst>
                <a:cxn ang="0">
                  <a:pos x="T0" y="T1"/>
                </a:cxn>
                <a:cxn ang="0">
                  <a:pos x="T2" y="T3"/>
                </a:cxn>
                <a:cxn ang="0">
                  <a:pos x="T4" y="T5"/>
                </a:cxn>
                <a:cxn ang="0">
                  <a:pos x="T6" y="T7"/>
                </a:cxn>
              </a:cxnLst>
              <a:rect l="0" t="0" r="r" b="b"/>
              <a:pathLst>
                <a:path w="207" h="279">
                  <a:moveTo>
                    <a:pt x="0" y="279"/>
                  </a:moveTo>
                  <a:lnTo>
                    <a:pt x="207" y="0"/>
                  </a:lnTo>
                  <a:lnTo>
                    <a:pt x="155" y="198"/>
                  </a:lnTo>
                  <a:lnTo>
                    <a:pt x="0" y="279"/>
                  </a:lnTo>
                  <a:close/>
                </a:path>
              </a:pathLst>
            </a:custGeom>
            <a:solidFill>
              <a:srgbClr val="ECE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0" name="Freeform 14">
              <a:extLst>
                <a:ext uri="{FF2B5EF4-FFF2-40B4-BE49-F238E27FC236}">
                  <a16:creationId xmlns:a16="http://schemas.microsoft.com/office/drawing/2014/main" id="{AC24847D-E84B-3952-84D3-8FBE8A1B3C71}"/>
                </a:ext>
              </a:extLst>
            </p:cNvPr>
            <p:cNvSpPr>
              <a:spLocks/>
            </p:cNvSpPr>
            <p:nvPr/>
          </p:nvSpPr>
          <p:spPr bwMode="auto">
            <a:xfrm>
              <a:off x="-1027113" y="-609600"/>
              <a:ext cx="809625" cy="590550"/>
            </a:xfrm>
            <a:custGeom>
              <a:avLst/>
              <a:gdLst>
                <a:gd name="T0" fmla="*/ 214 w 214"/>
                <a:gd name="T1" fmla="*/ 25 h 156"/>
                <a:gd name="T2" fmla="*/ 204 w 214"/>
                <a:gd name="T3" fmla="*/ 30 h 156"/>
                <a:gd name="T4" fmla="*/ 204 w 214"/>
                <a:gd name="T5" fmla="*/ 30 h 156"/>
                <a:gd name="T6" fmla="*/ 171 w 214"/>
                <a:gd name="T7" fmla="*/ 12 h 156"/>
                <a:gd name="T8" fmla="*/ 146 w 214"/>
                <a:gd name="T9" fmla="*/ 26 h 156"/>
                <a:gd name="T10" fmla="*/ 140 w 214"/>
                <a:gd name="T11" fmla="*/ 43 h 156"/>
                <a:gd name="T12" fmla="*/ 125 w 214"/>
                <a:gd name="T13" fmla="*/ 52 h 156"/>
                <a:gd name="T14" fmla="*/ 17 w 214"/>
                <a:gd name="T15" fmla="*/ 150 h 156"/>
                <a:gd name="T16" fmla="*/ 15 w 214"/>
                <a:gd name="T17" fmla="*/ 150 h 156"/>
                <a:gd name="T18" fmla="*/ 1 w 214"/>
                <a:gd name="T19" fmla="*/ 156 h 156"/>
                <a:gd name="T20" fmla="*/ 1 w 214"/>
                <a:gd name="T21" fmla="*/ 155 h 156"/>
                <a:gd name="T22" fmla="*/ 1 w 214"/>
                <a:gd name="T23" fmla="*/ 153 h 156"/>
                <a:gd name="T24" fmla="*/ 1 w 214"/>
                <a:gd name="T25" fmla="*/ 151 h 156"/>
                <a:gd name="T26" fmla="*/ 123 w 214"/>
                <a:gd name="T27" fmla="*/ 42 h 156"/>
                <a:gd name="T28" fmla="*/ 127 w 214"/>
                <a:gd name="T29" fmla="*/ 25 h 156"/>
                <a:gd name="T30" fmla="*/ 170 w 214"/>
                <a:gd name="T31" fmla="*/ 0 h 156"/>
                <a:gd name="T32" fmla="*/ 214 w 214"/>
                <a:gd name="T33" fmla="*/ 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56">
                  <a:moveTo>
                    <a:pt x="214" y="25"/>
                  </a:moveTo>
                  <a:cubicBezTo>
                    <a:pt x="211" y="26"/>
                    <a:pt x="207" y="28"/>
                    <a:pt x="204" y="30"/>
                  </a:cubicBezTo>
                  <a:cubicBezTo>
                    <a:pt x="204" y="30"/>
                    <a:pt x="204" y="30"/>
                    <a:pt x="204" y="30"/>
                  </a:cubicBezTo>
                  <a:cubicBezTo>
                    <a:pt x="192" y="17"/>
                    <a:pt x="171" y="12"/>
                    <a:pt x="171" y="12"/>
                  </a:cubicBezTo>
                  <a:cubicBezTo>
                    <a:pt x="158" y="16"/>
                    <a:pt x="146" y="26"/>
                    <a:pt x="146" y="26"/>
                  </a:cubicBezTo>
                  <a:cubicBezTo>
                    <a:pt x="140" y="43"/>
                    <a:pt x="140" y="43"/>
                    <a:pt x="140" y="43"/>
                  </a:cubicBezTo>
                  <a:cubicBezTo>
                    <a:pt x="125" y="52"/>
                    <a:pt x="125" y="52"/>
                    <a:pt x="125" y="52"/>
                  </a:cubicBezTo>
                  <a:cubicBezTo>
                    <a:pt x="57" y="92"/>
                    <a:pt x="17" y="150"/>
                    <a:pt x="17" y="150"/>
                  </a:cubicBezTo>
                  <a:cubicBezTo>
                    <a:pt x="15" y="150"/>
                    <a:pt x="15" y="150"/>
                    <a:pt x="15" y="150"/>
                  </a:cubicBezTo>
                  <a:cubicBezTo>
                    <a:pt x="1" y="156"/>
                    <a:pt x="1" y="156"/>
                    <a:pt x="1" y="156"/>
                  </a:cubicBezTo>
                  <a:cubicBezTo>
                    <a:pt x="1" y="156"/>
                    <a:pt x="1" y="155"/>
                    <a:pt x="1" y="155"/>
                  </a:cubicBezTo>
                  <a:cubicBezTo>
                    <a:pt x="1" y="154"/>
                    <a:pt x="1" y="153"/>
                    <a:pt x="1" y="153"/>
                  </a:cubicBezTo>
                  <a:cubicBezTo>
                    <a:pt x="0" y="151"/>
                    <a:pt x="1" y="151"/>
                    <a:pt x="1" y="151"/>
                  </a:cubicBezTo>
                  <a:cubicBezTo>
                    <a:pt x="1" y="151"/>
                    <a:pt x="55" y="72"/>
                    <a:pt x="123" y="42"/>
                  </a:cubicBezTo>
                  <a:cubicBezTo>
                    <a:pt x="127" y="25"/>
                    <a:pt x="127" y="25"/>
                    <a:pt x="127" y="25"/>
                  </a:cubicBezTo>
                  <a:cubicBezTo>
                    <a:pt x="127" y="25"/>
                    <a:pt x="142" y="10"/>
                    <a:pt x="170" y="0"/>
                  </a:cubicBezTo>
                  <a:cubicBezTo>
                    <a:pt x="170" y="0"/>
                    <a:pt x="199" y="7"/>
                    <a:pt x="214" y="25"/>
                  </a:cubicBezTo>
                  <a:close/>
                </a:path>
              </a:pathLst>
            </a:custGeom>
            <a:solidFill>
              <a:srgbClr val="804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1" name="Freeform 15">
              <a:extLst>
                <a:ext uri="{FF2B5EF4-FFF2-40B4-BE49-F238E27FC236}">
                  <a16:creationId xmlns:a16="http://schemas.microsoft.com/office/drawing/2014/main" id="{E42C31D4-5097-5BDA-7753-787C49CCBC5A}"/>
                </a:ext>
              </a:extLst>
            </p:cNvPr>
            <p:cNvSpPr>
              <a:spLocks noEditPoints="1"/>
            </p:cNvSpPr>
            <p:nvPr/>
          </p:nvSpPr>
          <p:spPr bwMode="auto">
            <a:xfrm>
              <a:off x="-1022350" y="-609600"/>
              <a:ext cx="804863" cy="573088"/>
            </a:xfrm>
            <a:custGeom>
              <a:avLst/>
              <a:gdLst>
                <a:gd name="T0" fmla="*/ 169 w 213"/>
                <a:gd name="T1" fmla="*/ 2 h 151"/>
                <a:gd name="T2" fmla="*/ 208 w 213"/>
                <a:gd name="T3" fmla="*/ 24 h 151"/>
                <a:gd name="T4" fmla="*/ 174 w 213"/>
                <a:gd name="T5" fmla="*/ 49 h 151"/>
                <a:gd name="T6" fmla="*/ 174 w 213"/>
                <a:gd name="T7" fmla="*/ 50 h 151"/>
                <a:gd name="T8" fmla="*/ 174 w 213"/>
                <a:gd name="T9" fmla="*/ 50 h 151"/>
                <a:gd name="T10" fmla="*/ 169 w 213"/>
                <a:gd name="T11" fmla="*/ 68 h 151"/>
                <a:gd name="T12" fmla="*/ 99 w 213"/>
                <a:gd name="T13" fmla="*/ 119 h 151"/>
                <a:gd name="T14" fmla="*/ 5 w 213"/>
                <a:gd name="T15" fmla="*/ 148 h 151"/>
                <a:gd name="T16" fmla="*/ 123 w 213"/>
                <a:gd name="T17" fmla="*/ 44 h 151"/>
                <a:gd name="T18" fmla="*/ 125 w 213"/>
                <a:gd name="T19" fmla="*/ 44 h 151"/>
                <a:gd name="T20" fmla="*/ 125 w 213"/>
                <a:gd name="T21" fmla="*/ 42 h 151"/>
                <a:gd name="T22" fmla="*/ 128 w 213"/>
                <a:gd name="T23" fmla="*/ 27 h 151"/>
                <a:gd name="T24" fmla="*/ 169 w 213"/>
                <a:gd name="T25" fmla="*/ 2 h 151"/>
                <a:gd name="T26" fmla="*/ 169 w 213"/>
                <a:gd name="T27" fmla="*/ 0 h 151"/>
                <a:gd name="T28" fmla="*/ 126 w 213"/>
                <a:gd name="T29" fmla="*/ 25 h 151"/>
                <a:gd name="T30" fmla="*/ 122 w 213"/>
                <a:gd name="T31" fmla="*/ 42 h 151"/>
                <a:gd name="T32" fmla="*/ 0 w 213"/>
                <a:gd name="T33" fmla="*/ 151 h 151"/>
                <a:gd name="T34" fmla="*/ 4 w 213"/>
                <a:gd name="T35" fmla="*/ 151 h 151"/>
                <a:gd name="T36" fmla="*/ 101 w 213"/>
                <a:gd name="T37" fmla="*/ 121 h 151"/>
                <a:gd name="T38" fmla="*/ 171 w 213"/>
                <a:gd name="T39" fmla="*/ 69 h 151"/>
                <a:gd name="T40" fmla="*/ 176 w 213"/>
                <a:gd name="T41" fmla="*/ 51 h 151"/>
                <a:gd name="T42" fmla="*/ 213 w 213"/>
                <a:gd name="T43" fmla="*/ 25 h 151"/>
                <a:gd name="T44" fmla="*/ 169 w 213"/>
                <a:gd name="T4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 h="151">
                  <a:moveTo>
                    <a:pt x="169" y="2"/>
                  </a:moveTo>
                  <a:cubicBezTo>
                    <a:pt x="173" y="3"/>
                    <a:pt x="195" y="10"/>
                    <a:pt x="208" y="24"/>
                  </a:cubicBezTo>
                  <a:cubicBezTo>
                    <a:pt x="194" y="31"/>
                    <a:pt x="175" y="48"/>
                    <a:pt x="174" y="49"/>
                  </a:cubicBezTo>
                  <a:cubicBezTo>
                    <a:pt x="174" y="50"/>
                    <a:pt x="174" y="50"/>
                    <a:pt x="174" y="50"/>
                  </a:cubicBezTo>
                  <a:cubicBezTo>
                    <a:pt x="174" y="50"/>
                    <a:pt x="174" y="50"/>
                    <a:pt x="174" y="50"/>
                  </a:cubicBezTo>
                  <a:cubicBezTo>
                    <a:pt x="171" y="55"/>
                    <a:pt x="169" y="65"/>
                    <a:pt x="169" y="68"/>
                  </a:cubicBezTo>
                  <a:cubicBezTo>
                    <a:pt x="166" y="71"/>
                    <a:pt x="149" y="89"/>
                    <a:pt x="99" y="119"/>
                  </a:cubicBezTo>
                  <a:cubicBezTo>
                    <a:pt x="56" y="145"/>
                    <a:pt x="19" y="148"/>
                    <a:pt x="5" y="148"/>
                  </a:cubicBezTo>
                  <a:cubicBezTo>
                    <a:pt x="17" y="132"/>
                    <a:pt x="65" y="70"/>
                    <a:pt x="123" y="44"/>
                  </a:cubicBezTo>
                  <a:cubicBezTo>
                    <a:pt x="125" y="44"/>
                    <a:pt x="125" y="44"/>
                    <a:pt x="125" y="44"/>
                  </a:cubicBezTo>
                  <a:cubicBezTo>
                    <a:pt x="125" y="42"/>
                    <a:pt x="125" y="42"/>
                    <a:pt x="125" y="42"/>
                  </a:cubicBezTo>
                  <a:cubicBezTo>
                    <a:pt x="128" y="27"/>
                    <a:pt x="128" y="27"/>
                    <a:pt x="128" y="27"/>
                  </a:cubicBezTo>
                  <a:cubicBezTo>
                    <a:pt x="131" y="24"/>
                    <a:pt x="145" y="11"/>
                    <a:pt x="169" y="2"/>
                  </a:cubicBezTo>
                  <a:moveTo>
                    <a:pt x="169" y="0"/>
                  </a:moveTo>
                  <a:cubicBezTo>
                    <a:pt x="141" y="10"/>
                    <a:pt x="126" y="25"/>
                    <a:pt x="126" y="25"/>
                  </a:cubicBezTo>
                  <a:cubicBezTo>
                    <a:pt x="122" y="42"/>
                    <a:pt x="122" y="42"/>
                    <a:pt x="122" y="42"/>
                  </a:cubicBezTo>
                  <a:cubicBezTo>
                    <a:pt x="54" y="72"/>
                    <a:pt x="0" y="151"/>
                    <a:pt x="0" y="151"/>
                  </a:cubicBezTo>
                  <a:cubicBezTo>
                    <a:pt x="0" y="151"/>
                    <a:pt x="1" y="151"/>
                    <a:pt x="4" y="151"/>
                  </a:cubicBezTo>
                  <a:cubicBezTo>
                    <a:pt x="17" y="151"/>
                    <a:pt x="56" y="148"/>
                    <a:pt x="101" y="121"/>
                  </a:cubicBezTo>
                  <a:cubicBezTo>
                    <a:pt x="157" y="87"/>
                    <a:pt x="171" y="69"/>
                    <a:pt x="171" y="69"/>
                  </a:cubicBezTo>
                  <a:cubicBezTo>
                    <a:pt x="171" y="69"/>
                    <a:pt x="173" y="57"/>
                    <a:pt x="176" y="51"/>
                  </a:cubicBezTo>
                  <a:cubicBezTo>
                    <a:pt x="176" y="51"/>
                    <a:pt x="198" y="30"/>
                    <a:pt x="213" y="25"/>
                  </a:cubicBezTo>
                  <a:cubicBezTo>
                    <a:pt x="198" y="7"/>
                    <a:pt x="169" y="0"/>
                    <a:pt x="169" y="0"/>
                  </a:cubicBezTo>
                  <a:close/>
                </a:path>
              </a:pathLst>
            </a:custGeom>
            <a:solidFill>
              <a:srgbClr val="C3A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2" name="Freeform 16">
              <a:extLst>
                <a:ext uri="{FF2B5EF4-FFF2-40B4-BE49-F238E27FC236}">
                  <a16:creationId xmlns:a16="http://schemas.microsoft.com/office/drawing/2014/main" id="{F5D0D58D-5A34-4340-18A5-B17D6366FAB7}"/>
                </a:ext>
              </a:extLst>
            </p:cNvPr>
            <p:cNvSpPr>
              <a:spLocks/>
            </p:cNvSpPr>
            <p:nvPr/>
          </p:nvSpPr>
          <p:spPr bwMode="auto">
            <a:xfrm>
              <a:off x="-538163" y="-825500"/>
              <a:ext cx="22225" cy="420688"/>
            </a:xfrm>
            <a:custGeom>
              <a:avLst/>
              <a:gdLst>
                <a:gd name="T0" fmla="*/ 6 w 6"/>
                <a:gd name="T1" fmla="*/ 111 h 111"/>
                <a:gd name="T2" fmla="*/ 0 w 6"/>
                <a:gd name="T3" fmla="*/ 111 h 111"/>
                <a:gd name="T4" fmla="*/ 0 w 6"/>
                <a:gd name="T5" fmla="*/ 3 h 111"/>
                <a:gd name="T6" fmla="*/ 3 w 6"/>
                <a:gd name="T7" fmla="*/ 0 h 111"/>
                <a:gd name="T8" fmla="*/ 6 w 6"/>
                <a:gd name="T9" fmla="*/ 3 h 111"/>
                <a:gd name="T10" fmla="*/ 6 w 6"/>
                <a:gd name="T11" fmla="*/ 111 h 111"/>
              </a:gdLst>
              <a:ahLst/>
              <a:cxnLst>
                <a:cxn ang="0">
                  <a:pos x="T0" y="T1"/>
                </a:cxn>
                <a:cxn ang="0">
                  <a:pos x="T2" y="T3"/>
                </a:cxn>
                <a:cxn ang="0">
                  <a:pos x="T4" y="T5"/>
                </a:cxn>
                <a:cxn ang="0">
                  <a:pos x="T6" y="T7"/>
                </a:cxn>
                <a:cxn ang="0">
                  <a:pos x="T8" y="T9"/>
                </a:cxn>
                <a:cxn ang="0">
                  <a:pos x="T10" y="T11"/>
                </a:cxn>
              </a:cxnLst>
              <a:rect l="0" t="0" r="r" b="b"/>
              <a:pathLst>
                <a:path w="6" h="111">
                  <a:moveTo>
                    <a:pt x="6" y="111"/>
                  </a:moveTo>
                  <a:cubicBezTo>
                    <a:pt x="0" y="111"/>
                    <a:pt x="0" y="111"/>
                    <a:pt x="0" y="111"/>
                  </a:cubicBezTo>
                  <a:cubicBezTo>
                    <a:pt x="0" y="3"/>
                    <a:pt x="0" y="3"/>
                    <a:pt x="0" y="3"/>
                  </a:cubicBezTo>
                  <a:cubicBezTo>
                    <a:pt x="0" y="1"/>
                    <a:pt x="1" y="0"/>
                    <a:pt x="3" y="0"/>
                  </a:cubicBezTo>
                  <a:cubicBezTo>
                    <a:pt x="4" y="0"/>
                    <a:pt x="6" y="1"/>
                    <a:pt x="6" y="3"/>
                  </a:cubicBezTo>
                  <a:lnTo>
                    <a:pt x="6" y="111"/>
                  </a:lnTo>
                  <a:close/>
                </a:path>
              </a:pathLst>
            </a:custGeom>
            <a:solidFill>
              <a:srgbClr val="F07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3" name="Freeform 17">
              <a:extLst>
                <a:ext uri="{FF2B5EF4-FFF2-40B4-BE49-F238E27FC236}">
                  <a16:creationId xmlns:a16="http://schemas.microsoft.com/office/drawing/2014/main" id="{F431DAA3-C377-4BDB-5FB7-4B69D384D03F}"/>
                </a:ext>
              </a:extLst>
            </p:cNvPr>
            <p:cNvSpPr>
              <a:spLocks/>
            </p:cNvSpPr>
            <p:nvPr/>
          </p:nvSpPr>
          <p:spPr bwMode="auto">
            <a:xfrm>
              <a:off x="-698500" y="-617538"/>
              <a:ext cx="295275" cy="288925"/>
            </a:xfrm>
            <a:custGeom>
              <a:avLst/>
              <a:gdLst>
                <a:gd name="T0" fmla="*/ 3 w 78"/>
                <a:gd name="T1" fmla="*/ 42 h 76"/>
                <a:gd name="T2" fmla="*/ 67 w 78"/>
                <a:gd name="T3" fmla="*/ 76 h 76"/>
                <a:gd name="T4" fmla="*/ 78 w 78"/>
                <a:gd name="T5" fmla="*/ 31 h 76"/>
                <a:gd name="T6" fmla="*/ 20 w 78"/>
                <a:gd name="T7" fmla="*/ 0 h 76"/>
                <a:gd name="T8" fmla="*/ 3 w 78"/>
                <a:gd name="T9" fmla="*/ 42 h 76"/>
              </a:gdLst>
              <a:ahLst/>
              <a:cxnLst>
                <a:cxn ang="0">
                  <a:pos x="T0" y="T1"/>
                </a:cxn>
                <a:cxn ang="0">
                  <a:pos x="T2" y="T3"/>
                </a:cxn>
                <a:cxn ang="0">
                  <a:pos x="T4" y="T5"/>
                </a:cxn>
                <a:cxn ang="0">
                  <a:pos x="T6" y="T7"/>
                </a:cxn>
                <a:cxn ang="0">
                  <a:pos x="T8" y="T9"/>
                </a:cxn>
              </a:cxnLst>
              <a:rect l="0" t="0" r="r" b="b"/>
              <a:pathLst>
                <a:path w="78" h="76">
                  <a:moveTo>
                    <a:pt x="3" y="42"/>
                  </a:moveTo>
                  <a:cubicBezTo>
                    <a:pt x="67" y="76"/>
                    <a:pt x="67" y="76"/>
                    <a:pt x="67" y="76"/>
                  </a:cubicBezTo>
                  <a:cubicBezTo>
                    <a:pt x="67" y="76"/>
                    <a:pt x="62" y="52"/>
                    <a:pt x="78" y="31"/>
                  </a:cubicBezTo>
                  <a:cubicBezTo>
                    <a:pt x="20" y="0"/>
                    <a:pt x="20" y="0"/>
                    <a:pt x="20" y="0"/>
                  </a:cubicBezTo>
                  <a:cubicBezTo>
                    <a:pt x="20" y="0"/>
                    <a:pt x="0" y="4"/>
                    <a:pt x="3" y="42"/>
                  </a:cubicBezTo>
                  <a:close/>
                </a:path>
              </a:pathLst>
            </a:custGeom>
            <a:solidFill>
              <a:srgbClr val="E0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4" name="Freeform 18">
              <a:extLst>
                <a:ext uri="{FF2B5EF4-FFF2-40B4-BE49-F238E27FC236}">
                  <a16:creationId xmlns:a16="http://schemas.microsoft.com/office/drawing/2014/main" id="{066731FB-DFFD-1B4D-E950-5CBEACB6B59D}"/>
                </a:ext>
              </a:extLst>
            </p:cNvPr>
            <p:cNvSpPr>
              <a:spLocks/>
            </p:cNvSpPr>
            <p:nvPr/>
          </p:nvSpPr>
          <p:spPr bwMode="auto">
            <a:xfrm>
              <a:off x="-679450" y="-811213"/>
              <a:ext cx="276225" cy="266700"/>
            </a:xfrm>
            <a:custGeom>
              <a:avLst/>
              <a:gdLst>
                <a:gd name="T0" fmla="*/ 4 w 73"/>
                <a:gd name="T1" fmla="*/ 39 h 70"/>
                <a:gd name="T2" fmla="*/ 63 w 73"/>
                <a:gd name="T3" fmla="*/ 70 h 70"/>
                <a:gd name="T4" fmla="*/ 73 w 73"/>
                <a:gd name="T5" fmla="*/ 28 h 70"/>
                <a:gd name="T6" fmla="*/ 20 w 73"/>
                <a:gd name="T7" fmla="*/ 0 h 70"/>
                <a:gd name="T8" fmla="*/ 4 w 73"/>
                <a:gd name="T9" fmla="*/ 39 h 70"/>
              </a:gdLst>
              <a:ahLst/>
              <a:cxnLst>
                <a:cxn ang="0">
                  <a:pos x="T0" y="T1"/>
                </a:cxn>
                <a:cxn ang="0">
                  <a:pos x="T2" y="T3"/>
                </a:cxn>
                <a:cxn ang="0">
                  <a:pos x="T4" y="T5"/>
                </a:cxn>
                <a:cxn ang="0">
                  <a:pos x="T6" y="T7"/>
                </a:cxn>
                <a:cxn ang="0">
                  <a:pos x="T8" y="T9"/>
                </a:cxn>
              </a:cxnLst>
              <a:rect l="0" t="0" r="r" b="b"/>
              <a:pathLst>
                <a:path w="73" h="70">
                  <a:moveTo>
                    <a:pt x="4" y="39"/>
                  </a:moveTo>
                  <a:cubicBezTo>
                    <a:pt x="63" y="70"/>
                    <a:pt x="63" y="70"/>
                    <a:pt x="63" y="70"/>
                  </a:cubicBezTo>
                  <a:cubicBezTo>
                    <a:pt x="63" y="70"/>
                    <a:pt x="58" y="48"/>
                    <a:pt x="73" y="28"/>
                  </a:cubicBezTo>
                  <a:cubicBezTo>
                    <a:pt x="20" y="0"/>
                    <a:pt x="20" y="0"/>
                    <a:pt x="20" y="0"/>
                  </a:cubicBezTo>
                  <a:cubicBezTo>
                    <a:pt x="20" y="0"/>
                    <a:pt x="0" y="4"/>
                    <a:pt x="4" y="39"/>
                  </a:cubicBezTo>
                  <a:close/>
                </a:path>
              </a:pathLst>
            </a:custGeom>
            <a:solidFill>
              <a:srgbClr val="E0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5" name="Rectangle 19">
              <a:extLst>
                <a:ext uri="{FF2B5EF4-FFF2-40B4-BE49-F238E27FC236}">
                  <a16:creationId xmlns:a16="http://schemas.microsoft.com/office/drawing/2014/main" id="{8E95D743-1226-8422-31EA-F5FCFD4DB74F}"/>
                </a:ext>
              </a:extLst>
            </p:cNvPr>
            <p:cNvSpPr>
              <a:spLocks noChangeArrowheads="1"/>
            </p:cNvSpPr>
            <p:nvPr/>
          </p:nvSpPr>
          <p:spPr bwMode="auto">
            <a:xfrm>
              <a:off x="-698500" y="-773113"/>
              <a:ext cx="23813" cy="508000"/>
            </a:xfrm>
            <a:prstGeom prst="rect">
              <a:avLst/>
            </a:prstGeom>
            <a:solidFill>
              <a:srgbClr val="F07E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6" name="Freeform 20">
              <a:extLst>
                <a:ext uri="{FF2B5EF4-FFF2-40B4-BE49-F238E27FC236}">
                  <a16:creationId xmlns:a16="http://schemas.microsoft.com/office/drawing/2014/main" id="{BCCB20AD-7D00-388F-A11E-B39996E1D578}"/>
                </a:ext>
              </a:extLst>
            </p:cNvPr>
            <p:cNvSpPr>
              <a:spLocks/>
            </p:cNvSpPr>
            <p:nvPr/>
          </p:nvSpPr>
          <p:spPr bwMode="auto">
            <a:xfrm>
              <a:off x="-920750" y="-458788"/>
              <a:ext cx="298450" cy="292100"/>
            </a:xfrm>
            <a:custGeom>
              <a:avLst/>
              <a:gdLst>
                <a:gd name="T0" fmla="*/ 4 w 79"/>
                <a:gd name="T1" fmla="*/ 43 h 77"/>
                <a:gd name="T2" fmla="*/ 68 w 79"/>
                <a:gd name="T3" fmla="*/ 77 h 77"/>
                <a:gd name="T4" fmla="*/ 79 w 79"/>
                <a:gd name="T5" fmla="*/ 31 h 77"/>
                <a:gd name="T6" fmla="*/ 21 w 79"/>
                <a:gd name="T7" fmla="*/ 0 h 77"/>
                <a:gd name="T8" fmla="*/ 4 w 79"/>
                <a:gd name="T9" fmla="*/ 43 h 77"/>
              </a:gdLst>
              <a:ahLst/>
              <a:cxnLst>
                <a:cxn ang="0">
                  <a:pos x="T0" y="T1"/>
                </a:cxn>
                <a:cxn ang="0">
                  <a:pos x="T2" y="T3"/>
                </a:cxn>
                <a:cxn ang="0">
                  <a:pos x="T4" y="T5"/>
                </a:cxn>
                <a:cxn ang="0">
                  <a:pos x="T6" y="T7"/>
                </a:cxn>
                <a:cxn ang="0">
                  <a:pos x="T8" y="T9"/>
                </a:cxn>
              </a:cxnLst>
              <a:rect l="0" t="0" r="r" b="b"/>
              <a:pathLst>
                <a:path w="79" h="77">
                  <a:moveTo>
                    <a:pt x="4" y="43"/>
                  </a:moveTo>
                  <a:cubicBezTo>
                    <a:pt x="68" y="77"/>
                    <a:pt x="68" y="77"/>
                    <a:pt x="68" y="77"/>
                  </a:cubicBezTo>
                  <a:cubicBezTo>
                    <a:pt x="68" y="77"/>
                    <a:pt x="63" y="53"/>
                    <a:pt x="79" y="31"/>
                  </a:cubicBezTo>
                  <a:cubicBezTo>
                    <a:pt x="21" y="0"/>
                    <a:pt x="21" y="0"/>
                    <a:pt x="21" y="0"/>
                  </a:cubicBezTo>
                  <a:cubicBezTo>
                    <a:pt x="21" y="0"/>
                    <a:pt x="0" y="5"/>
                    <a:pt x="4" y="43"/>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7" name="Freeform 21">
              <a:extLst>
                <a:ext uri="{FF2B5EF4-FFF2-40B4-BE49-F238E27FC236}">
                  <a16:creationId xmlns:a16="http://schemas.microsoft.com/office/drawing/2014/main" id="{EF209E35-CDDC-8645-6E88-D51EA995A85A}"/>
                </a:ext>
              </a:extLst>
            </p:cNvPr>
            <p:cNvSpPr>
              <a:spLocks/>
            </p:cNvSpPr>
            <p:nvPr/>
          </p:nvSpPr>
          <p:spPr bwMode="auto">
            <a:xfrm>
              <a:off x="-898525" y="-650875"/>
              <a:ext cx="276225" cy="268288"/>
            </a:xfrm>
            <a:custGeom>
              <a:avLst/>
              <a:gdLst>
                <a:gd name="T0" fmla="*/ 3 w 73"/>
                <a:gd name="T1" fmla="*/ 39 h 71"/>
                <a:gd name="T2" fmla="*/ 63 w 73"/>
                <a:gd name="T3" fmla="*/ 71 h 71"/>
                <a:gd name="T4" fmla="*/ 73 w 73"/>
                <a:gd name="T5" fmla="*/ 29 h 71"/>
                <a:gd name="T6" fmla="*/ 19 w 73"/>
                <a:gd name="T7" fmla="*/ 0 h 71"/>
                <a:gd name="T8" fmla="*/ 3 w 73"/>
                <a:gd name="T9" fmla="*/ 39 h 71"/>
              </a:gdLst>
              <a:ahLst/>
              <a:cxnLst>
                <a:cxn ang="0">
                  <a:pos x="T0" y="T1"/>
                </a:cxn>
                <a:cxn ang="0">
                  <a:pos x="T2" y="T3"/>
                </a:cxn>
                <a:cxn ang="0">
                  <a:pos x="T4" y="T5"/>
                </a:cxn>
                <a:cxn ang="0">
                  <a:pos x="T6" y="T7"/>
                </a:cxn>
                <a:cxn ang="0">
                  <a:pos x="T8" y="T9"/>
                </a:cxn>
              </a:cxnLst>
              <a:rect l="0" t="0" r="r" b="b"/>
              <a:pathLst>
                <a:path w="73" h="71">
                  <a:moveTo>
                    <a:pt x="3" y="39"/>
                  </a:moveTo>
                  <a:cubicBezTo>
                    <a:pt x="63" y="71"/>
                    <a:pt x="63" y="71"/>
                    <a:pt x="63" y="71"/>
                  </a:cubicBezTo>
                  <a:cubicBezTo>
                    <a:pt x="63" y="71"/>
                    <a:pt x="58" y="49"/>
                    <a:pt x="73" y="29"/>
                  </a:cubicBezTo>
                  <a:cubicBezTo>
                    <a:pt x="19" y="0"/>
                    <a:pt x="19" y="0"/>
                    <a:pt x="19" y="0"/>
                  </a:cubicBezTo>
                  <a:cubicBezTo>
                    <a:pt x="19" y="0"/>
                    <a:pt x="0" y="4"/>
                    <a:pt x="3" y="39"/>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78" name="Freeform 22">
              <a:extLst>
                <a:ext uri="{FF2B5EF4-FFF2-40B4-BE49-F238E27FC236}">
                  <a16:creationId xmlns:a16="http://schemas.microsoft.com/office/drawing/2014/main" id="{82623F62-8208-1C6E-81D0-6BF24B62B7BA}"/>
                </a:ext>
              </a:extLst>
            </p:cNvPr>
            <p:cNvSpPr>
              <a:spLocks/>
            </p:cNvSpPr>
            <p:nvPr/>
          </p:nvSpPr>
          <p:spPr bwMode="auto">
            <a:xfrm>
              <a:off x="-822325" y="-792163"/>
              <a:ext cx="177800" cy="179388"/>
            </a:xfrm>
            <a:custGeom>
              <a:avLst/>
              <a:gdLst>
                <a:gd name="T0" fmla="*/ 2 w 47"/>
                <a:gd name="T1" fmla="*/ 26 h 47"/>
                <a:gd name="T2" fmla="*/ 41 w 47"/>
                <a:gd name="T3" fmla="*/ 47 h 47"/>
                <a:gd name="T4" fmla="*/ 47 w 47"/>
                <a:gd name="T5" fmla="*/ 19 h 47"/>
                <a:gd name="T6" fmla="*/ 12 w 47"/>
                <a:gd name="T7" fmla="*/ 0 h 47"/>
                <a:gd name="T8" fmla="*/ 2 w 47"/>
                <a:gd name="T9" fmla="*/ 26 h 47"/>
              </a:gdLst>
              <a:ahLst/>
              <a:cxnLst>
                <a:cxn ang="0">
                  <a:pos x="T0" y="T1"/>
                </a:cxn>
                <a:cxn ang="0">
                  <a:pos x="T2" y="T3"/>
                </a:cxn>
                <a:cxn ang="0">
                  <a:pos x="T4" y="T5"/>
                </a:cxn>
                <a:cxn ang="0">
                  <a:pos x="T6" y="T7"/>
                </a:cxn>
                <a:cxn ang="0">
                  <a:pos x="T8" y="T9"/>
                </a:cxn>
              </a:cxnLst>
              <a:rect l="0" t="0" r="r" b="b"/>
              <a:pathLst>
                <a:path w="47" h="47">
                  <a:moveTo>
                    <a:pt x="2" y="26"/>
                  </a:moveTo>
                  <a:cubicBezTo>
                    <a:pt x="41" y="47"/>
                    <a:pt x="41" y="47"/>
                    <a:pt x="41" y="47"/>
                  </a:cubicBezTo>
                  <a:cubicBezTo>
                    <a:pt x="41" y="47"/>
                    <a:pt x="38" y="32"/>
                    <a:pt x="47" y="19"/>
                  </a:cubicBezTo>
                  <a:cubicBezTo>
                    <a:pt x="12" y="0"/>
                    <a:pt x="12" y="0"/>
                    <a:pt x="12" y="0"/>
                  </a:cubicBezTo>
                  <a:cubicBezTo>
                    <a:pt x="12" y="0"/>
                    <a:pt x="0" y="3"/>
                    <a:pt x="2" y="26"/>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1" name="Freeform 23">
              <a:extLst>
                <a:ext uri="{FF2B5EF4-FFF2-40B4-BE49-F238E27FC236}">
                  <a16:creationId xmlns:a16="http://schemas.microsoft.com/office/drawing/2014/main" id="{3C69F641-BCAE-6293-0080-918D0AEE0F34}"/>
                </a:ext>
              </a:extLst>
            </p:cNvPr>
            <p:cNvSpPr>
              <a:spLocks/>
            </p:cNvSpPr>
            <p:nvPr/>
          </p:nvSpPr>
          <p:spPr bwMode="auto">
            <a:xfrm>
              <a:off x="-723900" y="-825500"/>
              <a:ext cx="74613" cy="63500"/>
            </a:xfrm>
            <a:custGeom>
              <a:avLst/>
              <a:gdLst>
                <a:gd name="T0" fmla="*/ 0 w 20"/>
                <a:gd name="T1" fmla="*/ 0 h 17"/>
                <a:gd name="T2" fmla="*/ 0 w 20"/>
                <a:gd name="T3" fmla="*/ 12 h 17"/>
                <a:gd name="T4" fmla="*/ 10 w 20"/>
                <a:gd name="T5" fmla="*/ 17 h 17"/>
                <a:gd name="T6" fmla="*/ 20 w 20"/>
                <a:gd name="T7" fmla="*/ 12 h 17"/>
                <a:gd name="T8" fmla="*/ 20 w 20"/>
                <a:gd name="T9" fmla="*/ 0 h 17"/>
                <a:gd name="T10" fmla="*/ 0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0" y="0"/>
                  </a:moveTo>
                  <a:cubicBezTo>
                    <a:pt x="0" y="12"/>
                    <a:pt x="0" y="12"/>
                    <a:pt x="0" y="12"/>
                  </a:cubicBezTo>
                  <a:cubicBezTo>
                    <a:pt x="0" y="15"/>
                    <a:pt x="5" y="17"/>
                    <a:pt x="10" y="17"/>
                  </a:cubicBezTo>
                  <a:cubicBezTo>
                    <a:pt x="15" y="17"/>
                    <a:pt x="20" y="15"/>
                    <a:pt x="20" y="12"/>
                  </a:cubicBezTo>
                  <a:cubicBezTo>
                    <a:pt x="20" y="0"/>
                    <a:pt x="20" y="0"/>
                    <a:pt x="20" y="0"/>
                  </a:cubicBezTo>
                  <a:lnTo>
                    <a:pt x="0" y="0"/>
                  </a:lnTo>
                  <a:close/>
                </a:path>
              </a:pathLst>
            </a:custGeom>
            <a:solidFill>
              <a:srgbClr val="C16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3" name="Oval 24">
              <a:extLst>
                <a:ext uri="{FF2B5EF4-FFF2-40B4-BE49-F238E27FC236}">
                  <a16:creationId xmlns:a16="http://schemas.microsoft.com/office/drawing/2014/main" id="{C82AC5D0-2245-8C58-3012-401667E3FABA}"/>
                </a:ext>
              </a:extLst>
            </p:cNvPr>
            <p:cNvSpPr>
              <a:spLocks noChangeArrowheads="1"/>
            </p:cNvSpPr>
            <p:nvPr/>
          </p:nvSpPr>
          <p:spPr bwMode="auto">
            <a:xfrm>
              <a:off x="-723900" y="-841375"/>
              <a:ext cx="74613" cy="30163"/>
            </a:xfrm>
            <a:prstGeom prst="ellipse">
              <a:avLst/>
            </a:prstGeom>
            <a:solidFill>
              <a:srgbClr val="F07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5" name="Freeform 25">
              <a:extLst>
                <a:ext uri="{FF2B5EF4-FFF2-40B4-BE49-F238E27FC236}">
                  <a16:creationId xmlns:a16="http://schemas.microsoft.com/office/drawing/2014/main" id="{8EE4A49D-7695-496F-808D-0390ABBEDEC7}"/>
                </a:ext>
              </a:extLst>
            </p:cNvPr>
            <p:cNvSpPr>
              <a:spLocks/>
            </p:cNvSpPr>
            <p:nvPr/>
          </p:nvSpPr>
          <p:spPr bwMode="auto">
            <a:xfrm>
              <a:off x="-1212850" y="-44450"/>
              <a:ext cx="220663" cy="44450"/>
            </a:xfrm>
            <a:custGeom>
              <a:avLst/>
              <a:gdLst>
                <a:gd name="T0" fmla="*/ 55 w 58"/>
                <a:gd name="T1" fmla="*/ 10 h 12"/>
                <a:gd name="T2" fmla="*/ 1 w 58"/>
                <a:gd name="T3" fmla="*/ 12 h 12"/>
                <a:gd name="T4" fmla="*/ 0 w 58"/>
                <a:gd name="T5" fmla="*/ 9 h 12"/>
                <a:gd name="T6" fmla="*/ 51 w 58"/>
                <a:gd name="T7" fmla="*/ 1 h 12"/>
                <a:gd name="T8" fmla="*/ 57 w 58"/>
                <a:gd name="T9" fmla="*/ 4 h 12"/>
                <a:gd name="T10" fmla="*/ 55 w 58"/>
                <a:gd name="T11" fmla="*/ 10 h 12"/>
              </a:gdLst>
              <a:ahLst/>
              <a:cxnLst>
                <a:cxn ang="0">
                  <a:pos x="T0" y="T1"/>
                </a:cxn>
                <a:cxn ang="0">
                  <a:pos x="T2" y="T3"/>
                </a:cxn>
                <a:cxn ang="0">
                  <a:pos x="T4" y="T5"/>
                </a:cxn>
                <a:cxn ang="0">
                  <a:pos x="T6" y="T7"/>
                </a:cxn>
                <a:cxn ang="0">
                  <a:pos x="T8" y="T9"/>
                </a:cxn>
                <a:cxn ang="0">
                  <a:pos x="T10" y="T11"/>
                </a:cxn>
              </a:cxnLst>
              <a:rect l="0" t="0" r="r" b="b"/>
              <a:pathLst>
                <a:path w="58" h="12">
                  <a:moveTo>
                    <a:pt x="55" y="10"/>
                  </a:moveTo>
                  <a:cubicBezTo>
                    <a:pt x="1" y="12"/>
                    <a:pt x="1" y="12"/>
                    <a:pt x="1" y="12"/>
                  </a:cubicBezTo>
                  <a:cubicBezTo>
                    <a:pt x="0" y="9"/>
                    <a:pt x="0" y="9"/>
                    <a:pt x="0" y="9"/>
                  </a:cubicBezTo>
                  <a:cubicBezTo>
                    <a:pt x="51" y="1"/>
                    <a:pt x="51" y="1"/>
                    <a:pt x="51" y="1"/>
                  </a:cubicBezTo>
                  <a:cubicBezTo>
                    <a:pt x="51" y="1"/>
                    <a:pt x="55" y="0"/>
                    <a:pt x="57" y="4"/>
                  </a:cubicBezTo>
                  <a:cubicBezTo>
                    <a:pt x="58" y="9"/>
                    <a:pt x="55" y="10"/>
                    <a:pt x="55" y="10"/>
                  </a:cubicBezTo>
                  <a:close/>
                </a:path>
              </a:pathLst>
            </a:custGeom>
            <a:solidFill>
              <a:srgbClr val="C3A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6" name="Freeform 26">
              <a:extLst>
                <a:ext uri="{FF2B5EF4-FFF2-40B4-BE49-F238E27FC236}">
                  <a16:creationId xmlns:a16="http://schemas.microsoft.com/office/drawing/2014/main" id="{ECD3DC39-5140-464B-4EA1-A1D8699DBE58}"/>
                </a:ext>
              </a:extLst>
            </p:cNvPr>
            <p:cNvSpPr>
              <a:spLocks/>
            </p:cNvSpPr>
            <p:nvPr/>
          </p:nvSpPr>
          <p:spPr bwMode="auto">
            <a:xfrm>
              <a:off x="-838200" y="-612775"/>
              <a:ext cx="144463" cy="177800"/>
            </a:xfrm>
            <a:custGeom>
              <a:avLst/>
              <a:gdLst>
                <a:gd name="T0" fmla="*/ 38 w 38"/>
                <a:gd name="T1" fmla="*/ 24 h 47"/>
                <a:gd name="T2" fmla="*/ 38 w 38"/>
                <a:gd name="T3" fmla="*/ 24 h 47"/>
                <a:gd name="T4" fmla="*/ 33 w 38"/>
                <a:gd name="T5" fmla="*/ 26 h 47"/>
                <a:gd name="T6" fmla="*/ 25 w 38"/>
                <a:gd name="T7" fmla="*/ 22 h 47"/>
                <a:gd name="T8" fmla="*/ 24 w 38"/>
                <a:gd name="T9" fmla="*/ 21 h 47"/>
                <a:gd name="T10" fmla="*/ 24 w 38"/>
                <a:gd name="T11" fmla="*/ 12 h 47"/>
                <a:gd name="T12" fmla="*/ 28 w 38"/>
                <a:gd name="T13" fmla="*/ 10 h 47"/>
                <a:gd name="T14" fmla="*/ 23 w 38"/>
                <a:gd name="T15" fmla="*/ 7 h 47"/>
                <a:gd name="T16" fmla="*/ 10 w 38"/>
                <a:gd name="T17" fmla="*/ 0 h 47"/>
                <a:gd name="T18" fmla="*/ 10 w 38"/>
                <a:gd name="T19" fmla="*/ 1 h 47"/>
                <a:gd name="T20" fmla="*/ 14 w 38"/>
                <a:gd name="T21" fmla="*/ 7 h 47"/>
                <a:gd name="T22" fmla="*/ 14 w 38"/>
                <a:gd name="T23" fmla="*/ 7 h 47"/>
                <a:gd name="T24" fmla="*/ 14 w 38"/>
                <a:gd name="T25" fmla="*/ 16 h 47"/>
                <a:gd name="T26" fmla="*/ 7 w 38"/>
                <a:gd name="T27" fmla="*/ 13 h 47"/>
                <a:gd name="T28" fmla="*/ 4 w 38"/>
                <a:gd name="T29" fmla="*/ 11 h 47"/>
                <a:gd name="T30" fmla="*/ 0 w 38"/>
                <a:gd name="T31" fmla="*/ 5 h 47"/>
                <a:gd name="T32" fmla="*/ 1 w 38"/>
                <a:gd name="T33" fmla="*/ 23 h 47"/>
                <a:gd name="T34" fmla="*/ 5 w 38"/>
                <a:gd name="T35" fmla="*/ 21 h 47"/>
                <a:gd name="T36" fmla="*/ 14 w 38"/>
                <a:gd name="T37" fmla="*/ 26 h 47"/>
                <a:gd name="T38" fmla="*/ 14 w 38"/>
                <a:gd name="T39" fmla="*/ 26 h 47"/>
                <a:gd name="T40" fmla="*/ 14 w 38"/>
                <a:gd name="T41" fmla="*/ 26 h 47"/>
                <a:gd name="T42" fmla="*/ 14 w 38"/>
                <a:gd name="T43" fmla="*/ 35 h 47"/>
                <a:gd name="T44" fmla="*/ 14 w 38"/>
                <a:gd name="T45" fmla="*/ 35 h 47"/>
                <a:gd name="T46" fmla="*/ 10 w 38"/>
                <a:gd name="T47" fmla="*/ 37 h 47"/>
                <a:gd name="T48" fmla="*/ 10 w 38"/>
                <a:gd name="T49" fmla="*/ 38 h 47"/>
                <a:gd name="T50" fmla="*/ 23 w 38"/>
                <a:gd name="T51" fmla="*/ 44 h 47"/>
                <a:gd name="T52" fmla="*/ 28 w 38"/>
                <a:gd name="T53" fmla="*/ 47 h 47"/>
                <a:gd name="T54" fmla="*/ 28 w 38"/>
                <a:gd name="T55" fmla="*/ 47 h 47"/>
                <a:gd name="T56" fmla="*/ 28 w 38"/>
                <a:gd name="T57" fmla="*/ 47 h 47"/>
                <a:gd name="T58" fmla="*/ 10 w 38"/>
                <a:gd name="T59" fmla="*/ 38 h 47"/>
                <a:gd name="T60" fmla="*/ 10 w 38"/>
                <a:gd name="T61" fmla="*/ 37 h 47"/>
                <a:gd name="T62" fmla="*/ 14 w 38"/>
                <a:gd name="T63" fmla="*/ 35 h 47"/>
                <a:gd name="T64" fmla="*/ 10 w 38"/>
                <a:gd name="T65" fmla="*/ 24 h 47"/>
                <a:gd name="T66" fmla="*/ 4 w 38"/>
                <a:gd name="T67" fmla="*/ 21 h 47"/>
                <a:gd name="T68" fmla="*/ 0 w 38"/>
                <a:gd name="T69" fmla="*/ 23 h 47"/>
                <a:gd name="T70" fmla="*/ 0 w 38"/>
                <a:gd name="T71" fmla="*/ 5 h 47"/>
                <a:gd name="T72" fmla="*/ 5 w 38"/>
                <a:gd name="T73" fmla="*/ 12 h 47"/>
                <a:gd name="T74" fmla="*/ 14 w 38"/>
                <a:gd name="T75" fmla="*/ 16 h 47"/>
                <a:gd name="T76" fmla="*/ 14 w 38"/>
                <a:gd name="T77" fmla="*/ 7 h 47"/>
                <a:gd name="T78" fmla="*/ 14 w 38"/>
                <a:gd name="T79" fmla="*/ 7 h 47"/>
                <a:gd name="T80" fmla="*/ 10 w 38"/>
                <a:gd name="T81" fmla="*/ 0 h 47"/>
                <a:gd name="T82" fmla="*/ 28 w 38"/>
                <a:gd name="T83" fmla="*/ 10 h 47"/>
                <a:gd name="T84" fmla="*/ 24 w 38"/>
                <a:gd name="T85" fmla="*/ 12 h 47"/>
                <a:gd name="T86" fmla="*/ 24 w 38"/>
                <a:gd name="T87" fmla="*/ 21 h 47"/>
                <a:gd name="T88" fmla="*/ 33 w 38"/>
                <a:gd name="T89"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47">
                  <a:moveTo>
                    <a:pt x="38" y="24"/>
                  </a:moveTo>
                  <a:cubicBezTo>
                    <a:pt x="38" y="24"/>
                    <a:pt x="38" y="24"/>
                    <a:pt x="38" y="24"/>
                  </a:cubicBezTo>
                  <a:cubicBezTo>
                    <a:pt x="38" y="24"/>
                    <a:pt x="38" y="24"/>
                    <a:pt x="38" y="24"/>
                  </a:cubicBezTo>
                  <a:cubicBezTo>
                    <a:pt x="38" y="24"/>
                    <a:pt x="38" y="24"/>
                    <a:pt x="38" y="24"/>
                  </a:cubicBezTo>
                  <a:cubicBezTo>
                    <a:pt x="37" y="24"/>
                    <a:pt x="36" y="25"/>
                    <a:pt x="35" y="25"/>
                  </a:cubicBezTo>
                  <a:cubicBezTo>
                    <a:pt x="34" y="25"/>
                    <a:pt x="34" y="26"/>
                    <a:pt x="33" y="26"/>
                  </a:cubicBezTo>
                  <a:cubicBezTo>
                    <a:pt x="33" y="26"/>
                    <a:pt x="33" y="26"/>
                    <a:pt x="33" y="26"/>
                  </a:cubicBezTo>
                  <a:cubicBezTo>
                    <a:pt x="30" y="25"/>
                    <a:pt x="28" y="23"/>
                    <a:pt x="25" y="22"/>
                  </a:cubicBezTo>
                  <a:cubicBezTo>
                    <a:pt x="25" y="22"/>
                    <a:pt x="24" y="22"/>
                    <a:pt x="24" y="21"/>
                  </a:cubicBezTo>
                  <a:cubicBezTo>
                    <a:pt x="24" y="21"/>
                    <a:pt x="24" y="21"/>
                    <a:pt x="24" y="21"/>
                  </a:cubicBezTo>
                  <a:cubicBezTo>
                    <a:pt x="24" y="12"/>
                    <a:pt x="24" y="12"/>
                    <a:pt x="24" y="12"/>
                  </a:cubicBezTo>
                  <a:cubicBezTo>
                    <a:pt x="24" y="12"/>
                    <a:pt x="24" y="12"/>
                    <a:pt x="24" y="12"/>
                  </a:cubicBezTo>
                  <a:cubicBezTo>
                    <a:pt x="25" y="11"/>
                    <a:pt x="27" y="10"/>
                    <a:pt x="28" y="10"/>
                  </a:cubicBezTo>
                  <a:cubicBezTo>
                    <a:pt x="28" y="10"/>
                    <a:pt x="28" y="10"/>
                    <a:pt x="28" y="10"/>
                  </a:cubicBezTo>
                  <a:cubicBezTo>
                    <a:pt x="28" y="9"/>
                    <a:pt x="28" y="9"/>
                    <a:pt x="28" y="9"/>
                  </a:cubicBezTo>
                  <a:cubicBezTo>
                    <a:pt x="26" y="9"/>
                    <a:pt x="25" y="8"/>
                    <a:pt x="23" y="7"/>
                  </a:cubicBezTo>
                  <a:cubicBezTo>
                    <a:pt x="20" y="6"/>
                    <a:pt x="18" y="4"/>
                    <a:pt x="15" y="3"/>
                  </a:cubicBezTo>
                  <a:cubicBezTo>
                    <a:pt x="13" y="2"/>
                    <a:pt x="12" y="1"/>
                    <a:pt x="10" y="0"/>
                  </a:cubicBezTo>
                  <a:cubicBezTo>
                    <a:pt x="10" y="0"/>
                    <a:pt x="10" y="0"/>
                    <a:pt x="10" y="0"/>
                  </a:cubicBezTo>
                  <a:cubicBezTo>
                    <a:pt x="10" y="1"/>
                    <a:pt x="10" y="1"/>
                    <a:pt x="10" y="1"/>
                  </a:cubicBezTo>
                  <a:cubicBezTo>
                    <a:pt x="12" y="3"/>
                    <a:pt x="13" y="5"/>
                    <a:pt x="14" y="7"/>
                  </a:cubicBezTo>
                  <a:cubicBezTo>
                    <a:pt x="14" y="7"/>
                    <a:pt x="14" y="7"/>
                    <a:pt x="14" y="7"/>
                  </a:cubicBezTo>
                  <a:cubicBezTo>
                    <a:pt x="14" y="7"/>
                    <a:pt x="14" y="7"/>
                    <a:pt x="14" y="7"/>
                  </a:cubicBezTo>
                  <a:cubicBezTo>
                    <a:pt x="14" y="7"/>
                    <a:pt x="14" y="7"/>
                    <a:pt x="14" y="7"/>
                  </a:cubicBezTo>
                  <a:cubicBezTo>
                    <a:pt x="14" y="10"/>
                    <a:pt x="14" y="13"/>
                    <a:pt x="14" y="16"/>
                  </a:cubicBezTo>
                  <a:cubicBezTo>
                    <a:pt x="14" y="16"/>
                    <a:pt x="14" y="16"/>
                    <a:pt x="14" y="16"/>
                  </a:cubicBezTo>
                  <a:cubicBezTo>
                    <a:pt x="12" y="16"/>
                    <a:pt x="11" y="15"/>
                    <a:pt x="10" y="14"/>
                  </a:cubicBezTo>
                  <a:cubicBezTo>
                    <a:pt x="9" y="14"/>
                    <a:pt x="8" y="13"/>
                    <a:pt x="7" y="13"/>
                  </a:cubicBezTo>
                  <a:cubicBezTo>
                    <a:pt x="6" y="12"/>
                    <a:pt x="6" y="12"/>
                    <a:pt x="5" y="12"/>
                  </a:cubicBezTo>
                  <a:cubicBezTo>
                    <a:pt x="4" y="11"/>
                    <a:pt x="4" y="11"/>
                    <a:pt x="4" y="11"/>
                  </a:cubicBezTo>
                  <a:cubicBezTo>
                    <a:pt x="3" y="9"/>
                    <a:pt x="2" y="7"/>
                    <a:pt x="0" y="5"/>
                  </a:cubicBezTo>
                  <a:cubicBezTo>
                    <a:pt x="0" y="5"/>
                    <a:pt x="0" y="5"/>
                    <a:pt x="0" y="5"/>
                  </a:cubicBezTo>
                  <a:cubicBezTo>
                    <a:pt x="0" y="23"/>
                    <a:pt x="0" y="23"/>
                    <a:pt x="0" y="23"/>
                  </a:cubicBezTo>
                  <a:cubicBezTo>
                    <a:pt x="1" y="23"/>
                    <a:pt x="1" y="23"/>
                    <a:pt x="1" y="23"/>
                  </a:cubicBezTo>
                  <a:cubicBezTo>
                    <a:pt x="2" y="22"/>
                    <a:pt x="3" y="22"/>
                    <a:pt x="4" y="21"/>
                  </a:cubicBezTo>
                  <a:cubicBezTo>
                    <a:pt x="5" y="21"/>
                    <a:pt x="5" y="21"/>
                    <a:pt x="5" y="21"/>
                  </a:cubicBezTo>
                  <a:cubicBezTo>
                    <a:pt x="8" y="22"/>
                    <a:pt x="10" y="24"/>
                    <a:pt x="13" y="25"/>
                  </a:cubicBezTo>
                  <a:cubicBezTo>
                    <a:pt x="14" y="26"/>
                    <a:pt x="14" y="26"/>
                    <a:pt x="14" y="26"/>
                  </a:cubicBezTo>
                  <a:cubicBezTo>
                    <a:pt x="14" y="26"/>
                    <a:pt x="14" y="26"/>
                    <a:pt x="14" y="26"/>
                  </a:cubicBezTo>
                  <a:cubicBezTo>
                    <a:pt x="14" y="26"/>
                    <a:pt x="14" y="26"/>
                    <a:pt x="14" y="26"/>
                  </a:cubicBezTo>
                  <a:cubicBezTo>
                    <a:pt x="14" y="26"/>
                    <a:pt x="14" y="26"/>
                    <a:pt x="14" y="26"/>
                  </a:cubicBezTo>
                  <a:cubicBezTo>
                    <a:pt x="14" y="26"/>
                    <a:pt x="14" y="26"/>
                    <a:pt x="14" y="26"/>
                  </a:cubicBezTo>
                  <a:cubicBezTo>
                    <a:pt x="14" y="26"/>
                    <a:pt x="14" y="26"/>
                    <a:pt x="14" y="26"/>
                  </a:cubicBezTo>
                  <a:cubicBezTo>
                    <a:pt x="14" y="29"/>
                    <a:pt x="14" y="32"/>
                    <a:pt x="14" y="35"/>
                  </a:cubicBezTo>
                  <a:cubicBezTo>
                    <a:pt x="14" y="35"/>
                    <a:pt x="14" y="35"/>
                    <a:pt x="14" y="35"/>
                  </a:cubicBezTo>
                  <a:cubicBezTo>
                    <a:pt x="14" y="35"/>
                    <a:pt x="14" y="35"/>
                    <a:pt x="14" y="35"/>
                  </a:cubicBezTo>
                  <a:cubicBezTo>
                    <a:pt x="14" y="36"/>
                    <a:pt x="14" y="36"/>
                    <a:pt x="14" y="36"/>
                  </a:cubicBezTo>
                  <a:cubicBezTo>
                    <a:pt x="13" y="36"/>
                    <a:pt x="11" y="37"/>
                    <a:pt x="10" y="37"/>
                  </a:cubicBezTo>
                  <a:cubicBezTo>
                    <a:pt x="10" y="37"/>
                    <a:pt x="10" y="37"/>
                    <a:pt x="10" y="37"/>
                  </a:cubicBezTo>
                  <a:cubicBezTo>
                    <a:pt x="10" y="38"/>
                    <a:pt x="10" y="38"/>
                    <a:pt x="10" y="38"/>
                  </a:cubicBezTo>
                  <a:cubicBezTo>
                    <a:pt x="11" y="38"/>
                    <a:pt x="13" y="39"/>
                    <a:pt x="15" y="40"/>
                  </a:cubicBezTo>
                  <a:cubicBezTo>
                    <a:pt x="17" y="41"/>
                    <a:pt x="20" y="43"/>
                    <a:pt x="23" y="44"/>
                  </a:cubicBezTo>
                  <a:cubicBezTo>
                    <a:pt x="24" y="45"/>
                    <a:pt x="26" y="46"/>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2" y="44"/>
                    <a:pt x="16" y="41"/>
                    <a:pt x="10" y="38"/>
                  </a:cubicBezTo>
                  <a:cubicBezTo>
                    <a:pt x="10" y="37"/>
                    <a:pt x="10" y="37"/>
                    <a:pt x="10" y="37"/>
                  </a:cubicBezTo>
                  <a:cubicBezTo>
                    <a:pt x="10" y="37"/>
                    <a:pt x="10" y="37"/>
                    <a:pt x="10" y="37"/>
                  </a:cubicBezTo>
                  <a:cubicBezTo>
                    <a:pt x="11" y="37"/>
                    <a:pt x="13" y="36"/>
                    <a:pt x="14" y="35"/>
                  </a:cubicBezTo>
                  <a:cubicBezTo>
                    <a:pt x="14" y="35"/>
                    <a:pt x="14" y="35"/>
                    <a:pt x="14" y="35"/>
                  </a:cubicBezTo>
                  <a:cubicBezTo>
                    <a:pt x="14" y="32"/>
                    <a:pt x="14" y="29"/>
                    <a:pt x="14" y="26"/>
                  </a:cubicBezTo>
                  <a:cubicBezTo>
                    <a:pt x="13" y="25"/>
                    <a:pt x="12" y="25"/>
                    <a:pt x="10" y="24"/>
                  </a:cubicBezTo>
                  <a:cubicBezTo>
                    <a:pt x="9" y="23"/>
                    <a:pt x="7" y="22"/>
                    <a:pt x="5" y="21"/>
                  </a:cubicBezTo>
                  <a:cubicBezTo>
                    <a:pt x="4" y="21"/>
                    <a:pt x="4" y="21"/>
                    <a:pt x="4" y="21"/>
                  </a:cubicBezTo>
                  <a:cubicBezTo>
                    <a:pt x="3" y="22"/>
                    <a:pt x="2" y="22"/>
                    <a:pt x="0" y="23"/>
                  </a:cubicBezTo>
                  <a:cubicBezTo>
                    <a:pt x="0" y="23"/>
                    <a:pt x="0" y="23"/>
                    <a:pt x="0" y="23"/>
                  </a:cubicBezTo>
                  <a:cubicBezTo>
                    <a:pt x="0" y="4"/>
                    <a:pt x="0" y="4"/>
                    <a:pt x="0" y="4"/>
                  </a:cubicBezTo>
                  <a:cubicBezTo>
                    <a:pt x="0" y="5"/>
                    <a:pt x="0" y="5"/>
                    <a:pt x="0" y="5"/>
                  </a:cubicBezTo>
                  <a:cubicBezTo>
                    <a:pt x="2" y="7"/>
                    <a:pt x="3" y="9"/>
                    <a:pt x="5" y="11"/>
                  </a:cubicBezTo>
                  <a:cubicBezTo>
                    <a:pt x="5" y="12"/>
                    <a:pt x="5" y="12"/>
                    <a:pt x="5" y="12"/>
                  </a:cubicBezTo>
                  <a:cubicBezTo>
                    <a:pt x="7" y="13"/>
                    <a:pt x="9" y="14"/>
                    <a:pt x="11" y="15"/>
                  </a:cubicBezTo>
                  <a:cubicBezTo>
                    <a:pt x="12" y="15"/>
                    <a:pt x="13" y="16"/>
                    <a:pt x="14" y="16"/>
                  </a:cubicBezTo>
                  <a:cubicBezTo>
                    <a:pt x="14" y="16"/>
                    <a:pt x="14" y="16"/>
                    <a:pt x="14" y="16"/>
                  </a:cubicBezTo>
                  <a:cubicBezTo>
                    <a:pt x="14" y="7"/>
                    <a:pt x="14" y="7"/>
                    <a:pt x="14" y="7"/>
                  </a:cubicBezTo>
                  <a:cubicBezTo>
                    <a:pt x="14" y="7"/>
                    <a:pt x="14" y="7"/>
                    <a:pt x="14" y="7"/>
                  </a:cubicBezTo>
                  <a:cubicBezTo>
                    <a:pt x="14" y="7"/>
                    <a:pt x="14" y="7"/>
                    <a:pt x="14" y="7"/>
                  </a:cubicBezTo>
                  <a:cubicBezTo>
                    <a:pt x="13" y="4"/>
                    <a:pt x="11" y="2"/>
                    <a:pt x="10" y="0"/>
                  </a:cubicBezTo>
                  <a:cubicBezTo>
                    <a:pt x="10" y="0"/>
                    <a:pt x="10" y="0"/>
                    <a:pt x="10" y="0"/>
                  </a:cubicBezTo>
                  <a:cubicBezTo>
                    <a:pt x="16" y="3"/>
                    <a:pt x="22" y="6"/>
                    <a:pt x="28" y="9"/>
                  </a:cubicBezTo>
                  <a:cubicBezTo>
                    <a:pt x="28" y="10"/>
                    <a:pt x="28" y="10"/>
                    <a:pt x="28" y="10"/>
                  </a:cubicBezTo>
                  <a:cubicBezTo>
                    <a:pt x="27" y="10"/>
                    <a:pt x="25" y="11"/>
                    <a:pt x="24" y="12"/>
                  </a:cubicBezTo>
                  <a:cubicBezTo>
                    <a:pt x="24" y="12"/>
                    <a:pt x="24" y="12"/>
                    <a:pt x="24" y="12"/>
                  </a:cubicBezTo>
                  <a:cubicBezTo>
                    <a:pt x="24" y="15"/>
                    <a:pt x="24" y="18"/>
                    <a:pt x="24" y="21"/>
                  </a:cubicBezTo>
                  <a:cubicBezTo>
                    <a:pt x="24" y="21"/>
                    <a:pt x="24" y="21"/>
                    <a:pt x="24" y="21"/>
                  </a:cubicBezTo>
                  <a:cubicBezTo>
                    <a:pt x="27" y="23"/>
                    <a:pt x="30" y="24"/>
                    <a:pt x="33" y="26"/>
                  </a:cubicBezTo>
                  <a:cubicBezTo>
                    <a:pt x="33" y="26"/>
                    <a:pt x="33" y="26"/>
                    <a:pt x="33" y="26"/>
                  </a:cubicBezTo>
                  <a:cubicBezTo>
                    <a:pt x="35" y="25"/>
                    <a:pt x="36" y="25"/>
                    <a:pt x="3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7" name="Freeform 27">
              <a:extLst>
                <a:ext uri="{FF2B5EF4-FFF2-40B4-BE49-F238E27FC236}">
                  <a16:creationId xmlns:a16="http://schemas.microsoft.com/office/drawing/2014/main" id="{0C3EC5F6-9486-AD04-1B31-7CC1D0C40D0A}"/>
                </a:ext>
              </a:extLst>
            </p:cNvPr>
            <p:cNvSpPr>
              <a:spLocks/>
            </p:cNvSpPr>
            <p:nvPr/>
          </p:nvSpPr>
          <p:spPr bwMode="auto">
            <a:xfrm>
              <a:off x="-747713" y="-495300"/>
              <a:ext cx="53975" cy="60325"/>
            </a:xfrm>
            <a:custGeom>
              <a:avLst/>
              <a:gdLst>
                <a:gd name="T0" fmla="*/ 14 w 14"/>
                <a:gd name="T1" fmla="*/ 12 h 16"/>
                <a:gd name="T2" fmla="*/ 14 w 14"/>
                <a:gd name="T3" fmla="*/ 12 h 16"/>
                <a:gd name="T4" fmla="*/ 13 w 14"/>
                <a:gd name="T5" fmla="*/ 10 h 16"/>
                <a:gd name="T6" fmla="*/ 9 w 14"/>
                <a:gd name="T7" fmla="*/ 5 h 16"/>
                <a:gd name="T8" fmla="*/ 9 w 14"/>
                <a:gd name="T9" fmla="*/ 4 h 16"/>
                <a:gd name="T10" fmla="*/ 0 w 14"/>
                <a:gd name="T11" fmla="*/ 0 h 16"/>
                <a:gd name="T12" fmla="*/ 0 w 14"/>
                <a:gd name="T13" fmla="*/ 0 h 16"/>
                <a:gd name="T14" fmla="*/ 0 w 14"/>
                <a:gd name="T15" fmla="*/ 9 h 16"/>
                <a:gd name="T16" fmla="*/ 0 w 14"/>
                <a:gd name="T17" fmla="*/ 9 h 16"/>
                <a:gd name="T18" fmla="*/ 4 w 14"/>
                <a:gd name="T19" fmla="*/ 16 h 16"/>
                <a:gd name="T20" fmla="*/ 4 w 14"/>
                <a:gd name="T21" fmla="*/ 16 h 16"/>
                <a:gd name="T22" fmla="*/ 4 w 14"/>
                <a:gd name="T23" fmla="*/ 16 h 16"/>
                <a:gd name="T24" fmla="*/ 4 w 14"/>
                <a:gd name="T25" fmla="*/ 16 h 16"/>
                <a:gd name="T26" fmla="*/ 4 w 14"/>
                <a:gd name="T27" fmla="*/ 16 h 16"/>
                <a:gd name="T28" fmla="*/ 4 w 14"/>
                <a:gd name="T29" fmla="*/ 16 h 16"/>
                <a:gd name="T30" fmla="*/ 4 w 14"/>
                <a:gd name="T31" fmla="*/ 16 h 16"/>
                <a:gd name="T32" fmla="*/ 0 w 14"/>
                <a:gd name="T33" fmla="*/ 10 h 16"/>
                <a:gd name="T34" fmla="*/ 0 w 14"/>
                <a:gd name="T35" fmla="*/ 9 h 16"/>
                <a:gd name="T36" fmla="*/ 0 w 14"/>
                <a:gd name="T37" fmla="*/ 0 h 16"/>
                <a:gd name="T38" fmla="*/ 0 w 14"/>
                <a:gd name="T39" fmla="*/ 0 h 16"/>
                <a:gd name="T40" fmla="*/ 0 w 14"/>
                <a:gd name="T41" fmla="*/ 0 h 16"/>
                <a:gd name="T42" fmla="*/ 3 w 14"/>
                <a:gd name="T43" fmla="*/ 1 h 16"/>
                <a:gd name="T44" fmla="*/ 8 w 14"/>
                <a:gd name="T45" fmla="*/ 4 h 16"/>
                <a:gd name="T46" fmla="*/ 9 w 14"/>
                <a:gd name="T47" fmla="*/ 4 h 16"/>
                <a:gd name="T48" fmla="*/ 9 w 14"/>
                <a:gd name="T49" fmla="*/ 5 h 16"/>
                <a:gd name="T50" fmla="*/ 14 w 14"/>
                <a:gd name="T51" fmla="*/ 11 h 16"/>
                <a:gd name="T52" fmla="*/ 14 w 14"/>
                <a:gd name="T53" fmla="*/ 11 h 16"/>
                <a:gd name="T54" fmla="*/ 14 w 14"/>
                <a:gd name="T55" fmla="*/ 12 h 16"/>
                <a:gd name="T56" fmla="*/ 14 w 14"/>
                <a:gd name="T5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16">
                  <a:moveTo>
                    <a:pt x="14" y="12"/>
                  </a:moveTo>
                  <a:cubicBezTo>
                    <a:pt x="14" y="12"/>
                    <a:pt x="14" y="12"/>
                    <a:pt x="14" y="12"/>
                  </a:cubicBezTo>
                  <a:cubicBezTo>
                    <a:pt x="13" y="11"/>
                    <a:pt x="13" y="11"/>
                    <a:pt x="13" y="10"/>
                  </a:cubicBezTo>
                  <a:cubicBezTo>
                    <a:pt x="12" y="8"/>
                    <a:pt x="10" y="7"/>
                    <a:pt x="9" y="5"/>
                  </a:cubicBezTo>
                  <a:cubicBezTo>
                    <a:pt x="9" y="4"/>
                    <a:pt x="9" y="4"/>
                    <a:pt x="9" y="4"/>
                  </a:cubicBezTo>
                  <a:cubicBezTo>
                    <a:pt x="6" y="3"/>
                    <a:pt x="3" y="1"/>
                    <a:pt x="0" y="0"/>
                  </a:cubicBezTo>
                  <a:cubicBezTo>
                    <a:pt x="0" y="0"/>
                    <a:pt x="0" y="0"/>
                    <a:pt x="0" y="0"/>
                  </a:cubicBezTo>
                  <a:cubicBezTo>
                    <a:pt x="0" y="3"/>
                    <a:pt x="0" y="6"/>
                    <a:pt x="0" y="9"/>
                  </a:cubicBezTo>
                  <a:cubicBezTo>
                    <a:pt x="0" y="9"/>
                    <a:pt x="0" y="9"/>
                    <a:pt x="0" y="9"/>
                  </a:cubicBezTo>
                  <a:cubicBezTo>
                    <a:pt x="1" y="12"/>
                    <a:pt x="3" y="14"/>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2" y="14"/>
                    <a:pt x="1" y="12"/>
                    <a:pt x="0" y="10"/>
                  </a:cubicBezTo>
                  <a:cubicBezTo>
                    <a:pt x="0" y="9"/>
                    <a:pt x="0" y="9"/>
                    <a:pt x="0" y="9"/>
                  </a:cubicBezTo>
                  <a:cubicBezTo>
                    <a:pt x="0" y="6"/>
                    <a:pt x="0" y="3"/>
                    <a:pt x="0" y="0"/>
                  </a:cubicBezTo>
                  <a:cubicBezTo>
                    <a:pt x="0" y="0"/>
                    <a:pt x="0" y="0"/>
                    <a:pt x="0" y="0"/>
                  </a:cubicBezTo>
                  <a:cubicBezTo>
                    <a:pt x="0" y="0"/>
                    <a:pt x="0" y="0"/>
                    <a:pt x="0" y="0"/>
                  </a:cubicBezTo>
                  <a:cubicBezTo>
                    <a:pt x="1" y="0"/>
                    <a:pt x="2" y="1"/>
                    <a:pt x="3" y="1"/>
                  </a:cubicBezTo>
                  <a:cubicBezTo>
                    <a:pt x="4" y="2"/>
                    <a:pt x="6" y="3"/>
                    <a:pt x="8" y="4"/>
                  </a:cubicBezTo>
                  <a:cubicBezTo>
                    <a:pt x="8" y="4"/>
                    <a:pt x="8" y="4"/>
                    <a:pt x="9" y="4"/>
                  </a:cubicBezTo>
                  <a:cubicBezTo>
                    <a:pt x="9" y="5"/>
                    <a:pt x="9" y="5"/>
                    <a:pt x="9" y="5"/>
                  </a:cubicBezTo>
                  <a:cubicBezTo>
                    <a:pt x="11" y="7"/>
                    <a:pt x="12" y="9"/>
                    <a:pt x="14" y="11"/>
                  </a:cubicBezTo>
                  <a:cubicBezTo>
                    <a:pt x="14" y="11"/>
                    <a:pt x="14" y="11"/>
                    <a:pt x="14" y="11"/>
                  </a:cubicBezTo>
                  <a:cubicBezTo>
                    <a:pt x="14" y="12"/>
                    <a:pt x="14" y="12"/>
                    <a:pt x="14" y="12"/>
                  </a:cubicBezTo>
                  <a:cubicBezTo>
                    <a:pt x="14" y="12"/>
                    <a:pt x="14" y="12"/>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8" name="Freeform 28">
              <a:extLst>
                <a:ext uri="{FF2B5EF4-FFF2-40B4-BE49-F238E27FC236}">
                  <a16:creationId xmlns:a16="http://schemas.microsoft.com/office/drawing/2014/main" id="{F5D91A0E-E873-C791-95D0-08C45F03D257}"/>
                </a:ext>
              </a:extLst>
            </p:cNvPr>
            <p:cNvSpPr>
              <a:spLocks/>
            </p:cNvSpPr>
            <p:nvPr/>
          </p:nvSpPr>
          <p:spPr bwMode="auto">
            <a:xfrm>
              <a:off x="-800100" y="-612775"/>
              <a:ext cx="106363" cy="177800"/>
            </a:xfrm>
            <a:custGeom>
              <a:avLst/>
              <a:gdLst>
                <a:gd name="T0" fmla="*/ 28 w 28"/>
                <a:gd name="T1" fmla="*/ 38 h 47"/>
                <a:gd name="T2" fmla="*/ 28 w 28"/>
                <a:gd name="T3" fmla="*/ 42 h 47"/>
                <a:gd name="T4" fmla="*/ 28 w 28"/>
                <a:gd name="T5" fmla="*/ 43 h 47"/>
                <a:gd name="T6" fmla="*/ 27 w 28"/>
                <a:gd name="T7" fmla="*/ 41 h 47"/>
                <a:gd name="T8" fmla="*/ 23 w 28"/>
                <a:gd name="T9" fmla="*/ 35 h 47"/>
                <a:gd name="T10" fmla="*/ 14 w 28"/>
                <a:gd name="T11" fmla="*/ 31 h 47"/>
                <a:gd name="T12" fmla="*/ 14 w 28"/>
                <a:gd name="T13" fmla="*/ 40 h 47"/>
                <a:gd name="T14" fmla="*/ 18 w 28"/>
                <a:gd name="T15" fmla="*/ 47 h 47"/>
                <a:gd name="T16" fmla="*/ 18 w 28"/>
                <a:gd name="T17" fmla="*/ 47 h 47"/>
                <a:gd name="T18" fmla="*/ 0 w 28"/>
                <a:gd name="T19" fmla="*/ 37 h 47"/>
                <a:gd name="T20" fmla="*/ 4 w 28"/>
                <a:gd name="T21" fmla="*/ 35 h 47"/>
                <a:gd name="T22" fmla="*/ 4 w 28"/>
                <a:gd name="T23" fmla="*/ 26 h 47"/>
                <a:gd name="T24" fmla="*/ 4 w 28"/>
                <a:gd name="T25" fmla="*/ 26 h 47"/>
                <a:gd name="T26" fmla="*/ 4 w 28"/>
                <a:gd name="T27" fmla="*/ 35 h 47"/>
                <a:gd name="T28" fmla="*/ 6 w 28"/>
                <a:gd name="T29" fmla="*/ 36 h 47"/>
                <a:gd name="T30" fmla="*/ 6 w 28"/>
                <a:gd name="T31" fmla="*/ 25 h 47"/>
                <a:gd name="T32" fmla="*/ 7 w 28"/>
                <a:gd name="T33" fmla="*/ 25 h 47"/>
                <a:gd name="T34" fmla="*/ 7 w 28"/>
                <a:gd name="T35" fmla="*/ 25 h 47"/>
                <a:gd name="T36" fmla="*/ 7 w 28"/>
                <a:gd name="T37" fmla="*/ 36 h 47"/>
                <a:gd name="T38" fmla="*/ 11 w 28"/>
                <a:gd name="T39" fmla="*/ 39 h 47"/>
                <a:gd name="T40" fmla="*/ 11 w 28"/>
                <a:gd name="T41" fmla="*/ 28 h 47"/>
                <a:gd name="T42" fmla="*/ 21 w 28"/>
                <a:gd name="T43" fmla="*/ 32 h 47"/>
                <a:gd name="T44" fmla="*/ 23 w 28"/>
                <a:gd name="T45" fmla="*/ 33 h 47"/>
                <a:gd name="T46" fmla="*/ 23 w 28"/>
                <a:gd name="T47" fmla="*/ 28 h 47"/>
                <a:gd name="T48" fmla="*/ 13 w 28"/>
                <a:gd name="T49" fmla="*/ 23 h 47"/>
                <a:gd name="T50" fmla="*/ 11 w 28"/>
                <a:gd name="T51" fmla="*/ 22 h 47"/>
                <a:gd name="T52" fmla="*/ 11 w 28"/>
                <a:gd name="T53" fmla="*/ 10 h 47"/>
                <a:gd name="T54" fmla="*/ 7 w 28"/>
                <a:gd name="T55" fmla="*/ 9 h 47"/>
                <a:gd name="T56" fmla="*/ 7 w 28"/>
                <a:gd name="T57" fmla="*/ 19 h 47"/>
                <a:gd name="T58" fmla="*/ 6 w 28"/>
                <a:gd name="T59" fmla="*/ 20 h 47"/>
                <a:gd name="T60" fmla="*/ 6 w 28"/>
                <a:gd name="T61" fmla="*/ 20 h 47"/>
                <a:gd name="T62" fmla="*/ 6 w 28"/>
                <a:gd name="T63" fmla="*/ 9 h 47"/>
                <a:gd name="T64" fmla="*/ 4 w 28"/>
                <a:gd name="T65" fmla="*/ 7 h 47"/>
                <a:gd name="T66" fmla="*/ 4 w 28"/>
                <a:gd name="T67" fmla="*/ 7 h 47"/>
                <a:gd name="T68" fmla="*/ 0 w 28"/>
                <a:gd name="T69" fmla="*/ 0 h 47"/>
                <a:gd name="T70" fmla="*/ 18 w 28"/>
                <a:gd name="T71" fmla="*/ 10 h 47"/>
                <a:gd name="T72" fmla="*/ 14 w 28"/>
                <a:gd name="T73" fmla="*/ 12 h 47"/>
                <a:gd name="T74" fmla="*/ 14 w 28"/>
                <a:gd name="T75" fmla="*/ 21 h 47"/>
                <a:gd name="T76" fmla="*/ 23 w 28"/>
                <a:gd name="T77" fmla="*/ 26 h 47"/>
                <a:gd name="T78" fmla="*/ 28 w 28"/>
                <a:gd name="T79" fmla="*/ 24 h 47"/>
                <a:gd name="T80" fmla="*/ 28 w 28"/>
                <a:gd name="T81"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7">
                  <a:moveTo>
                    <a:pt x="28" y="36"/>
                  </a:moveTo>
                  <a:cubicBezTo>
                    <a:pt x="28" y="37"/>
                    <a:pt x="28" y="37"/>
                    <a:pt x="28" y="38"/>
                  </a:cubicBezTo>
                  <a:cubicBezTo>
                    <a:pt x="28" y="41"/>
                    <a:pt x="28" y="41"/>
                    <a:pt x="28" y="41"/>
                  </a:cubicBezTo>
                  <a:cubicBezTo>
                    <a:pt x="28" y="41"/>
                    <a:pt x="28" y="42"/>
                    <a:pt x="28" y="42"/>
                  </a:cubicBezTo>
                  <a:cubicBezTo>
                    <a:pt x="28" y="43"/>
                    <a:pt x="28" y="43"/>
                    <a:pt x="28" y="43"/>
                  </a:cubicBezTo>
                  <a:cubicBezTo>
                    <a:pt x="28" y="43"/>
                    <a:pt x="28" y="43"/>
                    <a:pt x="28" y="43"/>
                  </a:cubicBezTo>
                  <a:cubicBezTo>
                    <a:pt x="28" y="43"/>
                    <a:pt x="28" y="43"/>
                    <a:pt x="28" y="43"/>
                  </a:cubicBezTo>
                  <a:cubicBezTo>
                    <a:pt x="27" y="42"/>
                    <a:pt x="27" y="42"/>
                    <a:pt x="27" y="41"/>
                  </a:cubicBezTo>
                  <a:cubicBezTo>
                    <a:pt x="26" y="39"/>
                    <a:pt x="24" y="38"/>
                    <a:pt x="23" y="36"/>
                  </a:cubicBezTo>
                  <a:cubicBezTo>
                    <a:pt x="23" y="35"/>
                    <a:pt x="23" y="35"/>
                    <a:pt x="23" y="35"/>
                  </a:cubicBezTo>
                  <a:cubicBezTo>
                    <a:pt x="20" y="34"/>
                    <a:pt x="17" y="32"/>
                    <a:pt x="14" y="31"/>
                  </a:cubicBezTo>
                  <a:cubicBezTo>
                    <a:pt x="14" y="31"/>
                    <a:pt x="14" y="31"/>
                    <a:pt x="14" y="31"/>
                  </a:cubicBezTo>
                  <a:cubicBezTo>
                    <a:pt x="14" y="34"/>
                    <a:pt x="14" y="37"/>
                    <a:pt x="14" y="40"/>
                  </a:cubicBezTo>
                  <a:cubicBezTo>
                    <a:pt x="14" y="40"/>
                    <a:pt x="14" y="40"/>
                    <a:pt x="14" y="40"/>
                  </a:cubicBezTo>
                  <a:cubicBezTo>
                    <a:pt x="15" y="43"/>
                    <a:pt x="17" y="45"/>
                    <a:pt x="18" y="47"/>
                  </a:cubicBezTo>
                  <a:cubicBezTo>
                    <a:pt x="18" y="47"/>
                    <a:pt x="18" y="47"/>
                    <a:pt x="18" y="47"/>
                  </a:cubicBezTo>
                  <a:cubicBezTo>
                    <a:pt x="18" y="47"/>
                    <a:pt x="18" y="47"/>
                    <a:pt x="18" y="47"/>
                  </a:cubicBezTo>
                  <a:cubicBezTo>
                    <a:pt x="18" y="47"/>
                    <a:pt x="18" y="47"/>
                    <a:pt x="18" y="47"/>
                  </a:cubicBezTo>
                  <a:cubicBezTo>
                    <a:pt x="12" y="44"/>
                    <a:pt x="6" y="41"/>
                    <a:pt x="0" y="38"/>
                  </a:cubicBezTo>
                  <a:cubicBezTo>
                    <a:pt x="0" y="37"/>
                    <a:pt x="0" y="37"/>
                    <a:pt x="0" y="37"/>
                  </a:cubicBezTo>
                  <a:cubicBezTo>
                    <a:pt x="0" y="37"/>
                    <a:pt x="0" y="37"/>
                    <a:pt x="0" y="37"/>
                  </a:cubicBezTo>
                  <a:cubicBezTo>
                    <a:pt x="1" y="37"/>
                    <a:pt x="3" y="36"/>
                    <a:pt x="4" y="35"/>
                  </a:cubicBezTo>
                  <a:cubicBezTo>
                    <a:pt x="4" y="35"/>
                    <a:pt x="4" y="35"/>
                    <a:pt x="4" y="35"/>
                  </a:cubicBezTo>
                  <a:cubicBezTo>
                    <a:pt x="4" y="32"/>
                    <a:pt x="4" y="29"/>
                    <a:pt x="4" y="26"/>
                  </a:cubicBezTo>
                  <a:cubicBezTo>
                    <a:pt x="4" y="26"/>
                    <a:pt x="4" y="26"/>
                    <a:pt x="4" y="26"/>
                  </a:cubicBezTo>
                  <a:cubicBezTo>
                    <a:pt x="4" y="26"/>
                    <a:pt x="4" y="26"/>
                    <a:pt x="4" y="26"/>
                  </a:cubicBezTo>
                  <a:cubicBezTo>
                    <a:pt x="4" y="27"/>
                    <a:pt x="4" y="27"/>
                    <a:pt x="4" y="28"/>
                  </a:cubicBezTo>
                  <a:cubicBezTo>
                    <a:pt x="4" y="30"/>
                    <a:pt x="4" y="32"/>
                    <a:pt x="4" y="35"/>
                  </a:cubicBezTo>
                  <a:cubicBezTo>
                    <a:pt x="4" y="35"/>
                    <a:pt x="4" y="35"/>
                    <a:pt x="5" y="35"/>
                  </a:cubicBezTo>
                  <a:cubicBezTo>
                    <a:pt x="5" y="36"/>
                    <a:pt x="6" y="36"/>
                    <a:pt x="6" y="36"/>
                  </a:cubicBezTo>
                  <a:cubicBezTo>
                    <a:pt x="6" y="36"/>
                    <a:pt x="6" y="36"/>
                    <a:pt x="6" y="36"/>
                  </a:cubicBezTo>
                  <a:cubicBezTo>
                    <a:pt x="6" y="25"/>
                    <a:pt x="6" y="25"/>
                    <a:pt x="6" y="25"/>
                  </a:cubicBezTo>
                  <a:cubicBezTo>
                    <a:pt x="6" y="25"/>
                    <a:pt x="6" y="25"/>
                    <a:pt x="6" y="25"/>
                  </a:cubicBezTo>
                  <a:cubicBezTo>
                    <a:pt x="7" y="25"/>
                    <a:pt x="7" y="25"/>
                    <a:pt x="7" y="25"/>
                  </a:cubicBezTo>
                  <a:cubicBezTo>
                    <a:pt x="7" y="25"/>
                    <a:pt x="7" y="25"/>
                    <a:pt x="7" y="25"/>
                  </a:cubicBezTo>
                  <a:cubicBezTo>
                    <a:pt x="7" y="25"/>
                    <a:pt x="7" y="25"/>
                    <a:pt x="7" y="25"/>
                  </a:cubicBezTo>
                  <a:cubicBezTo>
                    <a:pt x="7" y="25"/>
                    <a:pt x="7" y="25"/>
                    <a:pt x="7" y="25"/>
                  </a:cubicBezTo>
                  <a:cubicBezTo>
                    <a:pt x="7" y="29"/>
                    <a:pt x="7" y="32"/>
                    <a:pt x="7" y="36"/>
                  </a:cubicBezTo>
                  <a:cubicBezTo>
                    <a:pt x="7" y="36"/>
                    <a:pt x="7" y="36"/>
                    <a:pt x="7" y="37"/>
                  </a:cubicBezTo>
                  <a:cubicBezTo>
                    <a:pt x="8" y="37"/>
                    <a:pt x="10" y="38"/>
                    <a:pt x="11" y="39"/>
                  </a:cubicBezTo>
                  <a:cubicBezTo>
                    <a:pt x="11" y="38"/>
                    <a:pt x="11" y="38"/>
                    <a:pt x="11" y="38"/>
                  </a:cubicBezTo>
                  <a:cubicBezTo>
                    <a:pt x="11" y="28"/>
                    <a:pt x="11" y="28"/>
                    <a:pt x="11" y="28"/>
                  </a:cubicBezTo>
                  <a:cubicBezTo>
                    <a:pt x="11" y="27"/>
                    <a:pt x="11" y="27"/>
                    <a:pt x="12" y="27"/>
                  </a:cubicBezTo>
                  <a:cubicBezTo>
                    <a:pt x="15" y="29"/>
                    <a:pt x="18" y="30"/>
                    <a:pt x="21" y="32"/>
                  </a:cubicBezTo>
                  <a:cubicBezTo>
                    <a:pt x="22" y="32"/>
                    <a:pt x="22" y="33"/>
                    <a:pt x="23" y="33"/>
                  </a:cubicBezTo>
                  <a:cubicBezTo>
                    <a:pt x="23" y="33"/>
                    <a:pt x="23" y="33"/>
                    <a:pt x="23" y="33"/>
                  </a:cubicBezTo>
                  <a:cubicBezTo>
                    <a:pt x="23" y="29"/>
                    <a:pt x="23" y="29"/>
                    <a:pt x="23" y="29"/>
                  </a:cubicBezTo>
                  <a:cubicBezTo>
                    <a:pt x="23" y="28"/>
                    <a:pt x="23" y="28"/>
                    <a:pt x="23" y="28"/>
                  </a:cubicBezTo>
                  <a:cubicBezTo>
                    <a:pt x="22" y="28"/>
                    <a:pt x="21" y="28"/>
                    <a:pt x="21" y="27"/>
                  </a:cubicBezTo>
                  <a:cubicBezTo>
                    <a:pt x="18" y="26"/>
                    <a:pt x="16" y="25"/>
                    <a:pt x="13" y="23"/>
                  </a:cubicBezTo>
                  <a:cubicBezTo>
                    <a:pt x="13" y="23"/>
                    <a:pt x="12" y="23"/>
                    <a:pt x="12" y="23"/>
                  </a:cubicBezTo>
                  <a:cubicBezTo>
                    <a:pt x="11" y="23"/>
                    <a:pt x="11" y="22"/>
                    <a:pt x="11" y="22"/>
                  </a:cubicBezTo>
                  <a:cubicBezTo>
                    <a:pt x="11" y="18"/>
                    <a:pt x="11" y="15"/>
                    <a:pt x="11" y="11"/>
                  </a:cubicBezTo>
                  <a:cubicBezTo>
                    <a:pt x="11" y="11"/>
                    <a:pt x="11" y="10"/>
                    <a:pt x="11" y="10"/>
                  </a:cubicBezTo>
                  <a:cubicBezTo>
                    <a:pt x="9" y="10"/>
                    <a:pt x="8" y="9"/>
                    <a:pt x="7" y="8"/>
                  </a:cubicBezTo>
                  <a:cubicBezTo>
                    <a:pt x="7" y="9"/>
                    <a:pt x="7" y="9"/>
                    <a:pt x="7" y="9"/>
                  </a:cubicBezTo>
                  <a:cubicBezTo>
                    <a:pt x="7" y="9"/>
                    <a:pt x="7" y="10"/>
                    <a:pt x="7" y="11"/>
                  </a:cubicBezTo>
                  <a:cubicBezTo>
                    <a:pt x="7" y="19"/>
                    <a:pt x="7" y="19"/>
                    <a:pt x="7" y="19"/>
                  </a:cubicBezTo>
                  <a:cubicBezTo>
                    <a:pt x="7" y="20"/>
                    <a:pt x="7" y="20"/>
                    <a:pt x="7" y="20"/>
                  </a:cubicBezTo>
                  <a:cubicBezTo>
                    <a:pt x="6" y="20"/>
                    <a:pt x="6" y="20"/>
                    <a:pt x="6" y="20"/>
                  </a:cubicBezTo>
                  <a:cubicBezTo>
                    <a:pt x="6" y="20"/>
                    <a:pt x="6" y="20"/>
                    <a:pt x="6" y="20"/>
                  </a:cubicBezTo>
                  <a:cubicBezTo>
                    <a:pt x="6" y="20"/>
                    <a:pt x="6" y="20"/>
                    <a:pt x="6" y="20"/>
                  </a:cubicBezTo>
                  <a:cubicBezTo>
                    <a:pt x="6" y="19"/>
                    <a:pt x="6" y="19"/>
                    <a:pt x="6" y="19"/>
                  </a:cubicBezTo>
                  <a:cubicBezTo>
                    <a:pt x="6" y="16"/>
                    <a:pt x="6" y="12"/>
                    <a:pt x="6" y="9"/>
                  </a:cubicBezTo>
                  <a:cubicBezTo>
                    <a:pt x="6" y="8"/>
                    <a:pt x="6" y="8"/>
                    <a:pt x="6" y="8"/>
                  </a:cubicBezTo>
                  <a:cubicBezTo>
                    <a:pt x="5" y="8"/>
                    <a:pt x="5" y="7"/>
                    <a:pt x="4" y="7"/>
                  </a:cubicBezTo>
                  <a:cubicBezTo>
                    <a:pt x="4" y="7"/>
                    <a:pt x="4" y="7"/>
                    <a:pt x="4" y="7"/>
                  </a:cubicBezTo>
                  <a:cubicBezTo>
                    <a:pt x="4" y="7"/>
                    <a:pt x="4" y="7"/>
                    <a:pt x="4" y="7"/>
                  </a:cubicBezTo>
                  <a:cubicBezTo>
                    <a:pt x="3" y="4"/>
                    <a:pt x="1" y="2"/>
                    <a:pt x="0" y="0"/>
                  </a:cubicBezTo>
                  <a:cubicBezTo>
                    <a:pt x="0" y="0"/>
                    <a:pt x="0" y="0"/>
                    <a:pt x="0" y="0"/>
                  </a:cubicBezTo>
                  <a:cubicBezTo>
                    <a:pt x="6" y="3"/>
                    <a:pt x="12" y="6"/>
                    <a:pt x="18" y="9"/>
                  </a:cubicBezTo>
                  <a:cubicBezTo>
                    <a:pt x="18" y="10"/>
                    <a:pt x="18" y="10"/>
                    <a:pt x="18" y="10"/>
                  </a:cubicBezTo>
                  <a:cubicBezTo>
                    <a:pt x="17" y="10"/>
                    <a:pt x="15" y="11"/>
                    <a:pt x="14" y="12"/>
                  </a:cubicBezTo>
                  <a:cubicBezTo>
                    <a:pt x="14" y="12"/>
                    <a:pt x="14" y="12"/>
                    <a:pt x="14" y="12"/>
                  </a:cubicBezTo>
                  <a:cubicBezTo>
                    <a:pt x="14" y="15"/>
                    <a:pt x="14" y="18"/>
                    <a:pt x="14" y="21"/>
                  </a:cubicBezTo>
                  <a:cubicBezTo>
                    <a:pt x="14" y="21"/>
                    <a:pt x="14" y="21"/>
                    <a:pt x="14" y="21"/>
                  </a:cubicBezTo>
                  <a:cubicBezTo>
                    <a:pt x="17" y="23"/>
                    <a:pt x="20" y="24"/>
                    <a:pt x="23" y="26"/>
                  </a:cubicBezTo>
                  <a:cubicBezTo>
                    <a:pt x="23" y="26"/>
                    <a:pt x="23" y="26"/>
                    <a:pt x="23" y="26"/>
                  </a:cubicBezTo>
                  <a:cubicBezTo>
                    <a:pt x="25" y="25"/>
                    <a:pt x="26" y="25"/>
                    <a:pt x="28" y="24"/>
                  </a:cubicBezTo>
                  <a:cubicBezTo>
                    <a:pt x="28" y="24"/>
                    <a:pt x="28" y="24"/>
                    <a:pt x="28" y="24"/>
                  </a:cubicBezTo>
                  <a:cubicBezTo>
                    <a:pt x="28" y="24"/>
                    <a:pt x="28" y="24"/>
                    <a:pt x="28" y="24"/>
                  </a:cubicBezTo>
                  <a:cubicBezTo>
                    <a:pt x="28" y="26"/>
                    <a:pt x="28" y="27"/>
                    <a:pt x="28" y="29"/>
                  </a:cubicBezTo>
                  <a:cubicBezTo>
                    <a:pt x="28" y="31"/>
                    <a:pt x="28" y="34"/>
                    <a:pt x="28" y="36"/>
                  </a:cubicBezTo>
                  <a:close/>
                </a:path>
              </a:pathLst>
            </a:custGeom>
            <a:solidFill>
              <a:srgbClr val="D6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89" name="Freeform 29">
              <a:extLst>
                <a:ext uri="{FF2B5EF4-FFF2-40B4-BE49-F238E27FC236}">
                  <a16:creationId xmlns:a16="http://schemas.microsoft.com/office/drawing/2014/main" id="{C840BA94-CEB2-8168-FF54-C5AFCD46EBE7}"/>
                </a:ext>
              </a:extLst>
            </p:cNvPr>
            <p:cNvSpPr>
              <a:spLocks/>
            </p:cNvSpPr>
            <p:nvPr/>
          </p:nvSpPr>
          <p:spPr bwMode="auto">
            <a:xfrm>
              <a:off x="-838200" y="-598488"/>
              <a:ext cx="65088" cy="122238"/>
            </a:xfrm>
            <a:custGeom>
              <a:avLst/>
              <a:gdLst>
                <a:gd name="T0" fmla="*/ 5 w 17"/>
                <a:gd name="T1" fmla="*/ 10 h 32"/>
                <a:gd name="T2" fmla="*/ 5 w 17"/>
                <a:gd name="T3" fmla="*/ 14 h 32"/>
                <a:gd name="T4" fmla="*/ 5 w 17"/>
                <a:gd name="T5" fmla="*/ 15 h 32"/>
                <a:gd name="T6" fmla="*/ 7 w 17"/>
                <a:gd name="T7" fmla="*/ 16 h 32"/>
                <a:gd name="T8" fmla="*/ 14 w 17"/>
                <a:gd name="T9" fmla="*/ 19 h 32"/>
                <a:gd name="T10" fmla="*/ 16 w 17"/>
                <a:gd name="T11" fmla="*/ 20 h 32"/>
                <a:gd name="T12" fmla="*/ 17 w 17"/>
                <a:gd name="T13" fmla="*/ 21 h 32"/>
                <a:gd name="T14" fmla="*/ 17 w 17"/>
                <a:gd name="T15" fmla="*/ 21 h 32"/>
                <a:gd name="T16" fmla="*/ 17 w 17"/>
                <a:gd name="T17" fmla="*/ 32 h 32"/>
                <a:gd name="T18" fmla="*/ 16 w 17"/>
                <a:gd name="T19" fmla="*/ 32 h 32"/>
                <a:gd name="T20" fmla="*/ 14 w 17"/>
                <a:gd name="T21" fmla="*/ 31 h 32"/>
                <a:gd name="T22" fmla="*/ 14 w 17"/>
                <a:gd name="T23" fmla="*/ 31 h 32"/>
                <a:gd name="T24" fmla="*/ 14 w 17"/>
                <a:gd name="T25" fmla="*/ 31 h 32"/>
                <a:gd name="T26" fmla="*/ 14 w 17"/>
                <a:gd name="T27" fmla="*/ 31 h 32"/>
                <a:gd name="T28" fmla="*/ 14 w 17"/>
                <a:gd name="T29" fmla="*/ 22 h 32"/>
                <a:gd name="T30" fmla="*/ 14 w 17"/>
                <a:gd name="T31" fmla="*/ 22 h 32"/>
                <a:gd name="T32" fmla="*/ 14 w 17"/>
                <a:gd name="T33" fmla="*/ 22 h 32"/>
                <a:gd name="T34" fmla="*/ 14 w 17"/>
                <a:gd name="T35" fmla="*/ 22 h 32"/>
                <a:gd name="T36" fmla="*/ 10 w 17"/>
                <a:gd name="T37" fmla="*/ 20 h 32"/>
                <a:gd name="T38" fmla="*/ 5 w 17"/>
                <a:gd name="T39" fmla="*/ 17 h 32"/>
                <a:gd name="T40" fmla="*/ 4 w 17"/>
                <a:gd name="T41" fmla="*/ 17 h 32"/>
                <a:gd name="T42" fmla="*/ 0 w 17"/>
                <a:gd name="T43" fmla="*/ 19 h 32"/>
                <a:gd name="T44" fmla="*/ 0 w 17"/>
                <a:gd name="T45" fmla="*/ 19 h 32"/>
                <a:gd name="T46" fmla="*/ 0 w 17"/>
                <a:gd name="T47" fmla="*/ 0 h 32"/>
                <a:gd name="T48" fmla="*/ 0 w 17"/>
                <a:gd name="T49" fmla="*/ 1 h 32"/>
                <a:gd name="T50" fmla="*/ 5 w 17"/>
                <a:gd name="T51" fmla="*/ 7 h 32"/>
                <a:gd name="T52" fmla="*/ 5 w 17"/>
                <a:gd name="T53" fmla="*/ 8 h 32"/>
                <a:gd name="T54" fmla="*/ 11 w 17"/>
                <a:gd name="T55" fmla="*/ 11 h 32"/>
                <a:gd name="T56" fmla="*/ 14 w 17"/>
                <a:gd name="T57" fmla="*/ 12 h 32"/>
                <a:gd name="T58" fmla="*/ 14 w 17"/>
                <a:gd name="T59" fmla="*/ 12 h 32"/>
                <a:gd name="T60" fmla="*/ 14 w 17"/>
                <a:gd name="T61" fmla="*/ 3 h 32"/>
                <a:gd name="T62" fmla="*/ 14 w 17"/>
                <a:gd name="T63" fmla="*/ 3 h 32"/>
                <a:gd name="T64" fmla="*/ 14 w 17"/>
                <a:gd name="T65" fmla="*/ 3 h 32"/>
                <a:gd name="T66" fmla="*/ 15 w 17"/>
                <a:gd name="T67" fmla="*/ 3 h 32"/>
                <a:gd name="T68" fmla="*/ 16 w 17"/>
                <a:gd name="T69" fmla="*/ 4 h 32"/>
                <a:gd name="T70" fmla="*/ 17 w 17"/>
                <a:gd name="T71" fmla="*/ 4 h 32"/>
                <a:gd name="T72" fmla="*/ 17 w 17"/>
                <a:gd name="T73" fmla="*/ 16 h 32"/>
                <a:gd name="T74" fmla="*/ 16 w 17"/>
                <a:gd name="T75" fmla="*/ 16 h 32"/>
                <a:gd name="T76" fmla="*/ 16 w 17"/>
                <a:gd name="T77" fmla="*/ 16 h 32"/>
                <a:gd name="T78" fmla="*/ 13 w 17"/>
                <a:gd name="T79" fmla="*/ 14 h 32"/>
                <a:gd name="T80" fmla="*/ 11 w 17"/>
                <a:gd name="T81" fmla="*/ 13 h 32"/>
                <a:gd name="T82" fmla="*/ 5 w 17"/>
                <a:gd name="T83"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32">
                  <a:moveTo>
                    <a:pt x="5" y="10"/>
                  </a:moveTo>
                  <a:cubicBezTo>
                    <a:pt x="5" y="14"/>
                    <a:pt x="5" y="14"/>
                    <a:pt x="5" y="14"/>
                  </a:cubicBezTo>
                  <a:cubicBezTo>
                    <a:pt x="5" y="15"/>
                    <a:pt x="5" y="15"/>
                    <a:pt x="5" y="15"/>
                  </a:cubicBezTo>
                  <a:cubicBezTo>
                    <a:pt x="6" y="15"/>
                    <a:pt x="7" y="15"/>
                    <a:pt x="7" y="16"/>
                  </a:cubicBezTo>
                  <a:cubicBezTo>
                    <a:pt x="10" y="17"/>
                    <a:pt x="12" y="18"/>
                    <a:pt x="14" y="19"/>
                  </a:cubicBezTo>
                  <a:cubicBezTo>
                    <a:pt x="15" y="20"/>
                    <a:pt x="16" y="20"/>
                    <a:pt x="16" y="20"/>
                  </a:cubicBezTo>
                  <a:cubicBezTo>
                    <a:pt x="17" y="21"/>
                    <a:pt x="17" y="21"/>
                    <a:pt x="17" y="21"/>
                  </a:cubicBezTo>
                  <a:cubicBezTo>
                    <a:pt x="17" y="21"/>
                    <a:pt x="17" y="21"/>
                    <a:pt x="17" y="21"/>
                  </a:cubicBezTo>
                  <a:cubicBezTo>
                    <a:pt x="17" y="32"/>
                    <a:pt x="17" y="32"/>
                    <a:pt x="17" y="32"/>
                  </a:cubicBezTo>
                  <a:cubicBezTo>
                    <a:pt x="17" y="32"/>
                    <a:pt x="17" y="32"/>
                    <a:pt x="16" y="32"/>
                  </a:cubicBezTo>
                  <a:cubicBezTo>
                    <a:pt x="16" y="32"/>
                    <a:pt x="15" y="32"/>
                    <a:pt x="14" y="31"/>
                  </a:cubicBezTo>
                  <a:cubicBezTo>
                    <a:pt x="14" y="31"/>
                    <a:pt x="14" y="31"/>
                    <a:pt x="14" y="31"/>
                  </a:cubicBezTo>
                  <a:cubicBezTo>
                    <a:pt x="14" y="31"/>
                    <a:pt x="14" y="31"/>
                    <a:pt x="14" y="31"/>
                  </a:cubicBezTo>
                  <a:cubicBezTo>
                    <a:pt x="14" y="31"/>
                    <a:pt x="14" y="31"/>
                    <a:pt x="14" y="31"/>
                  </a:cubicBezTo>
                  <a:cubicBezTo>
                    <a:pt x="14" y="22"/>
                    <a:pt x="14" y="22"/>
                    <a:pt x="14" y="22"/>
                  </a:cubicBezTo>
                  <a:cubicBezTo>
                    <a:pt x="14" y="22"/>
                    <a:pt x="14" y="22"/>
                    <a:pt x="14" y="22"/>
                  </a:cubicBezTo>
                  <a:cubicBezTo>
                    <a:pt x="14" y="22"/>
                    <a:pt x="14" y="22"/>
                    <a:pt x="14" y="22"/>
                  </a:cubicBezTo>
                  <a:cubicBezTo>
                    <a:pt x="14" y="22"/>
                    <a:pt x="14" y="22"/>
                    <a:pt x="14" y="22"/>
                  </a:cubicBezTo>
                  <a:cubicBezTo>
                    <a:pt x="13" y="21"/>
                    <a:pt x="12" y="21"/>
                    <a:pt x="10" y="20"/>
                  </a:cubicBezTo>
                  <a:cubicBezTo>
                    <a:pt x="9" y="19"/>
                    <a:pt x="7" y="18"/>
                    <a:pt x="5" y="17"/>
                  </a:cubicBezTo>
                  <a:cubicBezTo>
                    <a:pt x="4" y="17"/>
                    <a:pt x="4" y="17"/>
                    <a:pt x="4" y="17"/>
                  </a:cubicBezTo>
                  <a:cubicBezTo>
                    <a:pt x="3" y="18"/>
                    <a:pt x="2" y="18"/>
                    <a:pt x="0" y="19"/>
                  </a:cubicBezTo>
                  <a:cubicBezTo>
                    <a:pt x="0" y="19"/>
                    <a:pt x="0" y="19"/>
                    <a:pt x="0" y="19"/>
                  </a:cubicBezTo>
                  <a:cubicBezTo>
                    <a:pt x="0" y="0"/>
                    <a:pt x="0" y="0"/>
                    <a:pt x="0" y="0"/>
                  </a:cubicBezTo>
                  <a:cubicBezTo>
                    <a:pt x="0" y="1"/>
                    <a:pt x="0" y="1"/>
                    <a:pt x="0" y="1"/>
                  </a:cubicBezTo>
                  <a:cubicBezTo>
                    <a:pt x="2" y="3"/>
                    <a:pt x="3" y="5"/>
                    <a:pt x="5" y="7"/>
                  </a:cubicBezTo>
                  <a:cubicBezTo>
                    <a:pt x="5" y="8"/>
                    <a:pt x="5" y="8"/>
                    <a:pt x="5" y="8"/>
                  </a:cubicBezTo>
                  <a:cubicBezTo>
                    <a:pt x="7" y="9"/>
                    <a:pt x="9" y="10"/>
                    <a:pt x="11" y="11"/>
                  </a:cubicBezTo>
                  <a:cubicBezTo>
                    <a:pt x="12" y="11"/>
                    <a:pt x="13" y="12"/>
                    <a:pt x="14" y="12"/>
                  </a:cubicBezTo>
                  <a:cubicBezTo>
                    <a:pt x="14" y="12"/>
                    <a:pt x="14" y="12"/>
                    <a:pt x="14" y="12"/>
                  </a:cubicBezTo>
                  <a:cubicBezTo>
                    <a:pt x="14" y="3"/>
                    <a:pt x="14" y="3"/>
                    <a:pt x="14" y="3"/>
                  </a:cubicBezTo>
                  <a:cubicBezTo>
                    <a:pt x="14" y="3"/>
                    <a:pt x="14" y="3"/>
                    <a:pt x="14" y="3"/>
                  </a:cubicBezTo>
                  <a:cubicBezTo>
                    <a:pt x="14" y="3"/>
                    <a:pt x="14" y="3"/>
                    <a:pt x="14" y="3"/>
                  </a:cubicBezTo>
                  <a:cubicBezTo>
                    <a:pt x="15" y="3"/>
                    <a:pt x="15" y="3"/>
                    <a:pt x="15" y="3"/>
                  </a:cubicBezTo>
                  <a:cubicBezTo>
                    <a:pt x="15" y="4"/>
                    <a:pt x="16" y="4"/>
                    <a:pt x="16" y="4"/>
                  </a:cubicBezTo>
                  <a:cubicBezTo>
                    <a:pt x="17" y="4"/>
                    <a:pt x="17" y="4"/>
                    <a:pt x="17" y="4"/>
                  </a:cubicBezTo>
                  <a:cubicBezTo>
                    <a:pt x="17" y="8"/>
                    <a:pt x="17" y="12"/>
                    <a:pt x="17" y="16"/>
                  </a:cubicBezTo>
                  <a:cubicBezTo>
                    <a:pt x="16" y="16"/>
                    <a:pt x="16" y="16"/>
                    <a:pt x="16" y="16"/>
                  </a:cubicBezTo>
                  <a:cubicBezTo>
                    <a:pt x="16" y="16"/>
                    <a:pt x="16" y="16"/>
                    <a:pt x="16" y="16"/>
                  </a:cubicBezTo>
                  <a:cubicBezTo>
                    <a:pt x="15" y="15"/>
                    <a:pt x="14" y="15"/>
                    <a:pt x="13" y="14"/>
                  </a:cubicBezTo>
                  <a:cubicBezTo>
                    <a:pt x="12" y="14"/>
                    <a:pt x="12" y="13"/>
                    <a:pt x="11" y="13"/>
                  </a:cubicBezTo>
                  <a:cubicBezTo>
                    <a:pt x="9" y="12"/>
                    <a:pt x="7" y="11"/>
                    <a:pt x="5" y="10"/>
                  </a:cubicBezTo>
                  <a:close/>
                </a:path>
              </a:pathLst>
            </a:custGeom>
            <a:solidFill>
              <a:srgbClr val="D6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0" name="Freeform 30">
              <a:extLst>
                <a:ext uri="{FF2B5EF4-FFF2-40B4-BE49-F238E27FC236}">
                  <a16:creationId xmlns:a16="http://schemas.microsoft.com/office/drawing/2014/main" id="{B47930CF-AD4A-078E-0137-02182E7DEC17}"/>
                </a:ext>
              </a:extLst>
            </p:cNvPr>
            <p:cNvSpPr>
              <a:spLocks/>
            </p:cNvSpPr>
            <p:nvPr/>
          </p:nvSpPr>
          <p:spPr bwMode="auto">
            <a:xfrm>
              <a:off x="-819150" y="-582613"/>
              <a:ext cx="106363" cy="117475"/>
            </a:xfrm>
            <a:custGeom>
              <a:avLst/>
              <a:gdLst>
                <a:gd name="T0" fmla="*/ 12 w 28"/>
                <a:gd name="T1" fmla="*/ 17 h 31"/>
                <a:gd name="T2" fmla="*/ 11 w 28"/>
                <a:gd name="T3" fmla="*/ 16 h 31"/>
                <a:gd name="T4" fmla="*/ 7 w 28"/>
                <a:gd name="T5" fmla="*/ 14 h 31"/>
                <a:gd name="T6" fmla="*/ 0 w 28"/>
                <a:gd name="T7" fmla="*/ 11 h 31"/>
                <a:gd name="T8" fmla="*/ 0 w 28"/>
                <a:gd name="T9" fmla="*/ 10 h 31"/>
                <a:gd name="T10" fmla="*/ 0 w 28"/>
                <a:gd name="T11" fmla="*/ 6 h 31"/>
                <a:gd name="T12" fmla="*/ 0 w 28"/>
                <a:gd name="T13" fmla="*/ 6 h 31"/>
                <a:gd name="T14" fmla="*/ 10 w 28"/>
                <a:gd name="T15" fmla="*/ 11 h 31"/>
                <a:gd name="T16" fmla="*/ 12 w 28"/>
                <a:gd name="T17" fmla="*/ 12 h 31"/>
                <a:gd name="T18" fmla="*/ 12 w 28"/>
                <a:gd name="T19" fmla="*/ 12 h 31"/>
                <a:gd name="T20" fmla="*/ 12 w 28"/>
                <a:gd name="T21" fmla="*/ 0 h 31"/>
                <a:gd name="T22" fmla="*/ 12 w 28"/>
                <a:gd name="T23" fmla="*/ 0 h 31"/>
                <a:gd name="T24" fmla="*/ 16 w 28"/>
                <a:gd name="T25" fmla="*/ 2 h 31"/>
                <a:gd name="T26" fmla="*/ 16 w 28"/>
                <a:gd name="T27" fmla="*/ 3 h 31"/>
                <a:gd name="T28" fmla="*/ 16 w 28"/>
                <a:gd name="T29" fmla="*/ 14 h 31"/>
                <a:gd name="T30" fmla="*/ 17 w 28"/>
                <a:gd name="T31" fmla="*/ 15 h 31"/>
                <a:gd name="T32" fmla="*/ 28 w 28"/>
                <a:gd name="T33" fmla="*/ 20 h 31"/>
                <a:gd name="T34" fmla="*/ 28 w 28"/>
                <a:gd name="T35" fmla="*/ 21 h 31"/>
                <a:gd name="T36" fmla="*/ 28 w 28"/>
                <a:gd name="T37" fmla="*/ 25 h 31"/>
                <a:gd name="T38" fmla="*/ 28 w 28"/>
                <a:gd name="T39" fmla="*/ 25 h 31"/>
                <a:gd name="T40" fmla="*/ 17 w 28"/>
                <a:gd name="T41" fmla="*/ 19 h 31"/>
                <a:gd name="T42" fmla="*/ 17 w 28"/>
                <a:gd name="T43" fmla="*/ 19 h 31"/>
                <a:gd name="T44" fmla="*/ 16 w 28"/>
                <a:gd name="T45" fmla="*/ 19 h 31"/>
                <a:gd name="T46" fmla="*/ 16 w 28"/>
                <a:gd name="T47" fmla="*/ 20 h 31"/>
                <a:gd name="T48" fmla="*/ 16 w 28"/>
                <a:gd name="T49" fmla="*/ 31 h 31"/>
                <a:gd name="T50" fmla="*/ 16 w 28"/>
                <a:gd name="T51" fmla="*/ 31 h 31"/>
                <a:gd name="T52" fmla="*/ 12 w 28"/>
                <a:gd name="T53" fmla="*/ 29 h 31"/>
                <a:gd name="T54" fmla="*/ 12 w 28"/>
                <a:gd name="T55" fmla="*/ 28 h 31"/>
                <a:gd name="T56" fmla="*/ 12 w 28"/>
                <a:gd name="T5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31">
                  <a:moveTo>
                    <a:pt x="12" y="17"/>
                  </a:moveTo>
                  <a:cubicBezTo>
                    <a:pt x="11" y="16"/>
                    <a:pt x="11" y="16"/>
                    <a:pt x="11" y="16"/>
                  </a:cubicBezTo>
                  <a:cubicBezTo>
                    <a:pt x="9" y="15"/>
                    <a:pt x="8" y="15"/>
                    <a:pt x="7" y="14"/>
                  </a:cubicBezTo>
                  <a:cubicBezTo>
                    <a:pt x="4" y="13"/>
                    <a:pt x="2" y="12"/>
                    <a:pt x="0" y="11"/>
                  </a:cubicBezTo>
                  <a:cubicBezTo>
                    <a:pt x="0" y="10"/>
                    <a:pt x="0" y="10"/>
                    <a:pt x="0" y="10"/>
                  </a:cubicBezTo>
                  <a:cubicBezTo>
                    <a:pt x="0" y="9"/>
                    <a:pt x="0" y="7"/>
                    <a:pt x="0" y="6"/>
                  </a:cubicBezTo>
                  <a:cubicBezTo>
                    <a:pt x="0" y="6"/>
                    <a:pt x="0" y="6"/>
                    <a:pt x="0" y="6"/>
                  </a:cubicBezTo>
                  <a:cubicBezTo>
                    <a:pt x="3" y="8"/>
                    <a:pt x="7" y="9"/>
                    <a:pt x="10" y="11"/>
                  </a:cubicBezTo>
                  <a:cubicBezTo>
                    <a:pt x="11" y="11"/>
                    <a:pt x="11" y="12"/>
                    <a:pt x="12" y="12"/>
                  </a:cubicBezTo>
                  <a:cubicBezTo>
                    <a:pt x="12" y="12"/>
                    <a:pt x="12" y="12"/>
                    <a:pt x="12" y="12"/>
                  </a:cubicBezTo>
                  <a:cubicBezTo>
                    <a:pt x="12" y="8"/>
                    <a:pt x="12" y="4"/>
                    <a:pt x="12" y="0"/>
                  </a:cubicBezTo>
                  <a:cubicBezTo>
                    <a:pt x="12" y="0"/>
                    <a:pt x="12" y="0"/>
                    <a:pt x="12" y="0"/>
                  </a:cubicBezTo>
                  <a:cubicBezTo>
                    <a:pt x="13" y="1"/>
                    <a:pt x="15" y="2"/>
                    <a:pt x="16" y="2"/>
                  </a:cubicBezTo>
                  <a:cubicBezTo>
                    <a:pt x="16" y="3"/>
                    <a:pt x="16" y="3"/>
                    <a:pt x="16" y="3"/>
                  </a:cubicBezTo>
                  <a:cubicBezTo>
                    <a:pt x="16" y="7"/>
                    <a:pt x="16" y="10"/>
                    <a:pt x="16" y="14"/>
                  </a:cubicBezTo>
                  <a:cubicBezTo>
                    <a:pt x="16" y="14"/>
                    <a:pt x="16" y="14"/>
                    <a:pt x="17" y="15"/>
                  </a:cubicBezTo>
                  <a:cubicBezTo>
                    <a:pt x="20" y="16"/>
                    <a:pt x="24" y="18"/>
                    <a:pt x="28" y="20"/>
                  </a:cubicBezTo>
                  <a:cubicBezTo>
                    <a:pt x="28" y="21"/>
                    <a:pt x="28" y="21"/>
                    <a:pt x="28" y="21"/>
                  </a:cubicBezTo>
                  <a:cubicBezTo>
                    <a:pt x="28" y="22"/>
                    <a:pt x="28" y="23"/>
                    <a:pt x="28" y="25"/>
                  </a:cubicBezTo>
                  <a:cubicBezTo>
                    <a:pt x="28" y="25"/>
                    <a:pt x="28" y="25"/>
                    <a:pt x="28" y="25"/>
                  </a:cubicBezTo>
                  <a:cubicBezTo>
                    <a:pt x="24" y="23"/>
                    <a:pt x="20" y="21"/>
                    <a:pt x="17" y="19"/>
                  </a:cubicBezTo>
                  <a:cubicBezTo>
                    <a:pt x="17" y="19"/>
                    <a:pt x="17" y="19"/>
                    <a:pt x="17" y="19"/>
                  </a:cubicBezTo>
                  <a:cubicBezTo>
                    <a:pt x="16" y="19"/>
                    <a:pt x="16" y="19"/>
                    <a:pt x="16" y="19"/>
                  </a:cubicBezTo>
                  <a:cubicBezTo>
                    <a:pt x="16" y="20"/>
                    <a:pt x="16" y="20"/>
                    <a:pt x="16" y="20"/>
                  </a:cubicBezTo>
                  <a:cubicBezTo>
                    <a:pt x="16" y="23"/>
                    <a:pt x="16" y="27"/>
                    <a:pt x="16" y="31"/>
                  </a:cubicBezTo>
                  <a:cubicBezTo>
                    <a:pt x="16" y="31"/>
                    <a:pt x="16" y="31"/>
                    <a:pt x="16" y="31"/>
                  </a:cubicBezTo>
                  <a:cubicBezTo>
                    <a:pt x="15" y="30"/>
                    <a:pt x="13" y="29"/>
                    <a:pt x="12" y="29"/>
                  </a:cubicBezTo>
                  <a:cubicBezTo>
                    <a:pt x="12" y="28"/>
                    <a:pt x="12" y="28"/>
                    <a:pt x="12" y="28"/>
                  </a:cubicBezTo>
                  <a:cubicBezTo>
                    <a:pt x="12" y="24"/>
                    <a:pt x="12" y="21"/>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1" name="Freeform 31">
              <a:extLst>
                <a:ext uri="{FF2B5EF4-FFF2-40B4-BE49-F238E27FC236}">
                  <a16:creationId xmlns:a16="http://schemas.microsoft.com/office/drawing/2014/main" id="{B5142851-15DB-3FFE-2566-334C341F1352}"/>
                </a:ext>
              </a:extLst>
            </p:cNvPr>
            <p:cNvSpPr>
              <a:spLocks/>
            </p:cNvSpPr>
            <p:nvPr/>
          </p:nvSpPr>
          <p:spPr bwMode="auto">
            <a:xfrm>
              <a:off x="-920750" y="-446088"/>
              <a:ext cx="1247775" cy="560388"/>
            </a:xfrm>
            <a:custGeom>
              <a:avLst/>
              <a:gdLst>
                <a:gd name="T0" fmla="*/ 0 w 330"/>
                <a:gd name="T1" fmla="*/ 148 h 148"/>
                <a:gd name="T2" fmla="*/ 25 w 330"/>
                <a:gd name="T3" fmla="*/ 131 h 148"/>
                <a:gd name="T4" fmla="*/ 60 w 330"/>
                <a:gd name="T5" fmla="*/ 116 h 148"/>
                <a:gd name="T6" fmla="*/ 83 w 330"/>
                <a:gd name="T7" fmla="*/ 102 h 148"/>
                <a:gd name="T8" fmla="*/ 132 w 330"/>
                <a:gd name="T9" fmla="*/ 91 h 148"/>
                <a:gd name="T10" fmla="*/ 177 w 330"/>
                <a:gd name="T11" fmla="*/ 62 h 148"/>
                <a:gd name="T12" fmla="*/ 219 w 330"/>
                <a:gd name="T13" fmla="*/ 49 h 148"/>
                <a:gd name="T14" fmla="*/ 271 w 330"/>
                <a:gd name="T15" fmla="*/ 25 h 148"/>
                <a:gd name="T16" fmla="*/ 325 w 330"/>
                <a:gd name="T17" fmla="*/ 8 h 148"/>
                <a:gd name="T18" fmla="*/ 287 w 330"/>
                <a:gd name="T19" fmla="*/ 20 h 148"/>
                <a:gd name="T20" fmla="*/ 240 w 330"/>
                <a:gd name="T21" fmla="*/ 28 h 148"/>
                <a:gd name="T22" fmla="*/ 203 w 330"/>
                <a:gd name="T23" fmla="*/ 51 h 148"/>
                <a:gd name="T24" fmla="*/ 153 w 330"/>
                <a:gd name="T25" fmla="*/ 63 h 148"/>
                <a:gd name="T26" fmla="*/ 122 w 330"/>
                <a:gd name="T27" fmla="*/ 92 h 148"/>
                <a:gd name="T28" fmla="*/ 69 w 330"/>
                <a:gd name="T29" fmla="*/ 100 h 148"/>
                <a:gd name="T30" fmla="*/ 52 w 330"/>
                <a:gd name="T31" fmla="*/ 118 h 148"/>
                <a:gd name="T32" fmla="*/ 25 w 330"/>
                <a:gd name="T33" fmla="*/ 128 h 148"/>
                <a:gd name="T34" fmla="*/ 0 w 330"/>
                <a:gd name="T3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0" h="148">
                  <a:moveTo>
                    <a:pt x="0" y="148"/>
                  </a:moveTo>
                  <a:cubicBezTo>
                    <a:pt x="0" y="148"/>
                    <a:pt x="12" y="132"/>
                    <a:pt x="25" y="131"/>
                  </a:cubicBezTo>
                  <a:cubicBezTo>
                    <a:pt x="37" y="131"/>
                    <a:pt x="55" y="125"/>
                    <a:pt x="60" y="116"/>
                  </a:cubicBezTo>
                  <a:cubicBezTo>
                    <a:pt x="64" y="108"/>
                    <a:pt x="67" y="102"/>
                    <a:pt x="83" y="102"/>
                  </a:cubicBezTo>
                  <a:cubicBezTo>
                    <a:pt x="99" y="102"/>
                    <a:pt x="126" y="99"/>
                    <a:pt x="132" y="91"/>
                  </a:cubicBezTo>
                  <a:cubicBezTo>
                    <a:pt x="139" y="83"/>
                    <a:pt x="158" y="63"/>
                    <a:pt x="177" y="62"/>
                  </a:cubicBezTo>
                  <a:cubicBezTo>
                    <a:pt x="196" y="60"/>
                    <a:pt x="208" y="57"/>
                    <a:pt x="219" y="49"/>
                  </a:cubicBezTo>
                  <a:cubicBezTo>
                    <a:pt x="231" y="42"/>
                    <a:pt x="255" y="24"/>
                    <a:pt x="271" y="25"/>
                  </a:cubicBezTo>
                  <a:cubicBezTo>
                    <a:pt x="286" y="27"/>
                    <a:pt x="320" y="15"/>
                    <a:pt x="325" y="8"/>
                  </a:cubicBezTo>
                  <a:cubicBezTo>
                    <a:pt x="330" y="0"/>
                    <a:pt x="301" y="19"/>
                    <a:pt x="287" y="20"/>
                  </a:cubicBezTo>
                  <a:cubicBezTo>
                    <a:pt x="273" y="21"/>
                    <a:pt x="247" y="22"/>
                    <a:pt x="240" y="28"/>
                  </a:cubicBezTo>
                  <a:cubicBezTo>
                    <a:pt x="233" y="33"/>
                    <a:pt x="226" y="49"/>
                    <a:pt x="203" y="51"/>
                  </a:cubicBezTo>
                  <a:cubicBezTo>
                    <a:pt x="181" y="53"/>
                    <a:pt x="165" y="52"/>
                    <a:pt x="153" y="63"/>
                  </a:cubicBezTo>
                  <a:cubicBezTo>
                    <a:pt x="140" y="73"/>
                    <a:pt x="140" y="91"/>
                    <a:pt x="122" y="92"/>
                  </a:cubicBezTo>
                  <a:cubicBezTo>
                    <a:pt x="105" y="93"/>
                    <a:pt x="75" y="95"/>
                    <a:pt x="69" y="100"/>
                  </a:cubicBezTo>
                  <a:cubicBezTo>
                    <a:pt x="62" y="105"/>
                    <a:pt x="55" y="115"/>
                    <a:pt x="52" y="118"/>
                  </a:cubicBezTo>
                  <a:cubicBezTo>
                    <a:pt x="49" y="121"/>
                    <a:pt x="35" y="128"/>
                    <a:pt x="25" y="128"/>
                  </a:cubicBezTo>
                  <a:cubicBezTo>
                    <a:pt x="16" y="128"/>
                    <a:pt x="5" y="137"/>
                    <a:pt x="0" y="148"/>
                  </a:cubicBezTo>
                  <a:close/>
                </a:path>
              </a:pathLst>
            </a:custGeom>
            <a:solidFill>
              <a:srgbClr val="A5DA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grpSp>
        <p:nvGrpSpPr>
          <p:cNvPr id="92" name="Agrupar 91">
            <a:extLst>
              <a:ext uri="{FF2B5EF4-FFF2-40B4-BE49-F238E27FC236}">
                <a16:creationId xmlns:a16="http://schemas.microsoft.com/office/drawing/2014/main" id="{2557F09F-B3B2-6831-5E7C-A4095061E05C}"/>
              </a:ext>
            </a:extLst>
          </p:cNvPr>
          <p:cNvGrpSpPr/>
          <p:nvPr/>
        </p:nvGrpSpPr>
        <p:grpSpPr>
          <a:xfrm rot="20525431" flipH="1">
            <a:off x="1430378" y="1513504"/>
            <a:ext cx="1285924" cy="798068"/>
            <a:chOff x="-1212850" y="-841375"/>
            <a:chExt cx="1539875" cy="955675"/>
          </a:xfrm>
        </p:grpSpPr>
        <p:sp>
          <p:nvSpPr>
            <p:cNvPr id="93" name="Freeform 6">
              <a:extLst>
                <a:ext uri="{FF2B5EF4-FFF2-40B4-BE49-F238E27FC236}">
                  <a16:creationId xmlns:a16="http://schemas.microsoft.com/office/drawing/2014/main" id="{856964DD-8731-E36F-25AB-17EA424EAE9C}"/>
                </a:ext>
              </a:extLst>
            </p:cNvPr>
            <p:cNvSpPr>
              <a:spLocks/>
            </p:cNvSpPr>
            <p:nvPr/>
          </p:nvSpPr>
          <p:spPr bwMode="auto">
            <a:xfrm>
              <a:off x="-1071563" y="-787400"/>
              <a:ext cx="728663" cy="811213"/>
            </a:xfrm>
            <a:custGeom>
              <a:avLst/>
              <a:gdLst>
                <a:gd name="T0" fmla="*/ 1 w 193"/>
                <a:gd name="T1" fmla="*/ 214 h 214"/>
                <a:gd name="T2" fmla="*/ 13 w 193"/>
                <a:gd name="T3" fmla="*/ 193 h 214"/>
                <a:gd name="T4" fmla="*/ 34 w 193"/>
                <a:gd name="T5" fmla="*/ 171 h 214"/>
                <a:gd name="T6" fmla="*/ 46 w 193"/>
                <a:gd name="T7" fmla="*/ 153 h 214"/>
                <a:gd name="T8" fmla="*/ 79 w 193"/>
                <a:gd name="T9" fmla="*/ 130 h 214"/>
                <a:gd name="T10" fmla="*/ 102 w 193"/>
                <a:gd name="T11" fmla="*/ 93 h 214"/>
                <a:gd name="T12" fmla="*/ 128 w 193"/>
                <a:gd name="T13" fmla="*/ 71 h 214"/>
                <a:gd name="T14" fmla="*/ 158 w 193"/>
                <a:gd name="T15" fmla="*/ 37 h 214"/>
                <a:gd name="T16" fmla="*/ 192 w 193"/>
                <a:gd name="T17" fmla="*/ 7 h 214"/>
                <a:gd name="T18" fmla="*/ 168 w 193"/>
                <a:gd name="T19" fmla="*/ 28 h 214"/>
                <a:gd name="T20" fmla="*/ 136 w 193"/>
                <a:gd name="T21" fmla="*/ 48 h 214"/>
                <a:gd name="T22" fmla="*/ 117 w 193"/>
                <a:gd name="T23" fmla="*/ 77 h 214"/>
                <a:gd name="T24" fmla="*/ 84 w 193"/>
                <a:gd name="T25" fmla="*/ 101 h 214"/>
                <a:gd name="T26" fmla="*/ 72 w 193"/>
                <a:gd name="T27" fmla="*/ 134 h 214"/>
                <a:gd name="T28" fmla="*/ 35 w 193"/>
                <a:gd name="T29" fmla="*/ 155 h 214"/>
                <a:gd name="T30" fmla="*/ 29 w 193"/>
                <a:gd name="T31" fmla="*/ 175 h 214"/>
                <a:gd name="T32" fmla="*/ 13 w 193"/>
                <a:gd name="T33" fmla="*/ 191 h 214"/>
                <a:gd name="T34" fmla="*/ 1 w 193"/>
                <a:gd name="T35"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14">
                  <a:moveTo>
                    <a:pt x="1" y="214"/>
                  </a:moveTo>
                  <a:cubicBezTo>
                    <a:pt x="1" y="214"/>
                    <a:pt x="4" y="197"/>
                    <a:pt x="13" y="193"/>
                  </a:cubicBezTo>
                  <a:cubicBezTo>
                    <a:pt x="22" y="189"/>
                    <a:pt x="33" y="179"/>
                    <a:pt x="34" y="171"/>
                  </a:cubicBezTo>
                  <a:cubicBezTo>
                    <a:pt x="35" y="163"/>
                    <a:pt x="35" y="157"/>
                    <a:pt x="46" y="153"/>
                  </a:cubicBezTo>
                  <a:cubicBezTo>
                    <a:pt x="57" y="148"/>
                    <a:pt x="77" y="138"/>
                    <a:pt x="79" y="130"/>
                  </a:cubicBezTo>
                  <a:cubicBezTo>
                    <a:pt x="81" y="122"/>
                    <a:pt x="88" y="100"/>
                    <a:pt x="102" y="93"/>
                  </a:cubicBezTo>
                  <a:cubicBezTo>
                    <a:pt x="115" y="87"/>
                    <a:pt x="122" y="81"/>
                    <a:pt x="128" y="71"/>
                  </a:cubicBezTo>
                  <a:cubicBezTo>
                    <a:pt x="134" y="62"/>
                    <a:pt x="146" y="40"/>
                    <a:pt x="158" y="37"/>
                  </a:cubicBezTo>
                  <a:cubicBezTo>
                    <a:pt x="170" y="34"/>
                    <a:pt x="191" y="15"/>
                    <a:pt x="192" y="7"/>
                  </a:cubicBezTo>
                  <a:cubicBezTo>
                    <a:pt x="193" y="0"/>
                    <a:pt x="178" y="23"/>
                    <a:pt x="168" y="28"/>
                  </a:cubicBezTo>
                  <a:cubicBezTo>
                    <a:pt x="158" y="33"/>
                    <a:pt x="140" y="41"/>
                    <a:pt x="136" y="48"/>
                  </a:cubicBezTo>
                  <a:cubicBezTo>
                    <a:pt x="133" y="55"/>
                    <a:pt x="133" y="69"/>
                    <a:pt x="117" y="77"/>
                  </a:cubicBezTo>
                  <a:cubicBezTo>
                    <a:pt x="102" y="85"/>
                    <a:pt x="90" y="89"/>
                    <a:pt x="84" y="101"/>
                  </a:cubicBezTo>
                  <a:cubicBezTo>
                    <a:pt x="79" y="113"/>
                    <a:pt x="84" y="128"/>
                    <a:pt x="72" y="134"/>
                  </a:cubicBezTo>
                  <a:cubicBezTo>
                    <a:pt x="59" y="140"/>
                    <a:pt x="38" y="150"/>
                    <a:pt x="35" y="155"/>
                  </a:cubicBezTo>
                  <a:cubicBezTo>
                    <a:pt x="32" y="161"/>
                    <a:pt x="30" y="171"/>
                    <a:pt x="29" y="175"/>
                  </a:cubicBezTo>
                  <a:cubicBezTo>
                    <a:pt x="28" y="178"/>
                    <a:pt x="19" y="188"/>
                    <a:pt x="13" y="191"/>
                  </a:cubicBezTo>
                  <a:cubicBezTo>
                    <a:pt x="6" y="193"/>
                    <a:pt x="0" y="203"/>
                    <a:pt x="1" y="214"/>
                  </a:cubicBezTo>
                </a:path>
              </a:pathLst>
            </a:custGeom>
            <a:solidFill>
              <a:srgbClr val="A5DA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4" name="Freeform 7">
              <a:extLst>
                <a:ext uri="{FF2B5EF4-FFF2-40B4-BE49-F238E27FC236}">
                  <a16:creationId xmlns:a16="http://schemas.microsoft.com/office/drawing/2014/main" id="{D31FDCC6-D4CB-F524-1C91-147D113ECAC9}"/>
                </a:ext>
              </a:extLst>
            </p:cNvPr>
            <p:cNvSpPr>
              <a:spLocks/>
            </p:cNvSpPr>
            <p:nvPr/>
          </p:nvSpPr>
          <p:spPr bwMode="auto">
            <a:xfrm>
              <a:off x="-1030288" y="-609600"/>
              <a:ext cx="779463" cy="644525"/>
            </a:xfrm>
            <a:custGeom>
              <a:avLst/>
              <a:gdLst>
                <a:gd name="T0" fmla="*/ 170 w 206"/>
                <a:gd name="T1" fmla="*/ 0 h 170"/>
                <a:gd name="T2" fmla="*/ 128 w 206"/>
                <a:gd name="T3" fmla="*/ 25 h 170"/>
                <a:gd name="T4" fmla="*/ 124 w 206"/>
                <a:gd name="T5" fmla="*/ 42 h 170"/>
                <a:gd name="T6" fmla="*/ 69 w 206"/>
                <a:gd name="T7" fmla="*/ 77 h 170"/>
                <a:gd name="T8" fmla="*/ 68 w 206"/>
                <a:gd name="T9" fmla="*/ 83 h 170"/>
                <a:gd name="T10" fmla="*/ 42 w 206"/>
                <a:gd name="T11" fmla="*/ 103 h 170"/>
                <a:gd name="T12" fmla="*/ 23 w 206"/>
                <a:gd name="T13" fmla="*/ 124 h 170"/>
                <a:gd name="T14" fmla="*/ 23 w 206"/>
                <a:gd name="T15" fmla="*/ 124 h 170"/>
                <a:gd name="T16" fmla="*/ 7 w 206"/>
                <a:gd name="T17" fmla="*/ 144 h 170"/>
                <a:gd name="T18" fmla="*/ 2 w 206"/>
                <a:gd name="T19" fmla="*/ 151 h 170"/>
                <a:gd name="T20" fmla="*/ 14 w 206"/>
                <a:gd name="T21" fmla="*/ 169 h 170"/>
                <a:gd name="T22" fmla="*/ 26 w 206"/>
                <a:gd name="T23" fmla="*/ 170 h 170"/>
                <a:gd name="T24" fmla="*/ 28 w 206"/>
                <a:gd name="T25" fmla="*/ 170 h 170"/>
                <a:gd name="T26" fmla="*/ 65 w 206"/>
                <a:gd name="T27" fmla="*/ 162 h 170"/>
                <a:gd name="T28" fmla="*/ 196 w 206"/>
                <a:gd name="T29" fmla="*/ 77 h 170"/>
                <a:gd name="T30" fmla="*/ 206 w 206"/>
                <a:gd name="T31" fmla="*/ 66 h 170"/>
                <a:gd name="T32" fmla="*/ 204 w 206"/>
                <a:gd name="T33" fmla="*/ 68 h 170"/>
                <a:gd name="T34" fmla="*/ 164 w 206"/>
                <a:gd name="T35" fmla="*/ 93 h 170"/>
                <a:gd name="T36" fmla="*/ 132 w 206"/>
                <a:gd name="T37" fmla="*/ 113 h 170"/>
                <a:gd name="T38" fmla="*/ 102 w 206"/>
                <a:gd name="T39" fmla="*/ 129 h 170"/>
                <a:gd name="T40" fmla="*/ 20 w 206"/>
                <a:gd name="T41" fmla="*/ 150 h 170"/>
                <a:gd name="T42" fmla="*/ 18 w 206"/>
                <a:gd name="T43" fmla="*/ 150 h 170"/>
                <a:gd name="T44" fmla="*/ 151 w 206"/>
                <a:gd name="T45" fmla="*/ 21 h 170"/>
                <a:gd name="T46" fmla="*/ 170 w 206"/>
                <a:gd name="T4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6" h="170">
                  <a:moveTo>
                    <a:pt x="170" y="0"/>
                  </a:moveTo>
                  <a:cubicBezTo>
                    <a:pt x="143" y="10"/>
                    <a:pt x="128" y="25"/>
                    <a:pt x="128" y="25"/>
                  </a:cubicBezTo>
                  <a:cubicBezTo>
                    <a:pt x="124" y="42"/>
                    <a:pt x="124" y="42"/>
                    <a:pt x="124" y="42"/>
                  </a:cubicBezTo>
                  <a:cubicBezTo>
                    <a:pt x="105" y="51"/>
                    <a:pt x="86" y="64"/>
                    <a:pt x="69" y="77"/>
                  </a:cubicBezTo>
                  <a:cubicBezTo>
                    <a:pt x="69" y="80"/>
                    <a:pt x="68" y="81"/>
                    <a:pt x="68" y="83"/>
                  </a:cubicBezTo>
                  <a:cubicBezTo>
                    <a:pt x="66" y="90"/>
                    <a:pt x="53" y="98"/>
                    <a:pt x="42" y="103"/>
                  </a:cubicBezTo>
                  <a:cubicBezTo>
                    <a:pt x="35" y="110"/>
                    <a:pt x="28" y="117"/>
                    <a:pt x="23" y="124"/>
                  </a:cubicBezTo>
                  <a:cubicBezTo>
                    <a:pt x="23" y="124"/>
                    <a:pt x="23" y="124"/>
                    <a:pt x="23" y="124"/>
                  </a:cubicBezTo>
                  <a:cubicBezTo>
                    <a:pt x="22" y="131"/>
                    <a:pt x="14" y="139"/>
                    <a:pt x="7" y="144"/>
                  </a:cubicBezTo>
                  <a:cubicBezTo>
                    <a:pt x="3" y="148"/>
                    <a:pt x="2" y="151"/>
                    <a:pt x="2" y="151"/>
                  </a:cubicBezTo>
                  <a:cubicBezTo>
                    <a:pt x="2" y="151"/>
                    <a:pt x="0" y="165"/>
                    <a:pt x="14" y="169"/>
                  </a:cubicBezTo>
                  <a:cubicBezTo>
                    <a:pt x="17" y="169"/>
                    <a:pt x="21" y="170"/>
                    <a:pt x="26" y="170"/>
                  </a:cubicBezTo>
                  <a:cubicBezTo>
                    <a:pt x="26" y="170"/>
                    <a:pt x="27" y="170"/>
                    <a:pt x="28" y="170"/>
                  </a:cubicBezTo>
                  <a:cubicBezTo>
                    <a:pt x="40" y="170"/>
                    <a:pt x="53" y="167"/>
                    <a:pt x="65" y="162"/>
                  </a:cubicBezTo>
                  <a:cubicBezTo>
                    <a:pt x="115" y="142"/>
                    <a:pt x="175" y="94"/>
                    <a:pt x="196" y="77"/>
                  </a:cubicBezTo>
                  <a:cubicBezTo>
                    <a:pt x="200" y="73"/>
                    <a:pt x="204" y="70"/>
                    <a:pt x="206" y="66"/>
                  </a:cubicBezTo>
                  <a:cubicBezTo>
                    <a:pt x="205" y="66"/>
                    <a:pt x="205" y="67"/>
                    <a:pt x="204" y="68"/>
                  </a:cubicBezTo>
                  <a:cubicBezTo>
                    <a:pt x="198" y="74"/>
                    <a:pt x="174" y="82"/>
                    <a:pt x="164" y="93"/>
                  </a:cubicBezTo>
                  <a:cubicBezTo>
                    <a:pt x="153" y="103"/>
                    <a:pt x="132" y="113"/>
                    <a:pt x="132" y="113"/>
                  </a:cubicBezTo>
                  <a:cubicBezTo>
                    <a:pt x="132" y="113"/>
                    <a:pt x="112" y="122"/>
                    <a:pt x="102" y="129"/>
                  </a:cubicBezTo>
                  <a:cubicBezTo>
                    <a:pt x="93" y="136"/>
                    <a:pt x="33" y="150"/>
                    <a:pt x="20" y="150"/>
                  </a:cubicBezTo>
                  <a:cubicBezTo>
                    <a:pt x="19" y="150"/>
                    <a:pt x="18" y="150"/>
                    <a:pt x="18" y="150"/>
                  </a:cubicBezTo>
                  <a:cubicBezTo>
                    <a:pt x="18" y="150"/>
                    <a:pt x="144" y="24"/>
                    <a:pt x="151" y="21"/>
                  </a:cubicBezTo>
                  <a:cubicBezTo>
                    <a:pt x="156" y="20"/>
                    <a:pt x="162" y="7"/>
                    <a:pt x="170" y="0"/>
                  </a:cubicBezTo>
                </a:path>
              </a:pathLst>
            </a:custGeom>
            <a:solidFill>
              <a:srgbClr val="97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5" name="Freeform 8">
              <a:extLst>
                <a:ext uri="{FF2B5EF4-FFF2-40B4-BE49-F238E27FC236}">
                  <a16:creationId xmlns:a16="http://schemas.microsoft.com/office/drawing/2014/main" id="{9F9E4D2F-C7B6-5327-34FF-8138B39CECE7}"/>
                </a:ext>
              </a:extLst>
            </p:cNvPr>
            <p:cNvSpPr>
              <a:spLocks/>
            </p:cNvSpPr>
            <p:nvPr/>
          </p:nvSpPr>
          <p:spPr bwMode="auto">
            <a:xfrm>
              <a:off x="-962025" y="-609600"/>
              <a:ext cx="752475" cy="568325"/>
            </a:xfrm>
            <a:custGeom>
              <a:avLst/>
              <a:gdLst>
                <a:gd name="T0" fmla="*/ 153 w 199"/>
                <a:gd name="T1" fmla="*/ 0 h 150"/>
                <a:gd name="T2" fmla="*/ 152 w 199"/>
                <a:gd name="T3" fmla="*/ 0 h 150"/>
                <a:gd name="T4" fmla="*/ 133 w 199"/>
                <a:gd name="T5" fmla="*/ 21 h 150"/>
                <a:gd name="T6" fmla="*/ 0 w 199"/>
                <a:gd name="T7" fmla="*/ 150 h 150"/>
                <a:gd name="T8" fmla="*/ 2 w 199"/>
                <a:gd name="T9" fmla="*/ 150 h 150"/>
                <a:gd name="T10" fmla="*/ 84 w 199"/>
                <a:gd name="T11" fmla="*/ 129 h 150"/>
                <a:gd name="T12" fmla="*/ 114 w 199"/>
                <a:gd name="T13" fmla="*/ 113 h 150"/>
                <a:gd name="T14" fmla="*/ 146 w 199"/>
                <a:gd name="T15" fmla="*/ 93 h 150"/>
                <a:gd name="T16" fmla="*/ 186 w 199"/>
                <a:gd name="T17" fmla="*/ 68 h 150"/>
                <a:gd name="T18" fmla="*/ 188 w 199"/>
                <a:gd name="T19" fmla="*/ 66 h 150"/>
                <a:gd name="T20" fmla="*/ 195 w 199"/>
                <a:gd name="T21" fmla="*/ 51 h 150"/>
                <a:gd name="T22" fmla="*/ 197 w 199"/>
                <a:gd name="T23" fmla="*/ 25 h 150"/>
                <a:gd name="T24" fmla="*/ 153 w 199"/>
                <a:gd name="T2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150">
                  <a:moveTo>
                    <a:pt x="153" y="0"/>
                  </a:moveTo>
                  <a:cubicBezTo>
                    <a:pt x="153" y="0"/>
                    <a:pt x="153" y="0"/>
                    <a:pt x="152" y="0"/>
                  </a:cubicBezTo>
                  <a:cubicBezTo>
                    <a:pt x="144" y="7"/>
                    <a:pt x="138" y="20"/>
                    <a:pt x="133" y="21"/>
                  </a:cubicBezTo>
                  <a:cubicBezTo>
                    <a:pt x="126" y="24"/>
                    <a:pt x="0" y="150"/>
                    <a:pt x="0" y="150"/>
                  </a:cubicBezTo>
                  <a:cubicBezTo>
                    <a:pt x="0" y="150"/>
                    <a:pt x="1" y="150"/>
                    <a:pt x="2" y="150"/>
                  </a:cubicBezTo>
                  <a:cubicBezTo>
                    <a:pt x="15" y="150"/>
                    <a:pt x="75" y="136"/>
                    <a:pt x="84" y="129"/>
                  </a:cubicBezTo>
                  <a:cubicBezTo>
                    <a:pt x="94" y="122"/>
                    <a:pt x="114" y="113"/>
                    <a:pt x="114" y="113"/>
                  </a:cubicBezTo>
                  <a:cubicBezTo>
                    <a:pt x="114" y="113"/>
                    <a:pt x="135" y="103"/>
                    <a:pt x="146" y="93"/>
                  </a:cubicBezTo>
                  <a:cubicBezTo>
                    <a:pt x="156" y="82"/>
                    <a:pt x="180" y="74"/>
                    <a:pt x="186" y="68"/>
                  </a:cubicBezTo>
                  <a:cubicBezTo>
                    <a:pt x="187" y="67"/>
                    <a:pt x="187" y="66"/>
                    <a:pt x="188" y="66"/>
                  </a:cubicBezTo>
                  <a:cubicBezTo>
                    <a:pt x="191" y="61"/>
                    <a:pt x="194" y="56"/>
                    <a:pt x="195" y="51"/>
                  </a:cubicBezTo>
                  <a:cubicBezTo>
                    <a:pt x="199" y="37"/>
                    <a:pt x="197" y="25"/>
                    <a:pt x="197" y="25"/>
                  </a:cubicBezTo>
                  <a:cubicBezTo>
                    <a:pt x="182" y="7"/>
                    <a:pt x="153" y="0"/>
                    <a:pt x="153" y="0"/>
                  </a:cubicBezTo>
                </a:path>
              </a:pathLst>
            </a:custGeom>
            <a:solidFill>
              <a:srgbClr val="648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6" name="Freeform 9">
              <a:extLst>
                <a:ext uri="{FF2B5EF4-FFF2-40B4-BE49-F238E27FC236}">
                  <a16:creationId xmlns:a16="http://schemas.microsoft.com/office/drawing/2014/main" id="{A2EAA5F3-F537-627A-27AB-1DB1461B7A50}"/>
                </a:ext>
              </a:extLst>
            </p:cNvPr>
            <p:cNvSpPr>
              <a:spLocks/>
            </p:cNvSpPr>
            <p:nvPr/>
          </p:nvSpPr>
          <p:spPr bwMode="auto">
            <a:xfrm>
              <a:off x="-819150" y="-314325"/>
              <a:ext cx="46038" cy="41275"/>
            </a:xfrm>
            <a:custGeom>
              <a:avLst/>
              <a:gdLst>
                <a:gd name="T0" fmla="*/ 12 w 12"/>
                <a:gd name="T1" fmla="*/ 0 h 11"/>
                <a:gd name="T2" fmla="*/ 0 w 12"/>
                <a:gd name="T3" fmla="*/ 11 h 11"/>
                <a:gd name="T4" fmla="*/ 5 w 12"/>
                <a:gd name="T5" fmla="*/ 9 h 11"/>
                <a:gd name="T6" fmla="*/ 12 w 12"/>
                <a:gd name="T7" fmla="*/ 0 h 11"/>
              </a:gdLst>
              <a:ahLst/>
              <a:cxnLst>
                <a:cxn ang="0">
                  <a:pos x="T0" y="T1"/>
                </a:cxn>
                <a:cxn ang="0">
                  <a:pos x="T2" y="T3"/>
                </a:cxn>
                <a:cxn ang="0">
                  <a:pos x="T4" y="T5"/>
                </a:cxn>
                <a:cxn ang="0">
                  <a:pos x="T6" y="T7"/>
                </a:cxn>
              </a:cxnLst>
              <a:rect l="0" t="0" r="r" b="b"/>
              <a:pathLst>
                <a:path w="12" h="11">
                  <a:moveTo>
                    <a:pt x="12" y="0"/>
                  </a:moveTo>
                  <a:cubicBezTo>
                    <a:pt x="8" y="4"/>
                    <a:pt x="4" y="7"/>
                    <a:pt x="0" y="11"/>
                  </a:cubicBezTo>
                  <a:cubicBezTo>
                    <a:pt x="2" y="10"/>
                    <a:pt x="3" y="9"/>
                    <a:pt x="5" y="9"/>
                  </a:cubicBezTo>
                  <a:cubicBezTo>
                    <a:pt x="9" y="7"/>
                    <a:pt x="11" y="4"/>
                    <a:pt x="12" y="0"/>
                  </a:cubicBezTo>
                </a:path>
              </a:pathLst>
            </a:custGeom>
            <a:solidFill>
              <a:srgbClr val="979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7" name="Freeform 10">
              <a:extLst>
                <a:ext uri="{FF2B5EF4-FFF2-40B4-BE49-F238E27FC236}">
                  <a16:creationId xmlns:a16="http://schemas.microsoft.com/office/drawing/2014/main" id="{90F753C1-A696-0AE2-FA59-438C1431492E}"/>
                </a:ext>
              </a:extLst>
            </p:cNvPr>
            <p:cNvSpPr>
              <a:spLocks noEditPoints="1"/>
            </p:cNvSpPr>
            <p:nvPr/>
          </p:nvSpPr>
          <p:spPr bwMode="auto">
            <a:xfrm>
              <a:off x="-1004888" y="-317500"/>
              <a:ext cx="234950" cy="254000"/>
            </a:xfrm>
            <a:custGeom>
              <a:avLst/>
              <a:gdLst>
                <a:gd name="T0" fmla="*/ 16 w 62"/>
                <a:gd name="T1" fmla="*/ 47 h 67"/>
                <a:gd name="T2" fmla="*/ 0 w 62"/>
                <a:gd name="T3" fmla="*/ 67 h 67"/>
                <a:gd name="T4" fmla="*/ 16 w 62"/>
                <a:gd name="T5" fmla="*/ 47 h 67"/>
                <a:gd name="T6" fmla="*/ 16 w 62"/>
                <a:gd name="T7" fmla="*/ 47 h 67"/>
                <a:gd name="T8" fmla="*/ 62 w 62"/>
                <a:gd name="T9" fmla="*/ 0 h 67"/>
                <a:gd name="T10" fmla="*/ 61 w 62"/>
                <a:gd name="T11" fmla="*/ 1 h 67"/>
                <a:gd name="T12" fmla="*/ 54 w 62"/>
                <a:gd name="T13" fmla="*/ 10 h 67"/>
                <a:gd name="T14" fmla="*/ 49 w 62"/>
                <a:gd name="T15" fmla="*/ 12 h 67"/>
                <a:gd name="T16" fmla="*/ 35 w 62"/>
                <a:gd name="T17" fmla="*/ 26 h 67"/>
                <a:gd name="T18" fmla="*/ 61 w 62"/>
                <a:gd name="T19" fmla="*/ 6 h 67"/>
                <a:gd name="T20" fmla="*/ 62 w 62"/>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67">
                  <a:moveTo>
                    <a:pt x="16" y="47"/>
                  </a:moveTo>
                  <a:cubicBezTo>
                    <a:pt x="9" y="55"/>
                    <a:pt x="3" y="62"/>
                    <a:pt x="0" y="67"/>
                  </a:cubicBezTo>
                  <a:cubicBezTo>
                    <a:pt x="7" y="62"/>
                    <a:pt x="15" y="54"/>
                    <a:pt x="16" y="47"/>
                  </a:cubicBezTo>
                  <a:cubicBezTo>
                    <a:pt x="16" y="47"/>
                    <a:pt x="16" y="47"/>
                    <a:pt x="16" y="47"/>
                  </a:cubicBezTo>
                  <a:moveTo>
                    <a:pt x="62" y="0"/>
                  </a:moveTo>
                  <a:cubicBezTo>
                    <a:pt x="62" y="1"/>
                    <a:pt x="61" y="1"/>
                    <a:pt x="61" y="1"/>
                  </a:cubicBezTo>
                  <a:cubicBezTo>
                    <a:pt x="60" y="5"/>
                    <a:pt x="58" y="8"/>
                    <a:pt x="54" y="10"/>
                  </a:cubicBezTo>
                  <a:cubicBezTo>
                    <a:pt x="52" y="10"/>
                    <a:pt x="51" y="11"/>
                    <a:pt x="49" y="12"/>
                  </a:cubicBezTo>
                  <a:cubicBezTo>
                    <a:pt x="44" y="17"/>
                    <a:pt x="39" y="21"/>
                    <a:pt x="35" y="26"/>
                  </a:cubicBezTo>
                  <a:cubicBezTo>
                    <a:pt x="46" y="21"/>
                    <a:pt x="59" y="13"/>
                    <a:pt x="61" y="6"/>
                  </a:cubicBezTo>
                  <a:cubicBezTo>
                    <a:pt x="61" y="4"/>
                    <a:pt x="62" y="3"/>
                    <a:pt x="62" y="0"/>
                  </a:cubicBezTo>
                </a:path>
              </a:pathLst>
            </a:custGeom>
            <a:solidFill>
              <a:srgbClr val="6488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8" name="Freeform 11">
              <a:extLst>
                <a:ext uri="{FF2B5EF4-FFF2-40B4-BE49-F238E27FC236}">
                  <a16:creationId xmlns:a16="http://schemas.microsoft.com/office/drawing/2014/main" id="{777937B9-4CCE-5A1C-DAD8-1F695409773A}"/>
                </a:ext>
              </a:extLst>
            </p:cNvPr>
            <p:cNvSpPr>
              <a:spLocks/>
            </p:cNvSpPr>
            <p:nvPr/>
          </p:nvSpPr>
          <p:spPr bwMode="auto">
            <a:xfrm>
              <a:off x="-1027113" y="-609600"/>
              <a:ext cx="812800" cy="644525"/>
            </a:xfrm>
            <a:custGeom>
              <a:avLst/>
              <a:gdLst>
                <a:gd name="T0" fmla="*/ 212 w 215"/>
                <a:gd name="T1" fmla="*/ 51 h 170"/>
                <a:gd name="T2" fmla="*/ 195 w 215"/>
                <a:gd name="T3" fmla="*/ 76 h 170"/>
                <a:gd name="T4" fmla="*/ 64 w 215"/>
                <a:gd name="T5" fmla="*/ 162 h 170"/>
                <a:gd name="T6" fmla="*/ 27 w 215"/>
                <a:gd name="T7" fmla="*/ 170 h 170"/>
                <a:gd name="T8" fmla="*/ 13 w 215"/>
                <a:gd name="T9" fmla="*/ 169 h 170"/>
                <a:gd name="T10" fmla="*/ 1 w 215"/>
                <a:gd name="T11" fmla="*/ 156 h 170"/>
                <a:gd name="T12" fmla="*/ 1 w 215"/>
                <a:gd name="T13" fmla="*/ 151 h 170"/>
                <a:gd name="T14" fmla="*/ 123 w 215"/>
                <a:gd name="T15" fmla="*/ 42 h 170"/>
                <a:gd name="T16" fmla="*/ 127 w 215"/>
                <a:gd name="T17" fmla="*/ 25 h 170"/>
                <a:gd name="T18" fmla="*/ 170 w 215"/>
                <a:gd name="T19" fmla="*/ 0 h 170"/>
                <a:gd name="T20" fmla="*/ 214 w 215"/>
                <a:gd name="T21" fmla="*/ 25 h 170"/>
                <a:gd name="T22" fmla="*/ 214 w 215"/>
                <a:gd name="T23" fmla="*/ 28 h 170"/>
                <a:gd name="T24" fmla="*/ 212 w 215"/>
                <a:gd name="T25"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 h="170">
                  <a:moveTo>
                    <a:pt x="212" y="51"/>
                  </a:moveTo>
                  <a:cubicBezTo>
                    <a:pt x="209" y="61"/>
                    <a:pt x="203" y="70"/>
                    <a:pt x="195" y="76"/>
                  </a:cubicBezTo>
                  <a:cubicBezTo>
                    <a:pt x="174" y="94"/>
                    <a:pt x="114" y="142"/>
                    <a:pt x="64" y="162"/>
                  </a:cubicBezTo>
                  <a:cubicBezTo>
                    <a:pt x="52" y="167"/>
                    <a:pt x="39" y="169"/>
                    <a:pt x="27" y="170"/>
                  </a:cubicBezTo>
                  <a:cubicBezTo>
                    <a:pt x="22" y="170"/>
                    <a:pt x="17" y="170"/>
                    <a:pt x="13" y="169"/>
                  </a:cubicBezTo>
                  <a:cubicBezTo>
                    <a:pt x="5" y="167"/>
                    <a:pt x="2" y="161"/>
                    <a:pt x="1" y="156"/>
                  </a:cubicBezTo>
                  <a:cubicBezTo>
                    <a:pt x="0" y="153"/>
                    <a:pt x="1" y="151"/>
                    <a:pt x="1" y="151"/>
                  </a:cubicBezTo>
                  <a:cubicBezTo>
                    <a:pt x="1" y="151"/>
                    <a:pt x="55" y="72"/>
                    <a:pt x="123" y="42"/>
                  </a:cubicBezTo>
                  <a:cubicBezTo>
                    <a:pt x="127" y="25"/>
                    <a:pt x="127" y="25"/>
                    <a:pt x="127" y="25"/>
                  </a:cubicBezTo>
                  <a:cubicBezTo>
                    <a:pt x="127" y="25"/>
                    <a:pt x="142" y="10"/>
                    <a:pt x="170" y="0"/>
                  </a:cubicBezTo>
                  <a:cubicBezTo>
                    <a:pt x="170" y="0"/>
                    <a:pt x="199" y="7"/>
                    <a:pt x="214" y="25"/>
                  </a:cubicBezTo>
                  <a:cubicBezTo>
                    <a:pt x="214" y="25"/>
                    <a:pt x="214" y="26"/>
                    <a:pt x="214" y="28"/>
                  </a:cubicBezTo>
                  <a:cubicBezTo>
                    <a:pt x="214" y="32"/>
                    <a:pt x="215" y="41"/>
                    <a:pt x="212" y="51"/>
                  </a:cubicBezTo>
                  <a:close/>
                </a:path>
              </a:pathLst>
            </a:custGeom>
            <a:solidFill>
              <a:srgbClr val="A1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99" name="Freeform 12">
              <a:extLst>
                <a:ext uri="{FF2B5EF4-FFF2-40B4-BE49-F238E27FC236}">
                  <a16:creationId xmlns:a16="http://schemas.microsoft.com/office/drawing/2014/main" id="{1E272D36-F81A-EAB5-8A3E-01F4299B2CCE}"/>
                </a:ext>
              </a:extLst>
            </p:cNvPr>
            <p:cNvSpPr>
              <a:spLocks/>
            </p:cNvSpPr>
            <p:nvPr/>
          </p:nvSpPr>
          <p:spPr bwMode="auto">
            <a:xfrm>
              <a:off x="-1030288" y="-514350"/>
              <a:ext cx="820738" cy="549275"/>
            </a:xfrm>
            <a:custGeom>
              <a:avLst/>
              <a:gdLst>
                <a:gd name="T0" fmla="*/ 213 w 217"/>
                <a:gd name="T1" fmla="*/ 26 h 145"/>
                <a:gd name="T2" fmla="*/ 196 w 217"/>
                <a:gd name="T3" fmla="*/ 51 h 145"/>
                <a:gd name="T4" fmla="*/ 65 w 217"/>
                <a:gd name="T5" fmla="*/ 137 h 145"/>
                <a:gd name="T6" fmla="*/ 28 w 217"/>
                <a:gd name="T7" fmla="*/ 145 h 145"/>
                <a:gd name="T8" fmla="*/ 14 w 217"/>
                <a:gd name="T9" fmla="*/ 144 h 145"/>
                <a:gd name="T10" fmla="*/ 2 w 217"/>
                <a:gd name="T11" fmla="*/ 126 h 145"/>
                <a:gd name="T12" fmla="*/ 103 w 217"/>
                <a:gd name="T13" fmla="*/ 96 h 145"/>
                <a:gd name="T14" fmla="*/ 173 w 217"/>
                <a:gd name="T15" fmla="*/ 44 h 145"/>
                <a:gd name="T16" fmla="*/ 178 w 217"/>
                <a:gd name="T17" fmla="*/ 26 h 145"/>
                <a:gd name="T18" fmla="*/ 215 w 217"/>
                <a:gd name="T19" fmla="*/ 0 h 145"/>
                <a:gd name="T20" fmla="*/ 213 w 217"/>
                <a:gd name="T21"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145">
                  <a:moveTo>
                    <a:pt x="213" y="26"/>
                  </a:moveTo>
                  <a:cubicBezTo>
                    <a:pt x="210" y="36"/>
                    <a:pt x="204" y="45"/>
                    <a:pt x="196" y="51"/>
                  </a:cubicBezTo>
                  <a:cubicBezTo>
                    <a:pt x="175" y="69"/>
                    <a:pt x="115" y="117"/>
                    <a:pt x="65" y="137"/>
                  </a:cubicBezTo>
                  <a:cubicBezTo>
                    <a:pt x="53" y="142"/>
                    <a:pt x="40" y="144"/>
                    <a:pt x="28" y="145"/>
                  </a:cubicBezTo>
                  <a:cubicBezTo>
                    <a:pt x="23" y="145"/>
                    <a:pt x="18" y="145"/>
                    <a:pt x="14" y="144"/>
                  </a:cubicBezTo>
                  <a:cubicBezTo>
                    <a:pt x="0" y="140"/>
                    <a:pt x="2" y="126"/>
                    <a:pt x="2" y="126"/>
                  </a:cubicBezTo>
                  <a:cubicBezTo>
                    <a:pt x="2" y="126"/>
                    <a:pt x="47" y="130"/>
                    <a:pt x="103" y="96"/>
                  </a:cubicBezTo>
                  <a:cubicBezTo>
                    <a:pt x="159" y="62"/>
                    <a:pt x="173" y="44"/>
                    <a:pt x="173" y="44"/>
                  </a:cubicBezTo>
                  <a:cubicBezTo>
                    <a:pt x="173" y="44"/>
                    <a:pt x="175" y="32"/>
                    <a:pt x="178" y="26"/>
                  </a:cubicBezTo>
                  <a:cubicBezTo>
                    <a:pt x="178" y="26"/>
                    <a:pt x="200" y="5"/>
                    <a:pt x="215" y="0"/>
                  </a:cubicBezTo>
                  <a:cubicBezTo>
                    <a:pt x="215" y="0"/>
                    <a:pt x="217" y="12"/>
                    <a:pt x="213" y="26"/>
                  </a:cubicBezTo>
                  <a:close/>
                </a:path>
              </a:pathLst>
            </a:custGeom>
            <a:solidFill>
              <a:srgbClr val="B38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0" name="Freeform 13">
              <a:extLst>
                <a:ext uri="{FF2B5EF4-FFF2-40B4-BE49-F238E27FC236}">
                  <a16:creationId xmlns:a16="http://schemas.microsoft.com/office/drawing/2014/main" id="{D3625622-18BF-CF44-9DF3-350AC4F89C69}"/>
                </a:ext>
              </a:extLst>
            </p:cNvPr>
            <p:cNvSpPr>
              <a:spLocks/>
            </p:cNvSpPr>
            <p:nvPr/>
          </p:nvSpPr>
          <p:spPr bwMode="auto">
            <a:xfrm>
              <a:off x="-1208088" y="-461963"/>
              <a:ext cx="328613" cy="442913"/>
            </a:xfrm>
            <a:custGeom>
              <a:avLst/>
              <a:gdLst>
                <a:gd name="T0" fmla="*/ 0 w 207"/>
                <a:gd name="T1" fmla="*/ 279 h 279"/>
                <a:gd name="T2" fmla="*/ 207 w 207"/>
                <a:gd name="T3" fmla="*/ 0 h 279"/>
                <a:gd name="T4" fmla="*/ 155 w 207"/>
                <a:gd name="T5" fmla="*/ 198 h 279"/>
                <a:gd name="T6" fmla="*/ 0 w 207"/>
                <a:gd name="T7" fmla="*/ 279 h 279"/>
              </a:gdLst>
              <a:ahLst/>
              <a:cxnLst>
                <a:cxn ang="0">
                  <a:pos x="T0" y="T1"/>
                </a:cxn>
                <a:cxn ang="0">
                  <a:pos x="T2" y="T3"/>
                </a:cxn>
                <a:cxn ang="0">
                  <a:pos x="T4" y="T5"/>
                </a:cxn>
                <a:cxn ang="0">
                  <a:pos x="T6" y="T7"/>
                </a:cxn>
              </a:cxnLst>
              <a:rect l="0" t="0" r="r" b="b"/>
              <a:pathLst>
                <a:path w="207" h="279">
                  <a:moveTo>
                    <a:pt x="0" y="279"/>
                  </a:moveTo>
                  <a:lnTo>
                    <a:pt x="207" y="0"/>
                  </a:lnTo>
                  <a:lnTo>
                    <a:pt x="155" y="198"/>
                  </a:lnTo>
                  <a:lnTo>
                    <a:pt x="0" y="279"/>
                  </a:lnTo>
                  <a:close/>
                </a:path>
              </a:pathLst>
            </a:custGeom>
            <a:solidFill>
              <a:srgbClr val="ECE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1" name="Freeform 14">
              <a:extLst>
                <a:ext uri="{FF2B5EF4-FFF2-40B4-BE49-F238E27FC236}">
                  <a16:creationId xmlns:a16="http://schemas.microsoft.com/office/drawing/2014/main" id="{7D483EB3-8FF6-9052-F41F-7FEB9D8ED82C}"/>
                </a:ext>
              </a:extLst>
            </p:cNvPr>
            <p:cNvSpPr>
              <a:spLocks/>
            </p:cNvSpPr>
            <p:nvPr/>
          </p:nvSpPr>
          <p:spPr bwMode="auto">
            <a:xfrm>
              <a:off x="-1027113" y="-609600"/>
              <a:ext cx="809625" cy="590550"/>
            </a:xfrm>
            <a:custGeom>
              <a:avLst/>
              <a:gdLst>
                <a:gd name="T0" fmla="*/ 214 w 214"/>
                <a:gd name="T1" fmla="*/ 25 h 156"/>
                <a:gd name="T2" fmla="*/ 204 w 214"/>
                <a:gd name="T3" fmla="*/ 30 h 156"/>
                <a:gd name="T4" fmla="*/ 204 w 214"/>
                <a:gd name="T5" fmla="*/ 30 h 156"/>
                <a:gd name="T6" fmla="*/ 171 w 214"/>
                <a:gd name="T7" fmla="*/ 12 h 156"/>
                <a:gd name="T8" fmla="*/ 146 w 214"/>
                <a:gd name="T9" fmla="*/ 26 h 156"/>
                <a:gd name="T10" fmla="*/ 140 w 214"/>
                <a:gd name="T11" fmla="*/ 43 h 156"/>
                <a:gd name="T12" fmla="*/ 125 w 214"/>
                <a:gd name="T13" fmla="*/ 52 h 156"/>
                <a:gd name="T14" fmla="*/ 17 w 214"/>
                <a:gd name="T15" fmla="*/ 150 h 156"/>
                <a:gd name="T16" fmla="*/ 15 w 214"/>
                <a:gd name="T17" fmla="*/ 150 h 156"/>
                <a:gd name="T18" fmla="*/ 1 w 214"/>
                <a:gd name="T19" fmla="*/ 156 h 156"/>
                <a:gd name="T20" fmla="*/ 1 w 214"/>
                <a:gd name="T21" fmla="*/ 155 h 156"/>
                <a:gd name="T22" fmla="*/ 1 w 214"/>
                <a:gd name="T23" fmla="*/ 153 h 156"/>
                <a:gd name="T24" fmla="*/ 1 w 214"/>
                <a:gd name="T25" fmla="*/ 151 h 156"/>
                <a:gd name="T26" fmla="*/ 123 w 214"/>
                <a:gd name="T27" fmla="*/ 42 h 156"/>
                <a:gd name="T28" fmla="*/ 127 w 214"/>
                <a:gd name="T29" fmla="*/ 25 h 156"/>
                <a:gd name="T30" fmla="*/ 170 w 214"/>
                <a:gd name="T31" fmla="*/ 0 h 156"/>
                <a:gd name="T32" fmla="*/ 214 w 214"/>
                <a:gd name="T33" fmla="*/ 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 h="156">
                  <a:moveTo>
                    <a:pt x="214" y="25"/>
                  </a:moveTo>
                  <a:cubicBezTo>
                    <a:pt x="211" y="26"/>
                    <a:pt x="207" y="28"/>
                    <a:pt x="204" y="30"/>
                  </a:cubicBezTo>
                  <a:cubicBezTo>
                    <a:pt x="204" y="30"/>
                    <a:pt x="204" y="30"/>
                    <a:pt x="204" y="30"/>
                  </a:cubicBezTo>
                  <a:cubicBezTo>
                    <a:pt x="192" y="17"/>
                    <a:pt x="171" y="12"/>
                    <a:pt x="171" y="12"/>
                  </a:cubicBezTo>
                  <a:cubicBezTo>
                    <a:pt x="158" y="16"/>
                    <a:pt x="146" y="26"/>
                    <a:pt x="146" y="26"/>
                  </a:cubicBezTo>
                  <a:cubicBezTo>
                    <a:pt x="140" y="43"/>
                    <a:pt x="140" y="43"/>
                    <a:pt x="140" y="43"/>
                  </a:cubicBezTo>
                  <a:cubicBezTo>
                    <a:pt x="125" y="52"/>
                    <a:pt x="125" y="52"/>
                    <a:pt x="125" y="52"/>
                  </a:cubicBezTo>
                  <a:cubicBezTo>
                    <a:pt x="57" y="92"/>
                    <a:pt x="17" y="150"/>
                    <a:pt x="17" y="150"/>
                  </a:cubicBezTo>
                  <a:cubicBezTo>
                    <a:pt x="15" y="150"/>
                    <a:pt x="15" y="150"/>
                    <a:pt x="15" y="150"/>
                  </a:cubicBezTo>
                  <a:cubicBezTo>
                    <a:pt x="1" y="156"/>
                    <a:pt x="1" y="156"/>
                    <a:pt x="1" y="156"/>
                  </a:cubicBezTo>
                  <a:cubicBezTo>
                    <a:pt x="1" y="156"/>
                    <a:pt x="1" y="155"/>
                    <a:pt x="1" y="155"/>
                  </a:cubicBezTo>
                  <a:cubicBezTo>
                    <a:pt x="1" y="154"/>
                    <a:pt x="1" y="153"/>
                    <a:pt x="1" y="153"/>
                  </a:cubicBezTo>
                  <a:cubicBezTo>
                    <a:pt x="0" y="151"/>
                    <a:pt x="1" y="151"/>
                    <a:pt x="1" y="151"/>
                  </a:cubicBezTo>
                  <a:cubicBezTo>
                    <a:pt x="1" y="151"/>
                    <a:pt x="55" y="72"/>
                    <a:pt x="123" y="42"/>
                  </a:cubicBezTo>
                  <a:cubicBezTo>
                    <a:pt x="127" y="25"/>
                    <a:pt x="127" y="25"/>
                    <a:pt x="127" y="25"/>
                  </a:cubicBezTo>
                  <a:cubicBezTo>
                    <a:pt x="127" y="25"/>
                    <a:pt x="142" y="10"/>
                    <a:pt x="170" y="0"/>
                  </a:cubicBezTo>
                  <a:cubicBezTo>
                    <a:pt x="170" y="0"/>
                    <a:pt x="199" y="7"/>
                    <a:pt x="214" y="25"/>
                  </a:cubicBezTo>
                  <a:close/>
                </a:path>
              </a:pathLst>
            </a:custGeom>
            <a:solidFill>
              <a:srgbClr val="804F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2" name="Freeform 15">
              <a:extLst>
                <a:ext uri="{FF2B5EF4-FFF2-40B4-BE49-F238E27FC236}">
                  <a16:creationId xmlns:a16="http://schemas.microsoft.com/office/drawing/2014/main" id="{F9CC1837-4F63-FB20-9FF2-8D2873D6730D}"/>
                </a:ext>
              </a:extLst>
            </p:cNvPr>
            <p:cNvSpPr>
              <a:spLocks noEditPoints="1"/>
            </p:cNvSpPr>
            <p:nvPr/>
          </p:nvSpPr>
          <p:spPr bwMode="auto">
            <a:xfrm>
              <a:off x="-1022350" y="-609600"/>
              <a:ext cx="804863" cy="573088"/>
            </a:xfrm>
            <a:custGeom>
              <a:avLst/>
              <a:gdLst>
                <a:gd name="T0" fmla="*/ 169 w 213"/>
                <a:gd name="T1" fmla="*/ 2 h 151"/>
                <a:gd name="T2" fmla="*/ 208 w 213"/>
                <a:gd name="T3" fmla="*/ 24 h 151"/>
                <a:gd name="T4" fmla="*/ 174 w 213"/>
                <a:gd name="T5" fmla="*/ 49 h 151"/>
                <a:gd name="T6" fmla="*/ 174 w 213"/>
                <a:gd name="T7" fmla="*/ 50 h 151"/>
                <a:gd name="T8" fmla="*/ 174 w 213"/>
                <a:gd name="T9" fmla="*/ 50 h 151"/>
                <a:gd name="T10" fmla="*/ 169 w 213"/>
                <a:gd name="T11" fmla="*/ 68 h 151"/>
                <a:gd name="T12" fmla="*/ 99 w 213"/>
                <a:gd name="T13" fmla="*/ 119 h 151"/>
                <a:gd name="T14" fmla="*/ 5 w 213"/>
                <a:gd name="T15" fmla="*/ 148 h 151"/>
                <a:gd name="T16" fmla="*/ 123 w 213"/>
                <a:gd name="T17" fmla="*/ 44 h 151"/>
                <a:gd name="T18" fmla="*/ 125 w 213"/>
                <a:gd name="T19" fmla="*/ 44 h 151"/>
                <a:gd name="T20" fmla="*/ 125 w 213"/>
                <a:gd name="T21" fmla="*/ 42 h 151"/>
                <a:gd name="T22" fmla="*/ 128 w 213"/>
                <a:gd name="T23" fmla="*/ 27 h 151"/>
                <a:gd name="T24" fmla="*/ 169 w 213"/>
                <a:gd name="T25" fmla="*/ 2 h 151"/>
                <a:gd name="T26" fmla="*/ 169 w 213"/>
                <a:gd name="T27" fmla="*/ 0 h 151"/>
                <a:gd name="T28" fmla="*/ 126 w 213"/>
                <a:gd name="T29" fmla="*/ 25 h 151"/>
                <a:gd name="T30" fmla="*/ 122 w 213"/>
                <a:gd name="T31" fmla="*/ 42 h 151"/>
                <a:gd name="T32" fmla="*/ 0 w 213"/>
                <a:gd name="T33" fmla="*/ 151 h 151"/>
                <a:gd name="T34" fmla="*/ 4 w 213"/>
                <a:gd name="T35" fmla="*/ 151 h 151"/>
                <a:gd name="T36" fmla="*/ 101 w 213"/>
                <a:gd name="T37" fmla="*/ 121 h 151"/>
                <a:gd name="T38" fmla="*/ 171 w 213"/>
                <a:gd name="T39" fmla="*/ 69 h 151"/>
                <a:gd name="T40" fmla="*/ 176 w 213"/>
                <a:gd name="T41" fmla="*/ 51 h 151"/>
                <a:gd name="T42" fmla="*/ 213 w 213"/>
                <a:gd name="T43" fmla="*/ 25 h 151"/>
                <a:gd name="T44" fmla="*/ 169 w 213"/>
                <a:gd name="T4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 h="151">
                  <a:moveTo>
                    <a:pt x="169" y="2"/>
                  </a:moveTo>
                  <a:cubicBezTo>
                    <a:pt x="173" y="3"/>
                    <a:pt x="195" y="10"/>
                    <a:pt x="208" y="24"/>
                  </a:cubicBezTo>
                  <a:cubicBezTo>
                    <a:pt x="194" y="31"/>
                    <a:pt x="175" y="48"/>
                    <a:pt x="174" y="49"/>
                  </a:cubicBezTo>
                  <a:cubicBezTo>
                    <a:pt x="174" y="50"/>
                    <a:pt x="174" y="50"/>
                    <a:pt x="174" y="50"/>
                  </a:cubicBezTo>
                  <a:cubicBezTo>
                    <a:pt x="174" y="50"/>
                    <a:pt x="174" y="50"/>
                    <a:pt x="174" y="50"/>
                  </a:cubicBezTo>
                  <a:cubicBezTo>
                    <a:pt x="171" y="55"/>
                    <a:pt x="169" y="65"/>
                    <a:pt x="169" y="68"/>
                  </a:cubicBezTo>
                  <a:cubicBezTo>
                    <a:pt x="166" y="71"/>
                    <a:pt x="149" y="89"/>
                    <a:pt x="99" y="119"/>
                  </a:cubicBezTo>
                  <a:cubicBezTo>
                    <a:pt x="56" y="145"/>
                    <a:pt x="19" y="148"/>
                    <a:pt x="5" y="148"/>
                  </a:cubicBezTo>
                  <a:cubicBezTo>
                    <a:pt x="17" y="132"/>
                    <a:pt x="65" y="70"/>
                    <a:pt x="123" y="44"/>
                  </a:cubicBezTo>
                  <a:cubicBezTo>
                    <a:pt x="125" y="44"/>
                    <a:pt x="125" y="44"/>
                    <a:pt x="125" y="44"/>
                  </a:cubicBezTo>
                  <a:cubicBezTo>
                    <a:pt x="125" y="42"/>
                    <a:pt x="125" y="42"/>
                    <a:pt x="125" y="42"/>
                  </a:cubicBezTo>
                  <a:cubicBezTo>
                    <a:pt x="128" y="27"/>
                    <a:pt x="128" y="27"/>
                    <a:pt x="128" y="27"/>
                  </a:cubicBezTo>
                  <a:cubicBezTo>
                    <a:pt x="131" y="24"/>
                    <a:pt x="145" y="11"/>
                    <a:pt x="169" y="2"/>
                  </a:cubicBezTo>
                  <a:moveTo>
                    <a:pt x="169" y="0"/>
                  </a:moveTo>
                  <a:cubicBezTo>
                    <a:pt x="141" y="10"/>
                    <a:pt x="126" y="25"/>
                    <a:pt x="126" y="25"/>
                  </a:cubicBezTo>
                  <a:cubicBezTo>
                    <a:pt x="122" y="42"/>
                    <a:pt x="122" y="42"/>
                    <a:pt x="122" y="42"/>
                  </a:cubicBezTo>
                  <a:cubicBezTo>
                    <a:pt x="54" y="72"/>
                    <a:pt x="0" y="151"/>
                    <a:pt x="0" y="151"/>
                  </a:cubicBezTo>
                  <a:cubicBezTo>
                    <a:pt x="0" y="151"/>
                    <a:pt x="1" y="151"/>
                    <a:pt x="4" y="151"/>
                  </a:cubicBezTo>
                  <a:cubicBezTo>
                    <a:pt x="17" y="151"/>
                    <a:pt x="56" y="148"/>
                    <a:pt x="101" y="121"/>
                  </a:cubicBezTo>
                  <a:cubicBezTo>
                    <a:pt x="157" y="87"/>
                    <a:pt x="171" y="69"/>
                    <a:pt x="171" y="69"/>
                  </a:cubicBezTo>
                  <a:cubicBezTo>
                    <a:pt x="171" y="69"/>
                    <a:pt x="173" y="57"/>
                    <a:pt x="176" y="51"/>
                  </a:cubicBezTo>
                  <a:cubicBezTo>
                    <a:pt x="176" y="51"/>
                    <a:pt x="198" y="30"/>
                    <a:pt x="213" y="25"/>
                  </a:cubicBezTo>
                  <a:cubicBezTo>
                    <a:pt x="198" y="7"/>
                    <a:pt x="169" y="0"/>
                    <a:pt x="169" y="0"/>
                  </a:cubicBezTo>
                  <a:close/>
                </a:path>
              </a:pathLst>
            </a:custGeom>
            <a:solidFill>
              <a:srgbClr val="C3A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3" name="Freeform 16">
              <a:extLst>
                <a:ext uri="{FF2B5EF4-FFF2-40B4-BE49-F238E27FC236}">
                  <a16:creationId xmlns:a16="http://schemas.microsoft.com/office/drawing/2014/main" id="{CD2A454E-2FF1-98EC-2DDE-CC948B0F4F8A}"/>
                </a:ext>
              </a:extLst>
            </p:cNvPr>
            <p:cNvSpPr>
              <a:spLocks/>
            </p:cNvSpPr>
            <p:nvPr/>
          </p:nvSpPr>
          <p:spPr bwMode="auto">
            <a:xfrm>
              <a:off x="-538163" y="-825500"/>
              <a:ext cx="22225" cy="420688"/>
            </a:xfrm>
            <a:custGeom>
              <a:avLst/>
              <a:gdLst>
                <a:gd name="T0" fmla="*/ 6 w 6"/>
                <a:gd name="T1" fmla="*/ 111 h 111"/>
                <a:gd name="T2" fmla="*/ 0 w 6"/>
                <a:gd name="T3" fmla="*/ 111 h 111"/>
                <a:gd name="T4" fmla="*/ 0 w 6"/>
                <a:gd name="T5" fmla="*/ 3 h 111"/>
                <a:gd name="T6" fmla="*/ 3 w 6"/>
                <a:gd name="T7" fmla="*/ 0 h 111"/>
                <a:gd name="T8" fmla="*/ 6 w 6"/>
                <a:gd name="T9" fmla="*/ 3 h 111"/>
                <a:gd name="T10" fmla="*/ 6 w 6"/>
                <a:gd name="T11" fmla="*/ 111 h 111"/>
              </a:gdLst>
              <a:ahLst/>
              <a:cxnLst>
                <a:cxn ang="0">
                  <a:pos x="T0" y="T1"/>
                </a:cxn>
                <a:cxn ang="0">
                  <a:pos x="T2" y="T3"/>
                </a:cxn>
                <a:cxn ang="0">
                  <a:pos x="T4" y="T5"/>
                </a:cxn>
                <a:cxn ang="0">
                  <a:pos x="T6" y="T7"/>
                </a:cxn>
                <a:cxn ang="0">
                  <a:pos x="T8" y="T9"/>
                </a:cxn>
                <a:cxn ang="0">
                  <a:pos x="T10" y="T11"/>
                </a:cxn>
              </a:cxnLst>
              <a:rect l="0" t="0" r="r" b="b"/>
              <a:pathLst>
                <a:path w="6" h="111">
                  <a:moveTo>
                    <a:pt x="6" y="111"/>
                  </a:moveTo>
                  <a:cubicBezTo>
                    <a:pt x="0" y="111"/>
                    <a:pt x="0" y="111"/>
                    <a:pt x="0" y="111"/>
                  </a:cubicBezTo>
                  <a:cubicBezTo>
                    <a:pt x="0" y="3"/>
                    <a:pt x="0" y="3"/>
                    <a:pt x="0" y="3"/>
                  </a:cubicBezTo>
                  <a:cubicBezTo>
                    <a:pt x="0" y="1"/>
                    <a:pt x="1" y="0"/>
                    <a:pt x="3" y="0"/>
                  </a:cubicBezTo>
                  <a:cubicBezTo>
                    <a:pt x="4" y="0"/>
                    <a:pt x="6" y="1"/>
                    <a:pt x="6" y="3"/>
                  </a:cubicBezTo>
                  <a:lnTo>
                    <a:pt x="6" y="111"/>
                  </a:lnTo>
                  <a:close/>
                </a:path>
              </a:pathLst>
            </a:custGeom>
            <a:solidFill>
              <a:srgbClr val="F07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4" name="Freeform 17">
              <a:extLst>
                <a:ext uri="{FF2B5EF4-FFF2-40B4-BE49-F238E27FC236}">
                  <a16:creationId xmlns:a16="http://schemas.microsoft.com/office/drawing/2014/main" id="{3342A62B-1B12-0067-4FA4-F60F044014AA}"/>
                </a:ext>
              </a:extLst>
            </p:cNvPr>
            <p:cNvSpPr>
              <a:spLocks/>
            </p:cNvSpPr>
            <p:nvPr/>
          </p:nvSpPr>
          <p:spPr bwMode="auto">
            <a:xfrm>
              <a:off x="-698500" y="-617538"/>
              <a:ext cx="295275" cy="288925"/>
            </a:xfrm>
            <a:custGeom>
              <a:avLst/>
              <a:gdLst>
                <a:gd name="T0" fmla="*/ 3 w 78"/>
                <a:gd name="T1" fmla="*/ 42 h 76"/>
                <a:gd name="T2" fmla="*/ 67 w 78"/>
                <a:gd name="T3" fmla="*/ 76 h 76"/>
                <a:gd name="T4" fmla="*/ 78 w 78"/>
                <a:gd name="T5" fmla="*/ 31 h 76"/>
                <a:gd name="T6" fmla="*/ 20 w 78"/>
                <a:gd name="T7" fmla="*/ 0 h 76"/>
                <a:gd name="T8" fmla="*/ 3 w 78"/>
                <a:gd name="T9" fmla="*/ 42 h 76"/>
              </a:gdLst>
              <a:ahLst/>
              <a:cxnLst>
                <a:cxn ang="0">
                  <a:pos x="T0" y="T1"/>
                </a:cxn>
                <a:cxn ang="0">
                  <a:pos x="T2" y="T3"/>
                </a:cxn>
                <a:cxn ang="0">
                  <a:pos x="T4" y="T5"/>
                </a:cxn>
                <a:cxn ang="0">
                  <a:pos x="T6" y="T7"/>
                </a:cxn>
                <a:cxn ang="0">
                  <a:pos x="T8" y="T9"/>
                </a:cxn>
              </a:cxnLst>
              <a:rect l="0" t="0" r="r" b="b"/>
              <a:pathLst>
                <a:path w="78" h="76">
                  <a:moveTo>
                    <a:pt x="3" y="42"/>
                  </a:moveTo>
                  <a:cubicBezTo>
                    <a:pt x="67" y="76"/>
                    <a:pt x="67" y="76"/>
                    <a:pt x="67" y="76"/>
                  </a:cubicBezTo>
                  <a:cubicBezTo>
                    <a:pt x="67" y="76"/>
                    <a:pt x="62" y="52"/>
                    <a:pt x="78" y="31"/>
                  </a:cubicBezTo>
                  <a:cubicBezTo>
                    <a:pt x="20" y="0"/>
                    <a:pt x="20" y="0"/>
                    <a:pt x="20" y="0"/>
                  </a:cubicBezTo>
                  <a:cubicBezTo>
                    <a:pt x="20" y="0"/>
                    <a:pt x="0" y="4"/>
                    <a:pt x="3" y="42"/>
                  </a:cubicBezTo>
                  <a:close/>
                </a:path>
              </a:pathLst>
            </a:custGeom>
            <a:solidFill>
              <a:srgbClr val="E0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5" name="Freeform 18">
              <a:extLst>
                <a:ext uri="{FF2B5EF4-FFF2-40B4-BE49-F238E27FC236}">
                  <a16:creationId xmlns:a16="http://schemas.microsoft.com/office/drawing/2014/main" id="{E4A99F82-0C51-70D4-2AD5-6FCD5C665848}"/>
                </a:ext>
              </a:extLst>
            </p:cNvPr>
            <p:cNvSpPr>
              <a:spLocks/>
            </p:cNvSpPr>
            <p:nvPr/>
          </p:nvSpPr>
          <p:spPr bwMode="auto">
            <a:xfrm>
              <a:off x="-679450" y="-811213"/>
              <a:ext cx="276225" cy="266700"/>
            </a:xfrm>
            <a:custGeom>
              <a:avLst/>
              <a:gdLst>
                <a:gd name="T0" fmla="*/ 4 w 73"/>
                <a:gd name="T1" fmla="*/ 39 h 70"/>
                <a:gd name="T2" fmla="*/ 63 w 73"/>
                <a:gd name="T3" fmla="*/ 70 h 70"/>
                <a:gd name="T4" fmla="*/ 73 w 73"/>
                <a:gd name="T5" fmla="*/ 28 h 70"/>
                <a:gd name="T6" fmla="*/ 20 w 73"/>
                <a:gd name="T7" fmla="*/ 0 h 70"/>
                <a:gd name="T8" fmla="*/ 4 w 73"/>
                <a:gd name="T9" fmla="*/ 39 h 70"/>
              </a:gdLst>
              <a:ahLst/>
              <a:cxnLst>
                <a:cxn ang="0">
                  <a:pos x="T0" y="T1"/>
                </a:cxn>
                <a:cxn ang="0">
                  <a:pos x="T2" y="T3"/>
                </a:cxn>
                <a:cxn ang="0">
                  <a:pos x="T4" y="T5"/>
                </a:cxn>
                <a:cxn ang="0">
                  <a:pos x="T6" y="T7"/>
                </a:cxn>
                <a:cxn ang="0">
                  <a:pos x="T8" y="T9"/>
                </a:cxn>
              </a:cxnLst>
              <a:rect l="0" t="0" r="r" b="b"/>
              <a:pathLst>
                <a:path w="73" h="70">
                  <a:moveTo>
                    <a:pt x="4" y="39"/>
                  </a:moveTo>
                  <a:cubicBezTo>
                    <a:pt x="63" y="70"/>
                    <a:pt x="63" y="70"/>
                    <a:pt x="63" y="70"/>
                  </a:cubicBezTo>
                  <a:cubicBezTo>
                    <a:pt x="63" y="70"/>
                    <a:pt x="58" y="48"/>
                    <a:pt x="73" y="28"/>
                  </a:cubicBezTo>
                  <a:cubicBezTo>
                    <a:pt x="20" y="0"/>
                    <a:pt x="20" y="0"/>
                    <a:pt x="20" y="0"/>
                  </a:cubicBezTo>
                  <a:cubicBezTo>
                    <a:pt x="20" y="0"/>
                    <a:pt x="0" y="4"/>
                    <a:pt x="4" y="39"/>
                  </a:cubicBezTo>
                  <a:close/>
                </a:path>
              </a:pathLst>
            </a:custGeom>
            <a:solidFill>
              <a:srgbClr val="E0E1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6" name="Rectangle 19">
              <a:extLst>
                <a:ext uri="{FF2B5EF4-FFF2-40B4-BE49-F238E27FC236}">
                  <a16:creationId xmlns:a16="http://schemas.microsoft.com/office/drawing/2014/main" id="{406456E5-0E75-7F74-686E-E4C2721CBB2C}"/>
                </a:ext>
              </a:extLst>
            </p:cNvPr>
            <p:cNvSpPr>
              <a:spLocks noChangeArrowheads="1"/>
            </p:cNvSpPr>
            <p:nvPr/>
          </p:nvSpPr>
          <p:spPr bwMode="auto">
            <a:xfrm>
              <a:off x="-698500" y="-773113"/>
              <a:ext cx="23813" cy="508000"/>
            </a:xfrm>
            <a:prstGeom prst="rect">
              <a:avLst/>
            </a:prstGeom>
            <a:solidFill>
              <a:srgbClr val="F07E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7" name="Freeform 20">
              <a:extLst>
                <a:ext uri="{FF2B5EF4-FFF2-40B4-BE49-F238E27FC236}">
                  <a16:creationId xmlns:a16="http://schemas.microsoft.com/office/drawing/2014/main" id="{89DAE8E4-74A2-2831-E3DA-1B340B21AF06}"/>
                </a:ext>
              </a:extLst>
            </p:cNvPr>
            <p:cNvSpPr>
              <a:spLocks/>
            </p:cNvSpPr>
            <p:nvPr/>
          </p:nvSpPr>
          <p:spPr bwMode="auto">
            <a:xfrm>
              <a:off x="-920750" y="-458788"/>
              <a:ext cx="298450" cy="292100"/>
            </a:xfrm>
            <a:custGeom>
              <a:avLst/>
              <a:gdLst>
                <a:gd name="T0" fmla="*/ 4 w 79"/>
                <a:gd name="T1" fmla="*/ 43 h 77"/>
                <a:gd name="T2" fmla="*/ 68 w 79"/>
                <a:gd name="T3" fmla="*/ 77 h 77"/>
                <a:gd name="T4" fmla="*/ 79 w 79"/>
                <a:gd name="T5" fmla="*/ 31 h 77"/>
                <a:gd name="T6" fmla="*/ 21 w 79"/>
                <a:gd name="T7" fmla="*/ 0 h 77"/>
                <a:gd name="T8" fmla="*/ 4 w 79"/>
                <a:gd name="T9" fmla="*/ 43 h 77"/>
              </a:gdLst>
              <a:ahLst/>
              <a:cxnLst>
                <a:cxn ang="0">
                  <a:pos x="T0" y="T1"/>
                </a:cxn>
                <a:cxn ang="0">
                  <a:pos x="T2" y="T3"/>
                </a:cxn>
                <a:cxn ang="0">
                  <a:pos x="T4" y="T5"/>
                </a:cxn>
                <a:cxn ang="0">
                  <a:pos x="T6" y="T7"/>
                </a:cxn>
                <a:cxn ang="0">
                  <a:pos x="T8" y="T9"/>
                </a:cxn>
              </a:cxnLst>
              <a:rect l="0" t="0" r="r" b="b"/>
              <a:pathLst>
                <a:path w="79" h="77">
                  <a:moveTo>
                    <a:pt x="4" y="43"/>
                  </a:moveTo>
                  <a:cubicBezTo>
                    <a:pt x="68" y="77"/>
                    <a:pt x="68" y="77"/>
                    <a:pt x="68" y="77"/>
                  </a:cubicBezTo>
                  <a:cubicBezTo>
                    <a:pt x="68" y="77"/>
                    <a:pt x="63" y="53"/>
                    <a:pt x="79" y="31"/>
                  </a:cubicBezTo>
                  <a:cubicBezTo>
                    <a:pt x="21" y="0"/>
                    <a:pt x="21" y="0"/>
                    <a:pt x="21" y="0"/>
                  </a:cubicBezTo>
                  <a:cubicBezTo>
                    <a:pt x="21" y="0"/>
                    <a:pt x="0" y="5"/>
                    <a:pt x="4" y="43"/>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8" name="Freeform 21">
              <a:extLst>
                <a:ext uri="{FF2B5EF4-FFF2-40B4-BE49-F238E27FC236}">
                  <a16:creationId xmlns:a16="http://schemas.microsoft.com/office/drawing/2014/main" id="{310AA362-C834-8D39-A4DF-A69DC430064C}"/>
                </a:ext>
              </a:extLst>
            </p:cNvPr>
            <p:cNvSpPr>
              <a:spLocks/>
            </p:cNvSpPr>
            <p:nvPr/>
          </p:nvSpPr>
          <p:spPr bwMode="auto">
            <a:xfrm>
              <a:off x="-898525" y="-650875"/>
              <a:ext cx="276225" cy="268288"/>
            </a:xfrm>
            <a:custGeom>
              <a:avLst/>
              <a:gdLst>
                <a:gd name="T0" fmla="*/ 3 w 73"/>
                <a:gd name="T1" fmla="*/ 39 h 71"/>
                <a:gd name="T2" fmla="*/ 63 w 73"/>
                <a:gd name="T3" fmla="*/ 71 h 71"/>
                <a:gd name="T4" fmla="*/ 73 w 73"/>
                <a:gd name="T5" fmla="*/ 29 h 71"/>
                <a:gd name="T6" fmla="*/ 19 w 73"/>
                <a:gd name="T7" fmla="*/ 0 h 71"/>
                <a:gd name="T8" fmla="*/ 3 w 73"/>
                <a:gd name="T9" fmla="*/ 39 h 71"/>
              </a:gdLst>
              <a:ahLst/>
              <a:cxnLst>
                <a:cxn ang="0">
                  <a:pos x="T0" y="T1"/>
                </a:cxn>
                <a:cxn ang="0">
                  <a:pos x="T2" y="T3"/>
                </a:cxn>
                <a:cxn ang="0">
                  <a:pos x="T4" y="T5"/>
                </a:cxn>
                <a:cxn ang="0">
                  <a:pos x="T6" y="T7"/>
                </a:cxn>
                <a:cxn ang="0">
                  <a:pos x="T8" y="T9"/>
                </a:cxn>
              </a:cxnLst>
              <a:rect l="0" t="0" r="r" b="b"/>
              <a:pathLst>
                <a:path w="73" h="71">
                  <a:moveTo>
                    <a:pt x="3" y="39"/>
                  </a:moveTo>
                  <a:cubicBezTo>
                    <a:pt x="63" y="71"/>
                    <a:pt x="63" y="71"/>
                    <a:pt x="63" y="71"/>
                  </a:cubicBezTo>
                  <a:cubicBezTo>
                    <a:pt x="63" y="71"/>
                    <a:pt x="58" y="49"/>
                    <a:pt x="73" y="29"/>
                  </a:cubicBezTo>
                  <a:cubicBezTo>
                    <a:pt x="19" y="0"/>
                    <a:pt x="19" y="0"/>
                    <a:pt x="19" y="0"/>
                  </a:cubicBezTo>
                  <a:cubicBezTo>
                    <a:pt x="19" y="0"/>
                    <a:pt x="0" y="4"/>
                    <a:pt x="3" y="39"/>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09" name="Freeform 22">
              <a:extLst>
                <a:ext uri="{FF2B5EF4-FFF2-40B4-BE49-F238E27FC236}">
                  <a16:creationId xmlns:a16="http://schemas.microsoft.com/office/drawing/2014/main" id="{1F86E0E8-A0E9-D440-6B0B-9DA07F4A1230}"/>
                </a:ext>
              </a:extLst>
            </p:cNvPr>
            <p:cNvSpPr>
              <a:spLocks/>
            </p:cNvSpPr>
            <p:nvPr/>
          </p:nvSpPr>
          <p:spPr bwMode="auto">
            <a:xfrm>
              <a:off x="-822325" y="-792163"/>
              <a:ext cx="177800" cy="179388"/>
            </a:xfrm>
            <a:custGeom>
              <a:avLst/>
              <a:gdLst>
                <a:gd name="T0" fmla="*/ 2 w 47"/>
                <a:gd name="T1" fmla="*/ 26 h 47"/>
                <a:gd name="T2" fmla="*/ 41 w 47"/>
                <a:gd name="T3" fmla="*/ 47 h 47"/>
                <a:gd name="T4" fmla="*/ 47 w 47"/>
                <a:gd name="T5" fmla="*/ 19 h 47"/>
                <a:gd name="T6" fmla="*/ 12 w 47"/>
                <a:gd name="T7" fmla="*/ 0 h 47"/>
                <a:gd name="T8" fmla="*/ 2 w 47"/>
                <a:gd name="T9" fmla="*/ 26 h 47"/>
              </a:gdLst>
              <a:ahLst/>
              <a:cxnLst>
                <a:cxn ang="0">
                  <a:pos x="T0" y="T1"/>
                </a:cxn>
                <a:cxn ang="0">
                  <a:pos x="T2" y="T3"/>
                </a:cxn>
                <a:cxn ang="0">
                  <a:pos x="T4" y="T5"/>
                </a:cxn>
                <a:cxn ang="0">
                  <a:pos x="T6" y="T7"/>
                </a:cxn>
                <a:cxn ang="0">
                  <a:pos x="T8" y="T9"/>
                </a:cxn>
              </a:cxnLst>
              <a:rect l="0" t="0" r="r" b="b"/>
              <a:pathLst>
                <a:path w="47" h="47">
                  <a:moveTo>
                    <a:pt x="2" y="26"/>
                  </a:moveTo>
                  <a:cubicBezTo>
                    <a:pt x="41" y="47"/>
                    <a:pt x="41" y="47"/>
                    <a:pt x="41" y="47"/>
                  </a:cubicBezTo>
                  <a:cubicBezTo>
                    <a:pt x="41" y="47"/>
                    <a:pt x="38" y="32"/>
                    <a:pt x="47" y="19"/>
                  </a:cubicBezTo>
                  <a:cubicBezTo>
                    <a:pt x="12" y="0"/>
                    <a:pt x="12" y="0"/>
                    <a:pt x="12" y="0"/>
                  </a:cubicBezTo>
                  <a:cubicBezTo>
                    <a:pt x="12" y="0"/>
                    <a:pt x="0" y="3"/>
                    <a:pt x="2" y="26"/>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0" name="Freeform 23">
              <a:extLst>
                <a:ext uri="{FF2B5EF4-FFF2-40B4-BE49-F238E27FC236}">
                  <a16:creationId xmlns:a16="http://schemas.microsoft.com/office/drawing/2014/main" id="{A27376D7-0E6F-3D4E-9E2C-0E2677FDE717}"/>
                </a:ext>
              </a:extLst>
            </p:cNvPr>
            <p:cNvSpPr>
              <a:spLocks/>
            </p:cNvSpPr>
            <p:nvPr/>
          </p:nvSpPr>
          <p:spPr bwMode="auto">
            <a:xfrm>
              <a:off x="-723900" y="-825500"/>
              <a:ext cx="74613" cy="63500"/>
            </a:xfrm>
            <a:custGeom>
              <a:avLst/>
              <a:gdLst>
                <a:gd name="T0" fmla="*/ 0 w 20"/>
                <a:gd name="T1" fmla="*/ 0 h 17"/>
                <a:gd name="T2" fmla="*/ 0 w 20"/>
                <a:gd name="T3" fmla="*/ 12 h 17"/>
                <a:gd name="T4" fmla="*/ 10 w 20"/>
                <a:gd name="T5" fmla="*/ 17 h 17"/>
                <a:gd name="T6" fmla="*/ 20 w 20"/>
                <a:gd name="T7" fmla="*/ 12 h 17"/>
                <a:gd name="T8" fmla="*/ 20 w 20"/>
                <a:gd name="T9" fmla="*/ 0 h 17"/>
                <a:gd name="T10" fmla="*/ 0 w 20"/>
                <a:gd name="T11" fmla="*/ 0 h 17"/>
              </a:gdLst>
              <a:ahLst/>
              <a:cxnLst>
                <a:cxn ang="0">
                  <a:pos x="T0" y="T1"/>
                </a:cxn>
                <a:cxn ang="0">
                  <a:pos x="T2" y="T3"/>
                </a:cxn>
                <a:cxn ang="0">
                  <a:pos x="T4" y="T5"/>
                </a:cxn>
                <a:cxn ang="0">
                  <a:pos x="T6" y="T7"/>
                </a:cxn>
                <a:cxn ang="0">
                  <a:pos x="T8" y="T9"/>
                </a:cxn>
                <a:cxn ang="0">
                  <a:pos x="T10" y="T11"/>
                </a:cxn>
              </a:cxnLst>
              <a:rect l="0" t="0" r="r" b="b"/>
              <a:pathLst>
                <a:path w="20" h="17">
                  <a:moveTo>
                    <a:pt x="0" y="0"/>
                  </a:moveTo>
                  <a:cubicBezTo>
                    <a:pt x="0" y="12"/>
                    <a:pt x="0" y="12"/>
                    <a:pt x="0" y="12"/>
                  </a:cubicBezTo>
                  <a:cubicBezTo>
                    <a:pt x="0" y="15"/>
                    <a:pt x="5" y="17"/>
                    <a:pt x="10" y="17"/>
                  </a:cubicBezTo>
                  <a:cubicBezTo>
                    <a:pt x="15" y="17"/>
                    <a:pt x="20" y="15"/>
                    <a:pt x="20" y="12"/>
                  </a:cubicBezTo>
                  <a:cubicBezTo>
                    <a:pt x="20" y="0"/>
                    <a:pt x="20" y="0"/>
                    <a:pt x="20" y="0"/>
                  </a:cubicBezTo>
                  <a:lnTo>
                    <a:pt x="0" y="0"/>
                  </a:lnTo>
                  <a:close/>
                </a:path>
              </a:pathLst>
            </a:custGeom>
            <a:solidFill>
              <a:srgbClr val="C162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1" name="Oval 24">
              <a:extLst>
                <a:ext uri="{FF2B5EF4-FFF2-40B4-BE49-F238E27FC236}">
                  <a16:creationId xmlns:a16="http://schemas.microsoft.com/office/drawing/2014/main" id="{171344E7-BFAD-5A5F-65E1-F8F3E5791923}"/>
                </a:ext>
              </a:extLst>
            </p:cNvPr>
            <p:cNvSpPr>
              <a:spLocks noChangeArrowheads="1"/>
            </p:cNvSpPr>
            <p:nvPr/>
          </p:nvSpPr>
          <p:spPr bwMode="auto">
            <a:xfrm>
              <a:off x="-723900" y="-841375"/>
              <a:ext cx="74613" cy="30163"/>
            </a:xfrm>
            <a:prstGeom prst="ellipse">
              <a:avLst/>
            </a:prstGeom>
            <a:solidFill>
              <a:srgbClr val="F07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2" name="Freeform 25">
              <a:extLst>
                <a:ext uri="{FF2B5EF4-FFF2-40B4-BE49-F238E27FC236}">
                  <a16:creationId xmlns:a16="http://schemas.microsoft.com/office/drawing/2014/main" id="{4479129E-A82E-8675-BF34-0DB1C0D5AA08}"/>
                </a:ext>
              </a:extLst>
            </p:cNvPr>
            <p:cNvSpPr>
              <a:spLocks/>
            </p:cNvSpPr>
            <p:nvPr/>
          </p:nvSpPr>
          <p:spPr bwMode="auto">
            <a:xfrm>
              <a:off x="-1212850" y="-44450"/>
              <a:ext cx="220663" cy="44450"/>
            </a:xfrm>
            <a:custGeom>
              <a:avLst/>
              <a:gdLst>
                <a:gd name="T0" fmla="*/ 55 w 58"/>
                <a:gd name="T1" fmla="*/ 10 h 12"/>
                <a:gd name="T2" fmla="*/ 1 w 58"/>
                <a:gd name="T3" fmla="*/ 12 h 12"/>
                <a:gd name="T4" fmla="*/ 0 w 58"/>
                <a:gd name="T5" fmla="*/ 9 h 12"/>
                <a:gd name="T6" fmla="*/ 51 w 58"/>
                <a:gd name="T7" fmla="*/ 1 h 12"/>
                <a:gd name="T8" fmla="*/ 57 w 58"/>
                <a:gd name="T9" fmla="*/ 4 h 12"/>
                <a:gd name="T10" fmla="*/ 55 w 58"/>
                <a:gd name="T11" fmla="*/ 10 h 12"/>
              </a:gdLst>
              <a:ahLst/>
              <a:cxnLst>
                <a:cxn ang="0">
                  <a:pos x="T0" y="T1"/>
                </a:cxn>
                <a:cxn ang="0">
                  <a:pos x="T2" y="T3"/>
                </a:cxn>
                <a:cxn ang="0">
                  <a:pos x="T4" y="T5"/>
                </a:cxn>
                <a:cxn ang="0">
                  <a:pos x="T6" y="T7"/>
                </a:cxn>
                <a:cxn ang="0">
                  <a:pos x="T8" y="T9"/>
                </a:cxn>
                <a:cxn ang="0">
                  <a:pos x="T10" y="T11"/>
                </a:cxn>
              </a:cxnLst>
              <a:rect l="0" t="0" r="r" b="b"/>
              <a:pathLst>
                <a:path w="58" h="12">
                  <a:moveTo>
                    <a:pt x="55" y="10"/>
                  </a:moveTo>
                  <a:cubicBezTo>
                    <a:pt x="1" y="12"/>
                    <a:pt x="1" y="12"/>
                    <a:pt x="1" y="12"/>
                  </a:cubicBezTo>
                  <a:cubicBezTo>
                    <a:pt x="0" y="9"/>
                    <a:pt x="0" y="9"/>
                    <a:pt x="0" y="9"/>
                  </a:cubicBezTo>
                  <a:cubicBezTo>
                    <a:pt x="51" y="1"/>
                    <a:pt x="51" y="1"/>
                    <a:pt x="51" y="1"/>
                  </a:cubicBezTo>
                  <a:cubicBezTo>
                    <a:pt x="51" y="1"/>
                    <a:pt x="55" y="0"/>
                    <a:pt x="57" y="4"/>
                  </a:cubicBezTo>
                  <a:cubicBezTo>
                    <a:pt x="58" y="9"/>
                    <a:pt x="55" y="10"/>
                    <a:pt x="55" y="10"/>
                  </a:cubicBezTo>
                  <a:close/>
                </a:path>
              </a:pathLst>
            </a:custGeom>
            <a:solidFill>
              <a:srgbClr val="C3A0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3" name="Freeform 26">
              <a:extLst>
                <a:ext uri="{FF2B5EF4-FFF2-40B4-BE49-F238E27FC236}">
                  <a16:creationId xmlns:a16="http://schemas.microsoft.com/office/drawing/2014/main" id="{F4BE683A-C8E8-CE90-0CCE-FEAB05B97556}"/>
                </a:ext>
              </a:extLst>
            </p:cNvPr>
            <p:cNvSpPr>
              <a:spLocks/>
            </p:cNvSpPr>
            <p:nvPr/>
          </p:nvSpPr>
          <p:spPr bwMode="auto">
            <a:xfrm>
              <a:off x="-838200" y="-612775"/>
              <a:ext cx="144463" cy="177800"/>
            </a:xfrm>
            <a:custGeom>
              <a:avLst/>
              <a:gdLst>
                <a:gd name="T0" fmla="*/ 38 w 38"/>
                <a:gd name="T1" fmla="*/ 24 h 47"/>
                <a:gd name="T2" fmla="*/ 38 w 38"/>
                <a:gd name="T3" fmla="*/ 24 h 47"/>
                <a:gd name="T4" fmla="*/ 33 w 38"/>
                <a:gd name="T5" fmla="*/ 26 h 47"/>
                <a:gd name="T6" fmla="*/ 25 w 38"/>
                <a:gd name="T7" fmla="*/ 22 h 47"/>
                <a:gd name="T8" fmla="*/ 24 w 38"/>
                <a:gd name="T9" fmla="*/ 21 h 47"/>
                <a:gd name="T10" fmla="*/ 24 w 38"/>
                <a:gd name="T11" fmla="*/ 12 h 47"/>
                <a:gd name="T12" fmla="*/ 28 w 38"/>
                <a:gd name="T13" fmla="*/ 10 h 47"/>
                <a:gd name="T14" fmla="*/ 23 w 38"/>
                <a:gd name="T15" fmla="*/ 7 h 47"/>
                <a:gd name="T16" fmla="*/ 10 w 38"/>
                <a:gd name="T17" fmla="*/ 0 h 47"/>
                <a:gd name="T18" fmla="*/ 10 w 38"/>
                <a:gd name="T19" fmla="*/ 1 h 47"/>
                <a:gd name="T20" fmla="*/ 14 w 38"/>
                <a:gd name="T21" fmla="*/ 7 h 47"/>
                <a:gd name="T22" fmla="*/ 14 w 38"/>
                <a:gd name="T23" fmla="*/ 7 h 47"/>
                <a:gd name="T24" fmla="*/ 14 w 38"/>
                <a:gd name="T25" fmla="*/ 16 h 47"/>
                <a:gd name="T26" fmla="*/ 7 w 38"/>
                <a:gd name="T27" fmla="*/ 13 h 47"/>
                <a:gd name="T28" fmla="*/ 4 w 38"/>
                <a:gd name="T29" fmla="*/ 11 h 47"/>
                <a:gd name="T30" fmla="*/ 0 w 38"/>
                <a:gd name="T31" fmla="*/ 5 h 47"/>
                <a:gd name="T32" fmla="*/ 1 w 38"/>
                <a:gd name="T33" fmla="*/ 23 h 47"/>
                <a:gd name="T34" fmla="*/ 5 w 38"/>
                <a:gd name="T35" fmla="*/ 21 h 47"/>
                <a:gd name="T36" fmla="*/ 14 w 38"/>
                <a:gd name="T37" fmla="*/ 26 h 47"/>
                <a:gd name="T38" fmla="*/ 14 w 38"/>
                <a:gd name="T39" fmla="*/ 26 h 47"/>
                <a:gd name="T40" fmla="*/ 14 w 38"/>
                <a:gd name="T41" fmla="*/ 26 h 47"/>
                <a:gd name="T42" fmla="*/ 14 w 38"/>
                <a:gd name="T43" fmla="*/ 35 h 47"/>
                <a:gd name="T44" fmla="*/ 14 w 38"/>
                <a:gd name="T45" fmla="*/ 35 h 47"/>
                <a:gd name="T46" fmla="*/ 10 w 38"/>
                <a:gd name="T47" fmla="*/ 37 h 47"/>
                <a:gd name="T48" fmla="*/ 10 w 38"/>
                <a:gd name="T49" fmla="*/ 38 h 47"/>
                <a:gd name="T50" fmla="*/ 23 w 38"/>
                <a:gd name="T51" fmla="*/ 44 h 47"/>
                <a:gd name="T52" fmla="*/ 28 w 38"/>
                <a:gd name="T53" fmla="*/ 47 h 47"/>
                <a:gd name="T54" fmla="*/ 28 w 38"/>
                <a:gd name="T55" fmla="*/ 47 h 47"/>
                <a:gd name="T56" fmla="*/ 28 w 38"/>
                <a:gd name="T57" fmla="*/ 47 h 47"/>
                <a:gd name="T58" fmla="*/ 10 w 38"/>
                <a:gd name="T59" fmla="*/ 38 h 47"/>
                <a:gd name="T60" fmla="*/ 10 w 38"/>
                <a:gd name="T61" fmla="*/ 37 h 47"/>
                <a:gd name="T62" fmla="*/ 14 w 38"/>
                <a:gd name="T63" fmla="*/ 35 h 47"/>
                <a:gd name="T64" fmla="*/ 10 w 38"/>
                <a:gd name="T65" fmla="*/ 24 h 47"/>
                <a:gd name="T66" fmla="*/ 4 w 38"/>
                <a:gd name="T67" fmla="*/ 21 h 47"/>
                <a:gd name="T68" fmla="*/ 0 w 38"/>
                <a:gd name="T69" fmla="*/ 23 h 47"/>
                <a:gd name="T70" fmla="*/ 0 w 38"/>
                <a:gd name="T71" fmla="*/ 5 h 47"/>
                <a:gd name="T72" fmla="*/ 5 w 38"/>
                <a:gd name="T73" fmla="*/ 12 h 47"/>
                <a:gd name="T74" fmla="*/ 14 w 38"/>
                <a:gd name="T75" fmla="*/ 16 h 47"/>
                <a:gd name="T76" fmla="*/ 14 w 38"/>
                <a:gd name="T77" fmla="*/ 7 h 47"/>
                <a:gd name="T78" fmla="*/ 14 w 38"/>
                <a:gd name="T79" fmla="*/ 7 h 47"/>
                <a:gd name="T80" fmla="*/ 10 w 38"/>
                <a:gd name="T81" fmla="*/ 0 h 47"/>
                <a:gd name="T82" fmla="*/ 28 w 38"/>
                <a:gd name="T83" fmla="*/ 10 h 47"/>
                <a:gd name="T84" fmla="*/ 24 w 38"/>
                <a:gd name="T85" fmla="*/ 12 h 47"/>
                <a:gd name="T86" fmla="*/ 24 w 38"/>
                <a:gd name="T87" fmla="*/ 21 h 47"/>
                <a:gd name="T88" fmla="*/ 33 w 38"/>
                <a:gd name="T89"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47">
                  <a:moveTo>
                    <a:pt x="38" y="24"/>
                  </a:moveTo>
                  <a:cubicBezTo>
                    <a:pt x="38" y="24"/>
                    <a:pt x="38" y="24"/>
                    <a:pt x="38" y="24"/>
                  </a:cubicBezTo>
                  <a:cubicBezTo>
                    <a:pt x="38" y="24"/>
                    <a:pt x="38" y="24"/>
                    <a:pt x="38" y="24"/>
                  </a:cubicBezTo>
                  <a:cubicBezTo>
                    <a:pt x="38" y="24"/>
                    <a:pt x="38" y="24"/>
                    <a:pt x="38" y="24"/>
                  </a:cubicBezTo>
                  <a:cubicBezTo>
                    <a:pt x="37" y="24"/>
                    <a:pt x="36" y="25"/>
                    <a:pt x="35" y="25"/>
                  </a:cubicBezTo>
                  <a:cubicBezTo>
                    <a:pt x="34" y="25"/>
                    <a:pt x="34" y="26"/>
                    <a:pt x="33" y="26"/>
                  </a:cubicBezTo>
                  <a:cubicBezTo>
                    <a:pt x="33" y="26"/>
                    <a:pt x="33" y="26"/>
                    <a:pt x="33" y="26"/>
                  </a:cubicBezTo>
                  <a:cubicBezTo>
                    <a:pt x="30" y="25"/>
                    <a:pt x="28" y="23"/>
                    <a:pt x="25" y="22"/>
                  </a:cubicBezTo>
                  <a:cubicBezTo>
                    <a:pt x="25" y="22"/>
                    <a:pt x="24" y="22"/>
                    <a:pt x="24" y="21"/>
                  </a:cubicBezTo>
                  <a:cubicBezTo>
                    <a:pt x="24" y="21"/>
                    <a:pt x="24" y="21"/>
                    <a:pt x="24" y="21"/>
                  </a:cubicBezTo>
                  <a:cubicBezTo>
                    <a:pt x="24" y="12"/>
                    <a:pt x="24" y="12"/>
                    <a:pt x="24" y="12"/>
                  </a:cubicBezTo>
                  <a:cubicBezTo>
                    <a:pt x="24" y="12"/>
                    <a:pt x="24" y="12"/>
                    <a:pt x="24" y="12"/>
                  </a:cubicBezTo>
                  <a:cubicBezTo>
                    <a:pt x="25" y="11"/>
                    <a:pt x="27" y="10"/>
                    <a:pt x="28" y="10"/>
                  </a:cubicBezTo>
                  <a:cubicBezTo>
                    <a:pt x="28" y="10"/>
                    <a:pt x="28" y="10"/>
                    <a:pt x="28" y="10"/>
                  </a:cubicBezTo>
                  <a:cubicBezTo>
                    <a:pt x="28" y="9"/>
                    <a:pt x="28" y="9"/>
                    <a:pt x="28" y="9"/>
                  </a:cubicBezTo>
                  <a:cubicBezTo>
                    <a:pt x="26" y="9"/>
                    <a:pt x="25" y="8"/>
                    <a:pt x="23" y="7"/>
                  </a:cubicBezTo>
                  <a:cubicBezTo>
                    <a:pt x="20" y="6"/>
                    <a:pt x="18" y="4"/>
                    <a:pt x="15" y="3"/>
                  </a:cubicBezTo>
                  <a:cubicBezTo>
                    <a:pt x="13" y="2"/>
                    <a:pt x="12" y="1"/>
                    <a:pt x="10" y="0"/>
                  </a:cubicBezTo>
                  <a:cubicBezTo>
                    <a:pt x="10" y="0"/>
                    <a:pt x="10" y="0"/>
                    <a:pt x="10" y="0"/>
                  </a:cubicBezTo>
                  <a:cubicBezTo>
                    <a:pt x="10" y="1"/>
                    <a:pt x="10" y="1"/>
                    <a:pt x="10" y="1"/>
                  </a:cubicBezTo>
                  <a:cubicBezTo>
                    <a:pt x="12" y="3"/>
                    <a:pt x="13" y="5"/>
                    <a:pt x="14" y="7"/>
                  </a:cubicBezTo>
                  <a:cubicBezTo>
                    <a:pt x="14" y="7"/>
                    <a:pt x="14" y="7"/>
                    <a:pt x="14" y="7"/>
                  </a:cubicBezTo>
                  <a:cubicBezTo>
                    <a:pt x="14" y="7"/>
                    <a:pt x="14" y="7"/>
                    <a:pt x="14" y="7"/>
                  </a:cubicBezTo>
                  <a:cubicBezTo>
                    <a:pt x="14" y="7"/>
                    <a:pt x="14" y="7"/>
                    <a:pt x="14" y="7"/>
                  </a:cubicBezTo>
                  <a:cubicBezTo>
                    <a:pt x="14" y="10"/>
                    <a:pt x="14" y="13"/>
                    <a:pt x="14" y="16"/>
                  </a:cubicBezTo>
                  <a:cubicBezTo>
                    <a:pt x="14" y="16"/>
                    <a:pt x="14" y="16"/>
                    <a:pt x="14" y="16"/>
                  </a:cubicBezTo>
                  <a:cubicBezTo>
                    <a:pt x="12" y="16"/>
                    <a:pt x="11" y="15"/>
                    <a:pt x="10" y="14"/>
                  </a:cubicBezTo>
                  <a:cubicBezTo>
                    <a:pt x="9" y="14"/>
                    <a:pt x="8" y="13"/>
                    <a:pt x="7" y="13"/>
                  </a:cubicBezTo>
                  <a:cubicBezTo>
                    <a:pt x="6" y="12"/>
                    <a:pt x="6" y="12"/>
                    <a:pt x="5" y="12"/>
                  </a:cubicBezTo>
                  <a:cubicBezTo>
                    <a:pt x="4" y="11"/>
                    <a:pt x="4" y="11"/>
                    <a:pt x="4" y="11"/>
                  </a:cubicBezTo>
                  <a:cubicBezTo>
                    <a:pt x="3" y="9"/>
                    <a:pt x="2" y="7"/>
                    <a:pt x="0" y="5"/>
                  </a:cubicBezTo>
                  <a:cubicBezTo>
                    <a:pt x="0" y="5"/>
                    <a:pt x="0" y="5"/>
                    <a:pt x="0" y="5"/>
                  </a:cubicBezTo>
                  <a:cubicBezTo>
                    <a:pt x="0" y="23"/>
                    <a:pt x="0" y="23"/>
                    <a:pt x="0" y="23"/>
                  </a:cubicBezTo>
                  <a:cubicBezTo>
                    <a:pt x="1" y="23"/>
                    <a:pt x="1" y="23"/>
                    <a:pt x="1" y="23"/>
                  </a:cubicBezTo>
                  <a:cubicBezTo>
                    <a:pt x="2" y="22"/>
                    <a:pt x="3" y="22"/>
                    <a:pt x="4" y="21"/>
                  </a:cubicBezTo>
                  <a:cubicBezTo>
                    <a:pt x="5" y="21"/>
                    <a:pt x="5" y="21"/>
                    <a:pt x="5" y="21"/>
                  </a:cubicBezTo>
                  <a:cubicBezTo>
                    <a:pt x="8" y="22"/>
                    <a:pt x="10" y="24"/>
                    <a:pt x="13" y="25"/>
                  </a:cubicBezTo>
                  <a:cubicBezTo>
                    <a:pt x="14" y="26"/>
                    <a:pt x="14" y="26"/>
                    <a:pt x="14" y="26"/>
                  </a:cubicBezTo>
                  <a:cubicBezTo>
                    <a:pt x="14" y="26"/>
                    <a:pt x="14" y="26"/>
                    <a:pt x="14" y="26"/>
                  </a:cubicBezTo>
                  <a:cubicBezTo>
                    <a:pt x="14" y="26"/>
                    <a:pt x="14" y="26"/>
                    <a:pt x="14" y="26"/>
                  </a:cubicBezTo>
                  <a:cubicBezTo>
                    <a:pt x="14" y="26"/>
                    <a:pt x="14" y="26"/>
                    <a:pt x="14" y="26"/>
                  </a:cubicBezTo>
                  <a:cubicBezTo>
                    <a:pt x="14" y="26"/>
                    <a:pt x="14" y="26"/>
                    <a:pt x="14" y="26"/>
                  </a:cubicBezTo>
                  <a:cubicBezTo>
                    <a:pt x="14" y="26"/>
                    <a:pt x="14" y="26"/>
                    <a:pt x="14" y="26"/>
                  </a:cubicBezTo>
                  <a:cubicBezTo>
                    <a:pt x="14" y="29"/>
                    <a:pt x="14" y="32"/>
                    <a:pt x="14" y="35"/>
                  </a:cubicBezTo>
                  <a:cubicBezTo>
                    <a:pt x="14" y="35"/>
                    <a:pt x="14" y="35"/>
                    <a:pt x="14" y="35"/>
                  </a:cubicBezTo>
                  <a:cubicBezTo>
                    <a:pt x="14" y="35"/>
                    <a:pt x="14" y="35"/>
                    <a:pt x="14" y="35"/>
                  </a:cubicBezTo>
                  <a:cubicBezTo>
                    <a:pt x="14" y="36"/>
                    <a:pt x="14" y="36"/>
                    <a:pt x="14" y="36"/>
                  </a:cubicBezTo>
                  <a:cubicBezTo>
                    <a:pt x="13" y="36"/>
                    <a:pt x="11" y="37"/>
                    <a:pt x="10" y="37"/>
                  </a:cubicBezTo>
                  <a:cubicBezTo>
                    <a:pt x="10" y="37"/>
                    <a:pt x="10" y="37"/>
                    <a:pt x="10" y="37"/>
                  </a:cubicBezTo>
                  <a:cubicBezTo>
                    <a:pt x="10" y="38"/>
                    <a:pt x="10" y="38"/>
                    <a:pt x="10" y="38"/>
                  </a:cubicBezTo>
                  <a:cubicBezTo>
                    <a:pt x="11" y="38"/>
                    <a:pt x="13" y="39"/>
                    <a:pt x="15" y="40"/>
                  </a:cubicBezTo>
                  <a:cubicBezTo>
                    <a:pt x="17" y="41"/>
                    <a:pt x="20" y="43"/>
                    <a:pt x="23" y="44"/>
                  </a:cubicBezTo>
                  <a:cubicBezTo>
                    <a:pt x="24" y="45"/>
                    <a:pt x="26" y="46"/>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8" y="47"/>
                    <a:pt x="28" y="47"/>
                    <a:pt x="28" y="47"/>
                  </a:cubicBezTo>
                  <a:cubicBezTo>
                    <a:pt x="22" y="44"/>
                    <a:pt x="16" y="41"/>
                    <a:pt x="10" y="38"/>
                  </a:cubicBezTo>
                  <a:cubicBezTo>
                    <a:pt x="10" y="37"/>
                    <a:pt x="10" y="37"/>
                    <a:pt x="10" y="37"/>
                  </a:cubicBezTo>
                  <a:cubicBezTo>
                    <a:pt x="10" y="37"/>
                    <a:pt x="10" y="37"/>
                    <a:pt x="10" y="37"/>
                  </a:cubicBezTo>
                  <a:cubicBezTo>
                    <a:pt x="11" y="37"/>
                    <a:pt x="13" y="36"/>
                    <a:pt x="14" y="35"/>
                  </a:cubicBezTo>
                  <a:cubicBezTo>
                    <a:pt x="14" y="35"/>
                    <a:pt x="14" y="35"/>
                    <a:pt x="14" y="35"/>
                  </a:cubicBezTo>
                  <a:cubicBezTo>
                    <a:pt x="14" y="32"/>
                    <a:pt x="14" y="29"/>
                    <a:pt x="14" y="26"/>
                  </a:cubicBezTo>
                  <a:cubicBezTo>
                    <a:pt x="13" y="25"/>
                    <a:pt x="12" y="25"/>
                    <a:pt x="10" y="24"/>
                  </a:cubicBezTo>
                  <a:cubicBezTo>
                    <a:pt x="9" y="23"/>
                    <a:pt x="7" y="22"/>
                    <a:pt x="5" y="21"/>
                  </a:cubicBezTo>
                  <a:cubicBezTo>
                    <a:pt x="4" y="21"/>
                    <a:pt x="4" y="21"/>
                    <a:pt x="4" y="21"/>
                  </a:cubicBezTo>
                  <a:cubicBezTo>
                    <a:pt x="3" y="22"/>
                    <a:pt x="2" y="22"/>
                    <a:pt x="0" y="23"/>
                  </a:cubicBezTo>
                  <a:cubicBezTo>
                    <a:pt x="0" y="23"/>
                    <a:pt x="0" y="23"/>
                    <a:pt x="0" y="23"/>
                  </a:cubicBezTo>
                  <a:cubicBezTo>
                    <a:pt x="0" y="4"/>
                    <a:pt x="0" y="4"/>
                    <a:pt x="0" y="4"/>
                  </a:cubicBezTo>
                  <a:cubicBezTo>
                    <a:pt x="0" y="5"/>
                    <a:pt x="0" y="5"/>
                    <a:pt x="0" y="5"/>
                  </a:cubicBezTo>
                  <a:cubicBezTo>
                    <a:pt x="2" y="7"/>
                    <a:pt x="3" y="9"/>
                    <a:pt x="5" y="11"/>
                  </a:cubicBezTo>
                  <a:cubicBezTo>
                    <a:pt x="5" y="12"/>
                    <a:pt x="5" y="12"/>
                    <a:pt x="5" y="12"/>
                  </a:cubicBezTo>
                  <a:cubicBezTo>
                    <a:pt x="7" y="13"/>
                    <a:pt x="9" y="14"/>
                    <a:pt x="11" y="15"/>
                  </a:cubicBezTo>
                  <a:cubicBezTo>
                    <a:pt x="12" y="15"/>
                    <a:pt x="13" y="16"/>
                    <a:pt x="14" y="16"/>
                  </a:cubicBezTo>
                  <a:cubicBezTo>
                    <a:pt x="14" y="16"/>
                    <a:pt x="14" y="16"/>
                    <a:pt x="14" y="16"/>
                  </a:cubicBezTo>
                  <a:cubicBezTo>
                    <a:pt x="14" y="7"/>
                    <a:pt x="14" y="7"/>
                    <a:pt x="14" y="7"/>
                  </a:cubicBezTo>
                  <a:cubicBezTo>
                    <a:pt x="14" y="7"/>
                    <a:pt x="14" y="7"/>
                    <a:pt x="14" y="7"/>
                  </a:cubicBezTo>
                  <a:cubicBezTo>
                    <a:pt x="14" y="7"/>
                    <a:pt x="14" y="7"/>
                    <a:pt x="14" y="7"/>
                  </a:cubicBezTo>
                  <a:cubicBezTo>
                    <a:pt x="13" y="4"/>
                    <a:pt x="11" y="2"/>
                    <a:pt x="10" y="0"/>
                  </a:cubicBezTo>
                  <a:cubicBezTo>
                    <a:pt x="10" y="0"/>
                    <a:pt x="10" y="0"/>
                    <a:pt x="10" y="0"/>
                  </a:cubicBezTo>
                  <a:cubicBezTo>
                    <a:pt x="16" y="3"/>
                    <a:pt x="22" y="6"/>
                    <a:pt x="28" y="9"/>
                  </a:cubicBezTo>
                  <a:cubicBezTo>
                    <a:pt x="28" y="10"/>
                    <a:pt x="28" y="10"/>
                    <a:pt x="28" y="10"/>
                  </a:cubicBezTo>
                  <a:cubicBezTo>
                    <a:pt x="27" y="10"/>
                    <a:pt x="25" y="11"/>
                    <a:pt x="24" y="12"/>
                  </a:cubicBezTo>
                  <a:cubicBezTo>
                    <a:pt x="24" y="12"/>
                    <a:pt x="24" y="12"/>
                    <a:pt x="24" y="12"/>
                  </a:cubicBezTo>
                  <a:cubicBezTo>
                    <a:pt x="24" y="15"/>
                    <a:pt x="24" y="18"/>
                    <a:pt x="24" y="21"/>
                  </a:cubicBezTo>
                  <a:cubicBezTo>
                    <a:pt x="24" y="21"/>
                    <a:pt x="24" y="21"/>
                    <a:pt x="24" y="21"/>
                  </a:cubicBezTo>
                  <a:cubicBezTo>
                    <a:pt x="27" y="23"/>
                    <a:pt x="30" y="24"/>
                    <a:pt x="33" y="26"/>
                  </a:cubicBezTo>
                  <a:cubicBezTo>
                    <a:pt x="33" y="26"/>
                    <a:pt x="33" y="26"/>
                    <a:pt x="33" y="26"/>
                  </a:cubicBezTo>
                  <a:cubicBezTo>
                    <a:pt x="35" y="25"/>
                    <a:pt x="36" y="25"/>
                    <a:pt x="38"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4" name="Freeform 27">
              <a:extLst>
                <a:ext uri="{FF2B5EF4-FFF2-40B4-BE49-F238E27FC236}">
                  <a16:creationId xmlns:a16="http://schemas.microsoft.com/office/drawing/2014/main" id="{BCDD1075-7CD6-D3B4-4F63-C3A134355325}"/>
                </a:ext>
              </a:extLst>
            </p:cNvPr>
            <p:cNvSpPr>
              <a:spLocks/>
            </p:cNvSpPr>
            <p:nvPr/>
          </p:nvSpPr>
          <p:spPr bwMode="auto">
            <a:xfrm>
              <a:off x="-747713" y="-495300"/>
              <a:ext cx="53975" cy="60325"/>
            </a:xfrm>
            <a:custGeom>
              <a:avLst/>
              <a:gdLst>
                <a:gd name="T0" fmla="*/ 14 w 14"/>
                <a:gd name="T1" fmla="*/ 12 h 16"/>
                <a:gd name="T2" fmla="*/ 14 w 14"/>
                <a:gd name="T3" fmla="*/ 12 h 16"/>
                <a:gd name="T4" fmla="*/ 13 w 14"/>
                <a:gd name="T5" fmla="*/ 10 h 16"/>
                <a:gd name="T6" fmla="*/ 9 w 14"/>
                <a:gd name="T7" fmla="*/ 5 h 16"/>
                <a:gd name="T8" fmla="*/ 9 w 14"/>
                <a:gd name="T9" fmla="*/ 4 h 16"/>
                <a:gd name="T10" fmla="*/ 0 w 14"/>
                <a:gd name="T11" fmla="*/ 0 h 16"/>
                <a:gd name="T12" fmla="*/ 0 w 14"/>
                <a:gd name="T13" fmla="*/ 0 h 16"/>
                <a:gd name="T14" fmla="*/ 0 w 14"/>
                <a:gd name="T15" fmla="*/ 9 h 16"/>
                <a:gd name="T16" fmla="*/ 0 w 14"/>
                <a:gd name="T17" fmla="*/ 9 h 16"/>
                <a:gd name="T18" fmla="*/ 4 w 14"/>
                <a:gd name="T19" fmla="*/ 16 h 16"/>
                <a:gd name="T20" fmla="*/ 4 w 14"/>
                <a:gd name="T21" fmla="*/ 16 h 16"/>
                <a:gd name="T22" fmla="*/ 4 w 14"/>
                <a:gd name="T23" fmla="*/ 16 h 16"/>
                <a:gd name="T24" fmla="*/ 4 w 14"/>
                <a:gd name="T25" fmla="*/ 16 h 16"/>
                <a:gd name="T26" fmla="*/ 4 w 14"/>
                <a:gd name="T27" fmla="*/ 16 h 16"/>
                <a:gd name="T28" fmla="*/ 4 w 14"/>
                <a:gd name="T29" fmla="*/ 16 h 16"/>
                <a:gd name="T30" fmla="*/ 4 w 14"/>
                <a:gd name="T31" fmla="*/ 16 h 16"/>
                <a:gd name="T32" fmla="*/ 0 w 14"/>
                <a:gd name="T33" fmla="*/ 10 h 16"/>
                <a:gd name="T34" fmla="*/ 0 w 14"/>
                <a:gd name="T35" fmla="*/ 9 h 16"/>
                <a:gd name="T36" fmla="*/ 0 w 14"/>
                <a:gd name="T37" fmla="*/ 0 h 16"/>
                <a:gd name="T38" fmla="*/ 0 w 14"/>
                <a:gd name="T39" fmla="*/ 0 h 16"/>
                <a:gd name="T40" fmla="*/ 0 w 14"/>
                <a:gd name="T41" fmla="*/ 0 h 16"/>
                <a:gd name="T42" fmla="*/ 3 w 14"/>
                <a:gd name="T43" fmla="*/ 1 h 16"/>
                <a:gd name="T44" fmla="*/ 8 w 14"/>
                <a:gd name="T45" fmla="*/ 4 h 16"/>
                <a:gd name="T46" fmla="*/ 9 w 14"/>
                <a:gd name="T47" fmla="*/ 4 h 16"/>
                <a:gd name="T48" fmla="*/ 9 w 14"/>
                <a:gd name="T49" fmla="*/ 5 h 16"/>
                <a:gd name="T50" fmla="*/ 14 w 14"/>
                <a:gd name="T51" fmla="*/ 11 h 16"/>
                <a:gd name="T52" fmla="*/ 14 w 14"/>
                <a:gd name="T53" fmla="*/ 11 h 16"/>
                <a:gd name="T54" fmla="*/ 14 w 14"/>
                <a:gd name="T55" fmla="*/ 12 h 16"/>
                <a:gd name="T56" fmla="*/ 14 w 14"/>
                <a:gd name="T5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16">
                  <a:moveTo>
                    <a:pt x="14" y="12"/>
                  </a:moveTo>
                  <a:cubicBezTo>
                    <a:pt x="14" y="12"/>
                    <a:pt x="14" y="12"/>
                    <a:pt x="14" y="12"/>
                  </a:cubicBezTo>
                  <a:cubicBezTo>
                    <a:pt x="13" y="11"/>
                    <a:pt x="13" y="11"/>
                    <a:pt x="13" y="10"/>
                  </a:cubicBezTo>
                  <a:cubicBezTo>
                    <a:pt x="12" y="8"/>
                    <a:pt x="10" y="7"/>
                    <a:pt x="9" y="5"/>
                  </a:cubicBezTo>
                  <a:cubicBezTo>
                    <a:pt x="9" y="4"/>
                    <a:pt x="9" y="4"/>
                    <a:pt x="9" y="4"/>
                  </a:cubicBezTo>
                  <a:cubicBezTo>
                    <a:pt x="6" y="3"/>
                    <a:pt x="3" y="1"/>
                    <a:pt x="0" y="0"/>
                  </a:cubicBezTo>
                  <a:cubicBezTo>
                    <a:pt x="0" y="0"/>
                    <a:pt x="0" y="0"/>
                    <a:pt x="0" y="0"/>
                  </a:cubicBezTo>
                  <a:cubicBezTo>
                    <a:pt x="0" y="3"/>
                    <a:pt x="0" y="6"/>
                    <a:pt x="0" y="9"/>
                  </a:cubicBezTo>
                  <a:cubicBezTo>
                    <a:pt x="0" y="9"/>
                    <a:pt x="0" y="9"/>
                    <a:pt x="0" y="9"/>
                  </a:cubicBezTo>
                  <a:cubicBezTo>
                    <a:pt x="1" y="12"/>
                    <a:pt x="3" y="14"/>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2" y="14"/>
                    <a:pt x="1" y="12"/>
                    <a:pt x="0" y="10"/>
                  </a:cubicBezTo>
                  <a:cubicBezTo>
                    <a:pt x="0" y="9"/>
                    <a:pt x="0" y="9"/>
                    <a:pt x="0" y="9"/>
                  </a:cubicBezTo>
                  <a:cubicBezTo>
                    <a:pt x="0" y="6"/>
                    <a:pt x="0" y="3"/>
                    <a:pt x="0" y="0"/>
                  </a:cubicBezTo>
                  <a:cubicBezTo>
                    <a:pt x="0" y="0"/>
                    <a:pt x="0" y="0"/>
                    <a:pt x="0" y="0"/>
                  </a:cubicBezTo>
                  <a:cubicBezTo>
                    <a:pt x="0" y="0"/>
                    <a:pt x="0" y="0"/>
                    <a:pt x="0" y="0"/>
                  </a:cubicBezTo>
                  <a:cubicBezTo>
                    <a:pt x="1" y="0"/>
                    <a:pt x="2" y="1"/>
                    <a:pt x="3" y="1"/>
                  </a:cubicBezTo>
                  <a:cubicBezTo>
                    <a:pt x="4" y="2"/>
                    <a:pt x="6" y="3"/>
                    <a:pt x="8" y="4"/>
                  </a:cubicBezTo>
                  <a:cubicBezTo>
                    <a:pt x="8" y="4"/>
                    <a:pt x="8" y="4"/>
                    <a:pt x="9" y="4"/>
                  </a:cubicBezTo>
                  <a:cubicBezTo>
                    <a:pt x="9" y="5"/>
                    <a:pt x="9" y="5"/>
                    <a:pt x="9" y="5"/>
                  </a:cubicBezTo>
                  <a:cubicBezTo>
                    <a:pt x="11" y="7"/>
                    <a:pt x="12" y="9"/>
                    <a:pt x="14" y="11"/>
                  </a:cubicBezTo>
                  <a:cubicBezTo>
                    <a:pt x="14" y="11"/>
                    <a:pt x="14" y="11"/>
                    <a:pt x="14" y="11"/>
                  </a:cubicBezTo>
                  <a:cubicBezTo>
                    <a:pt x="14" y="12"/>
                    <a:pt x="14" y="12"/>
                    <a:pt x="14" y="12"/>
                  </a:cubicBezTo>
                  <a:cubicBezTo>
                    <a:pt x="14" y="12"/>
                    <a:pt x="14" y="12"/>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5" name="Freeform 28">
              <a:extLst>
                <a:ext uri="{FF2B5EF4-FFF2-40B4-BE49-F238E27FC236}">
                  <a16:creationId xmlns:a16="http://schemas.microsoft.com/office/drawing/2014/main" id="{910E04B5-1E24-C6F7-5060-023DF2D84BBA}"/>
                </a:ext>
              </a:extLst>
            </p:cNvPr>
            <p:cNvSpPr>
              <a:spLocks/>
            </p:cNvSpPr>
            <p:nvPr/>
          </p:nvSpPr>
          <p:spPr bwMode="auto">
            <a:xfrm>
              <a:off x="-800100" y="-612775"/>
              <a:ext cx="106363" cy="177800"/>
            </a:xfrm>
            <a:custGeom>
              <a:avLst/>
              <a:gdLst>
                <a:gd name="T0" fmla="*/ 28 w 28"/>
                <a:gd name="T1" fmla="*/ 38 h 47"/>
                <a:gd name="T2" fmla="*/ 28 w 28"/>
                <a:gd name="T3" fmla="*/ 42 h 47"/>
                <a:gd name="T4" fmla="*/ 28 w 28"/>
                <a:gd name="T5" fmla="*/ 43 h 47"/>
                <a:gd name="T6" fmla="*/ 27 w 28"/>
                <a:gd name="T7" fmla="*/ 41 h 47"/>
                <a:gd name="T8" fmla="*/ 23 w 28"/>
                <a:gd name="T9" fmla="*/ 35 h 47"/>
                <a:gd name="T10" fmla="*/ 14 w 28"/>
                <a:gd name="T11" fmla="*/ 31 h 47"/>
                <a:gd name="T12" fmla="*/ 14 w 28"/>
                <a:gd name="T13" fmla="*/ 40 h 47"/>
                <a:gd name="T14" fmla="*/ 18 w 28"/>
                <a:gd name="T15" fmla="*/ 47 h 47"/>
                <a:gd name="T16" fmla="*/ 18 w 28"/>
                <a:gd name="T17" fmla="*/ 47 h 47"/>
                <a:gd name="T18" fmla="*/ 0 w 28"/>
                <a:gd name="T19" fmla="*/ 37 h 47"/>
                <a:gd name="T20" fmla="*/ 4 w 28"/>
                <a:gd name="T21" fmla="*/ 35 h 47"/>
                <a:gd name="T22" fmla="*/ 4 w 28"/>
                <a:gd name="T23" fmla="*/ 26 h 47"/>
                <a:gd name="T24" fmla="*/ 4 w 28"/>
                <a:gd name="T25" fmla="*/ 26 h 47"/>
                <a:gd name="T26" fmla="*/ 4 w 28"/>
                <a:gd name="T27" fmla="*/ 35 h 47"/>
                <a:gd name="T28" fmla="*/ 6 w 28"/>
                <a:gd name="T29" fmla="*/ 36 h 47"/>
                <a:gd name="T30" fmla="*/ 6 w 28"/>
                <a:gd name="T31" fmla="*/ 25 h 47"/>
                <a:gd name="T32" fmla="*/ 7 w 28"/>
                <a:gd name="T33" fmla="*/ 25 h 47"/>
                <a:gd name="T34" fmla="*/ 7 w 28"/>
                <a:gd name="T35" fmla="*/ 25 h 47"/>
                <a:gd name="T36" fmla="*/ 7 w 28"/>
                <a:gd name="T37" fmla="*/ 36 h 47"/>
                <a:gd name="T38" fmla="*/ 11 w 28"/>
                <a:gd name="T39" fmla="*/ 39 h 47"/>
                <a:gd name="T40" fmla="*/ 11 w 28"/>
                <a:gd name="T41" fmla="*/ 28 h 47"/>
                <a:gd name="T42" fmla="*/ 21 w 28"/>
                <a:gd name="T43" fmla="*/ 32 h 47"/>
                <a:gd name="T44" fmla="*/ 23 w 28"/>
                <a:gd name="T45" fmla="*/ 33 h 47"/>
                <a:gd name="T46" fmla="*/ 23 w 28"/>
                <a:gd name="T47" fmla="*/ 28 h 47"/>
                <a:gd name="T48" fmla="*/ 13 w 28"/>
                <a:gd name="T49" fmla="*/ 23 h 47"/>
                <a:gd name="T50" fmla="*/ 11 w 28"/>
                <a:gd name="T51" fmla="*/ 22 h 47"/>
                <a:gd name="T52" fmla="*/ 11 w 28"/>
                <a:gd name="T53" fmla="*/ 10 h 47"/>
                <a:gd name="T54" fmla="*/ 7 w 28"/>
                <a:gd name="T55" fmla="*/ 9 h 47"/>
                <a:gd name="T56" fmla="*/ 7 w 28"/>
                <a:gd name="T57" fmla="*/ 19 h 47"/>
                <a:gd name="T58" fmla="*/ 6 w 28"/>
                <a:gd name="T59" fmla="*/ 20 h 47"/>
                <a:gd name="T60" fmla="*/ 6 w 28"/>
                <a:gd name="T61" fmla="*/ 20 h 47"/>
                <a:gd name="T62" fmla="*/ 6 w 28"/>
                <a:gd name="T63" fmla="*/ 9 h 47"/>
                <a:gd name="T64" fmla="*/ 4 w 28"/>
                <a:gd name="T65" fmla="*/ 7 h 47"/>
                <a:gd name="T66" fmla="*/ 4 w 28"/>
                <a:gd name="T67" fmla="*/ 7 h 47"/>
                <a:gd name="T68" fmla="*/ 0 w 28"/>
                <a:gd name="T69" fmla="*/ 0 h 47"/>
                <a:gd name="T70" fmla="*/ 18 w 28"/>
                <a:gd name="T71" fmla="*/ 10 h 47"/>
                <a:gd name="T72" fmla="*/ 14 w 28"/>
                <a:gd name="T73" fmla="*/ 12 h 47"/>
                <a:gd name="T74" fmla="*/ 14 w 28"/>
                <a:gd name="T75" fmla="*/ 21 h 47"/>
                <a:gd name="T76" fmla="*/ 23 w 28"/>
                <a:gd name="T77" fmla="*/ 26 h 47"/>
                <a:gd name="T78" fmla="*/ 28 w 28"/>
                <a:gd name="T79" fmla="*/ 24 h 47"/>
                <a:gd name="T80" fmla="*/ 28 w 28"/>
                <a:gd name="T81"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7">
                  <a:moveTo>
                    <a:pt x="28" y="36"/>
                  </a:moveTo>
                  <a:cubicBezTo>
                    <a:pt x="28" y="37"/>
                    <a:pt x="28" y="37"/>
                    <a:pt x="28" y="38"/>
                  </a:cubicBezTo>
                  <a:cubicBezTo>
                    <a:pt x="28" y="41"/>
                    <a:pt x="28" y="41"/>
                    <a:pt x="28" y="41"/>
                  </a:cubicBezTo>
                  <a:cubicBezTo>
                    <a:pt x="28" y="41"/>
                    <a:pt x="28" y="42"/>
                    <a:pt x="28" y="42"/>
                  </a:cubicBezTo>
                  <a:cubicBezTo>
                    <a:pt x="28" y="43"/>
                    <a:pt x="28" y="43"/>
                    <a:pt x="28" y="43"/>
                  </a:cubicBezTo>
                  <a:cubicBezTo>
                    <a:pt x="28" y="43"/>
                    <a:pt x="28" y="43"/>
                    <a:pt x="28" y="43"/>
                  </a:cubicBezTo>
                  <a:cubicBezTo>
                    <a:pt x="28" y="43"/>
                    <a:pt x="28" y="43"/>
                    <a:pt x="28" y="43"/>
                  </a:cubicBezTo>
                  <a:cubicBezTo>
                    <a:pt x="27" y="42"/>
                    <a:pt x="27" y="42"/>
                    <a:pt x="27" y="41"/>
                  </a:cubicBezTo>
                  <a:cubicBezTo>
                    <a:pt x="26" y="39"/>
                    <a:pt x="24" y="38"/>
                    <a:pt x="23" y="36"/>
                  </a:cubicBezTo>
                  <a:cubicBezTo>
                    <a:pt x="23" y="35"/>
                    <a:pt x="23" y="35"/>
                    <a:pt x="23" y="35"/>
                  </a:cubicBezTo>
                  <a:cubicBezTo>
                    <a:pt x="20" y="34"/>
                    <a:pt x="17" y="32"/>
                    <a:pt x="14" y="31"/>
                  </a:cubicBezTo>
                  <a:cubicBezTo>
                    <a:pt x="14" y="31"/>
                    <a:pt x="14" y="31"/>
                    <a:pt x="14" y="31"/>
                  </a:cubicBezTo>
                  <a:cubicBezTo>
                    <a:pt x="14" y="34"/>
                    <a:pt x="14" y="37"/>
                    <a:pt x="14" y="40"/>
                  </a:cubicBezTo>
                  <a:cubicBezTo>
                    <a:pt x="14" y="40"/>
                    <a:pt x="14" y="40"/>
                    <a:pt x="14" y="40"/>
                  </a:cubicBezTo>
                  <a:cubicBezTo>
                    <a:pt x="15" y="43"/>
                    <a:pt x="17" y="45"/>
                    <a:pt x="18" y="47"/>
                  </a:cubicBezTo>
                  <a:cubicBezTo>
                    <a:pt x="18" y="47"/>
                    <a:pt x="18" y="47"/>
                    <a:pt x="18" y="47"/>
                  </a:cubicBezTo>
                  <a:cubicBezTo>
                    <a:pt x="18" y="47"/>
                    <a:pt x="18" y="47"/>
                    <a:pt x="18" y="47"/>
                  </a:cubicBezTo>
                  <a:cubicBezTo>
                    <a:pt x="18" y="47"/>
                    <a:pt x="18" y="47"/>
                    <a:pt x="18" y="47"/>
                  </a:cubicBezTo>
                  <a:cubicBezTo>
                    <a:pt x="12" y="44"/>
                    <a:pt x="6" y="41"/>
                    <a:pt x="0" y="38"/>
                  </a:cubicBezTo>
                  <a:cubicBezTo>
                    <a:pt x="0" y="37"/>
                    <a:pt x="0" y="37"/>
                    <a:pt x="0" y="37"/>
                  </a:cubicBezTo>
                  <a:cubicBezTo>
                    <a:pt x="0" y="37"/>
                    <a:pt x="0" y="37"/>
                    <a:pt x="0" y="37"/>
                  </a:cubicBezTo>
                  <a:cubicBezTo>
                    <a:pt x="1" y="37"/>
                    <a:pt x="3" y="36"/>
                    <a:pt x="4" y="35"/>
                  </a:cubicBezTo>
                  <a:cubicBezTo>
                    <a:pt x="4" y="35"/>
                    <a:pt x="4" y="35"/>
                    <a:pt x="4" y="35"/>
                  </a:cubicBezTo>
                  <a:cubicBezTo>
                    <a:pt x="4" y="32"/>
                    <a:pt x="4" y="29"/>
                    <a:pt x="4" y="26"/>
                  </a:cubicBezTo>
                  <a:cubicBezTo>
                    <a:pt x="4" y="26"/>
                    <a:pt x="4" y="26"/>
                    <a:pt x="4" y="26"/>
                  </a:cubicBezTo>
                  <a:cubicBezTo>
                    <a:pt x="4" y="26"/>
                    <a:pt x="4" y="26"/>
                    <a:pt x="4" y="26"/>
                  </a:cubicBezTo>
                  <a:cubicBezTo>
                    <a:pt x="4" y="27"/>
                    <a:pt x="4" y="27"/>
                    <a:pt x="4" y="28"/>
                  </a:cubicBezTo>
                  <a:cubicBezTo>
                    <a:pt x="4" y="30"/>
                    <a:pt x="4" y="32"/>
                    <a:pt x="4" y="35"/>
                  </a:cubicBezTo>
                  <a:cubicBezTo>
                    <a:pt x="4" y="35"/>
                    <a:pt x="4" y="35"/>
                    <a:pt x="5" y="35"/>
                  </a:cubicBezTo>
                  <a:cubicBezTo>
                    <a:pt x="5" y="36"/>
                    <a:pt x="6" y="36"/>
                    <a:pt x="6" y="36"/>
                  </a:cubicBezTo>
                  <a:cubicBezTo>
                    <a:pt x="6" y="36"/>
                    <a:pt x="6" y="36"/>
                    <a:pt x="6" y="36"/>
                  </a:cubicBezTo>
                  <a:cubicBezTo>
                    <a:pt x="6" y="25"/>
                    <a:pt x="6" y="25"/>
                    <a:pt x="6" y="25"/>
                  </a:cubicBezTo>
                  <a:cubicBezTo>
                    <a:pt x="6" y="25"/>
                    <a:pt x="6" y="25"/>
                    <a:pt x="6" y="25"/>
                  </a:cubicBezTo>
                  <a:cubicBezTo>
                    <a:pt x="7" y="25"/>
                    <a:pt x="7" y="25"/>
                    <a:pt x="7" y="25"/>
                  </a:cubicBezTo>
                  <a:cubicBezTo>
                    <a:pt x="7" y="25"/>
                    <a:pt x="7" y="25"/>
                    <a:pt x="7" y="25"/>
                  </a:cubicBezTo>
                  <a:cubicBezTo>
                    <a:pt x="7" y="25"/>
                    <a:pt x="7" y="25"/>
                    <a:pt x="7" y="25"/>
                  </a:cubicBezTo>
                  <a:cubicBezTo>
                    <a:pt x="7" y="25"/>
                    <a:pt x="7" y="25"/>
                    <a:pt x="7" y="25"/>
                  </a:cubicBezTo>
                  <a:cubicBezTo>
                    <a:pt x="7" y="29"/>
                    <a:pt x="7" y="32"/>
                    <a:pt x="7" y="36"/>
                  </a:cubicBezTo>
                  <a:cubicBezTo>
                    <a:pt x="7" y="36"/>
                    <a:pt x="7" y="36"/>
                    <a:pt x="7" y="37"/>
                  </a:cubicBezTo>
                  <a:cubicBezTo>
                    <a:pt x="8" y="37"/>
                    <a:pt x="10" y="38"/>
                    <a:pt x="11" y="39"/>
                  </a:cubicBezTo>
                  <a:cubicBezTo>
                    <a:pt x="11" y="38"/>
                    <a:pt x="11" y="38"/>
                    <a:pt x="11" y="38"/>
                  </a:cubicBezTo>
                  <a:cubicBezTo>
                    <a:pt x="11" y="28"/>
                    <a:pt x="11" y="28"/>
                    <a:pt x="11" y="28"/>
                  </a:cubicBezTo>
                  <a:cubicBezTo>
                    <a:pt x="11" y="27"/>
                    <a:pt x="11" y="27"/>
                    <a:pt x="12" y="27"/>
                  </a:cubicBezTo>
                  <a:cubicBezTo>
                    <a:pt x="15" y="29"/>
                    <a:pt x="18" y="30"/>
                    <a:pt x="21" y="32"/>
                  </a:cubicBezTo>
                  <a:cubicBezTo>
                    <a:pt x="22" y="32"/>
                    <a:pt x="22" y="33"/>
                    <a:pt x="23" y="33"/>
                  </a:cubicBezTo>
                  <a:cubicBezTo>
                    <a:pt x="23" y="33"/>
                    <a:pt x="23" y="33"/>
                    <a:pt x="23" y="33"/>
                  </a:cubicBezTo>
                  <a:cubicBezTo>
                    <a:pt x="23" y="29"/>
                    <a:pt x="23" y="29"/>
                    <a:pt x="23" y="29"/>
                  </a:cubicBezTo>
                  <a:cubicBezTo>
                    <a:pt x="23" y="28"/>
                    <a:pt x="23" y="28"/>
                    <a:pt x="23" y="28"/>
                  </a:cubicBezTo>
                  <a:cubicBezTo>
                    <a:pt x="22" y="28"/>
                    <a:pt x="21" y="28"/>
                    <a:pt x="21" y="27"/>
                  </a:cubicBezTo>
                  <a:cubicBezTo>
                    <a:pt x="18" y="26"/>
                    <a:pt x="16" y="25"/>
                    <a:pt x="13" y="23"/>
                  </a:cubicBezTo>
                  <a:cubicBezTo>
                    <a:pt x="13" y="23"/>
                    <a:pt x="12" y="23"/>
                    <a:pt x="12" y="23"/>
                  </a:cubicBezTo>
                  <a:cubicBezTo>
                    <a:pt x="11" y="23"/>
                    <a:pt x="11" y="22"/>
                    <a:pt x="11" y="22"/>
                  </a:cubicBezTo>
                  <a:cubicBezTo>
                    <a:pt x="11" y="18"/>
                    <a:pt x="11" y="15"/>
                    <a:pt x="11" y="11"/>
                  </a:cubicBezTo>
                  <a:cubicBezTo>
                    <a:pt x="11" y="11"/>
                    <a:pt x="11" y="10"/>
                    <a:pt x="11" y="10"/>
                  </a:cubicBezTo>
                  <a:cubicBezTo>
                    <a:pt x="9" y="10"/>
                    <a:pt x="8" y="9"/>
                    <a:pt x="7" y="8"/>
                  </a:cubicBezTo>
                  <a:cubicBezTo>
                    <a:pt x="7" y="9"/>
                    <a:pt x="7" y="9"/>
                    <a:pt x="7" y="9"/>
                  </a:cubicBezTo>
                  <a:cubicBezTo>
                    <a:pt x="7" y="9"/>
                    <a:pt x="7" y="10"/>
                    <a:pt x="7" y="11"/>
                  </a:cubicBezTo>
                  <a:cubicBezTo>
                    <a:pt x="7" y="19"/>
                    <a:pt x="7" y="19"/>
                    <a:pt x="7" y="19"/>
                  </a:cubicBezTo>
                  <a:cubicBezTo>
                    <a:pt x="7" y="20"/>
                    <a:pt x="7" y="20"/>
                    <a:pt x="7" y="20"/>
                  </a:cubicBezTo>
                  <a:cubicBezTo>
                    <a:pt x="6" y="20"/>
                    <a:pt x="6" y="20"/>
                    <a:pt x="6" y="20"/>
                  </a:cubicBezTo>
                  <a:cubicBezTo>
                    <a:pt x="6" y="20"/>
                    <a:pt x="6" y="20"/>
                    <a:pt x="6" y="20"/>
                  </a:cubicBezTo>
                  <a:cubicBezTo>
                    <a:pt x="6" y="20"/>
                    <a:pt x="6" y="20"/>
                    <a:pt x="6" y="20"/>
                  </a:cubicBezTo>
                  <a:cubicBezTo>
                    <a:pt x="6" y="19"/>
                    <a:pt x="6" y="19"/>
                    <a:pt x="6" y="19"/>
                  </a:cubicBezTo>
                  <a:cubicBezTo>
                    <a:pt x="6" y="16"/>
                    <a:pt x="6" y="12"/>
                    <a:pt x="6" y="9"/>
                  </a:cubicBezTo>
                  <a:cubicBezTo>
                    <a:pt x="6" y="8"/>
                    <a:pt x="6" y="8"/>
                    <a:pt x="6" y="8"/>
                  </a:cubicBezTo>
                  <a:cubicBezTo>
                    <a:pt x="5" y="8"/>
                    <a:pt x="5" y="7"/>
                    <a:pt x="4" y="7"/>
                  </a:cubicBezTo>
                  <a:cubicBezTo>
                    <a:pt x="4" y="7"/>
                    <a:pt x="4" y="7"/>
                    <a:pt x="4" y="7"/>
                  </a:cubicBezTo>
                  <a:cubicBezTo>
                    <a:pt x="4" y="7"/>
                    <a:pt x="4" y="7"/>
                    <a:pt x="4" y="7"/>
                  </a:cubicBezTo>
                  <a:cubicBezTo>
                    <a:pt x="3" y="4"/>
                    <a:pt x="1" y="2"/>
                    <a:pt x="0" y="0"/>
                  </a:cubicBezTo>
                  <a:cubicBezTo>
                    <a:pt x="0" y="0"/>
                    <a:pt x="0" y="0"/>
                    <a:pt x="0" y="0"/>
                  </a:cubicBezTo>
                  <a:cubicBezTo>
                    <a:pt x="6" y="3"/>
                    <a:pt x="12" y="6"/>
                    <a:pt x="18" y="9"/>
                  </a:cubicBezTo>
                  <a:cubicBezTo>
                    <a:pt x="18" y="10"/>
                    <a:pt x="18" y="10"/>
                    <a:pt x="18" y="10"/>
                  </a:cubicBezTo>
                  <a:cubicBezTo>
                    <a:pt x="17" y="10"/>
                    <a:pt x="15" y="11"/>
                    <a:pt x="14" y="12"/>
                  </a:cubicBezTo>
                  <a:cubicBezTo>
                    <a:pt x="14" y="12"/>
                    <a:pt x="14" y="12"/>
                    <a:pt x="14" y="12"/>
                  </a:cubicBezTo>
                  <a:cubicBezTo>
                    <a:pt x="14" y="15"/>
                    <a:pt x="14" y="18"/>
                    <a:pt x="14" y="21"/>
                  </a:cubicBezTo>
                  <a:cubicBezTo>
                    <a:pt x="14" y="21"/>
                    <a:pt x="14" y="21"/>
                    <a:pt x="14" y="21"/>
                  </a:cubicBezTo>
                  <a:cubicBezTo>
                    <a:pt x="17" y="23"/>
                    <a:pt x="20" y="24"/>
                    <a:pt x="23" y="26"/>
                  </a:cubicBezTo>
                  <a:cubicBezTo>
                    <a:pt x="23" y="26"/>
                    <a:pt x="23" y="26"/>
                    <a:pt x="23" y="26"/>
                  </a:cubicBezTo>
                  <a:cubicBezTo>
                    <a:pt x="25" y="25"/>
                    <a:pt x="26" y="25"/>
                    <a:pt x="28" y="24"/>
                  </a:cubicBezTo>
                  <a:cubicBezTo>
                    <a:pt x="28" y="24"/>
                    <a:pt x="28" y="24"/>
                    <a:pt x="28" y="24"/>
                  </a:cubicBezTo>
                  <a:cubicBezTo>
                    <a:pt x="28" y="24"/>
                    <a:pt x="28" y="24"/>
                    <a:pt x="28" y="24"/>
                  </a:cubicBezTo>
                  <a:cubicBezTo>
                    <a:pt x="28" y="26"/>
                    <a:pt x="28" y="27"/>
                    <a:pt x="28" y="29"/>
                  </a:cubicBezTo>
                  <a:cubicBezTo>
                    <a:pt x="28" y="31"/>
                    <a:pt x="28" y="34"/>
                    <a:pt x="28" y="36"/>
                  </a:cubicBezTo>
                  <a:close/>
                </a:path>
              </a:pathLst>
            </a:custGeom>
            <a:solidFill>
              <a:srgbClr val="D62E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6" name="Freeform 29">
              <a:extLst>
                <a:ext uri="{FF2B5EF4-FFF2-40B4-BE49-F238E27FC236}">
                  <a16:creationId xmlns:a16="http://schemas.microsoft.com/office/drawing/2014/main" id="{70A3AC6A-4A98-21E6-A5D5-29F827AABFB8}"/>
                </a:ext>
              </a:extLst>
            </p:cNvPr>
            <p:cNvSpPr>
              <a:spLocks/>
            </p:cNvSpPr>
            <p:nvPr/>
          </p:nvSpPr>
          <p:spPr bwMode="auto">
            <a:xfrm>
              <a:off x="-838200" y="-598488"/>
              <a:ext cx="65088" cy="122238"/>
            </a:xfrm>
            <a:custGeom>
              <a:avLst/>
              <a:gdLst>
                <a:gd name="T0" fmla="*/ 5 w 17"/>
                <a:gd name="T1" fmla="*/ 10 h 32"/>
                <a:gd name="T2" fmla="*/ 5 w 17"/>
                <a:gd name="T3" fmla="*/ 14 h 32"/>
                <a:gd name="T4" fmla="*/ 5 w 17"/>
                <a:gd name="T5" fmla="*/ 15 h 32"/>
                <a:gd name="T6" fmla="*/ 7 w 17"/>
                <a:gd name="T7" fmla="*/ 16 h 32"/>
                <a:gd name="T8" fmla="*/ 14 w 17"/>
                <a:gd name="T9" fmla="*/ 19 h 32"/>
                <a:gd name="T10" fmla="*/ 16 w 17"/>
                <a:gd name="T11" fmla="*/ 20 h 32"/>
                <a:gd name="T12" fmla="*/ 17 w 17"/>
                <a:gd name="T13" fmla="*/ 21 h 32"/>
                <a:gd name="T14" fmla="*/ 17 w 17"/>
                <a:gd name="T15" fmla="*/ 21 h 32"/>
                <a:gd name="T16" fmla="*/ 17 w 17"/>
                <a:gd name="T17" fmla="*/ 32 h 32"/>
                <a:gd name="T18" fmla="*/ 16 w 17"/>
                <a:gd name="T19" fmla="*/ 32 h 32"/>
                <a:gd name="T20" fmla="*/ 14 w 17"/>
                <a:gd name="T21" fmla="*/ 31 h 32"/>
                <a:gd name="T22" fmla="*/ 14 w 17"/>
                <a:gd name="T23" fmla="*/ 31 h 32"/>
                <a:gd name="T24" fmla="*/ 14 w 17"/>
                <a:gd name="T25" fmla="*/ 31 h 32"/>
                <a:gd name="T26" fmla="*/ 14 w 17"/>
                <a:gd name="T27" fmla="*/ 31 h 32"/>
                <a:gd name="T28" fmla="*/ 14 w 17"/>
                <a:gd name="T29" fmla="*/ 22 h 32"/>
                <a:gd name="T30" fmla="*/ 14 w 17"/>
                <a:gd name="T31" fmla="*/ 22 h 32"/>
                <a:gd name="T32" fmla="*/ 14 w 17"/>
                <a:gd name="T33" fmla="*/ 22 h 32"/>
                <a:gd name="T34" fmla="*/ 14 w 17"/>
                <a:gd name="T35" fmla="*/ 22 h 32"/>
                <a:gd name="T36" fmla="*/ 10 w 17"/>
                <a:gd name="T37" fmla="*/ 20 h 32"/>
                <a:gd name="T38" fmla="*/ 5 w 17"/>
                <a:gd name="T39" fmla="*/ 17 h 32"/>
                <a:gd name="T40" fmla="*/ 4 w 17"/>
                <a:gd name="T41" fmla="*/ 17 h 32"/>
                <a:gd name="T42" fmla="*/ 0 w 17"/>
                <a:gd name="T43" fmla="*/ 19 h 32"/>
                <a:gd name="T44" fmla="*/ 0 w 17"/>
                <a:gd name="T45" fmla="*/ 19 h 32"/>
                <a:gd name="T46" fmla="*/ 0 w 17"/>
                <a:gd name="T47" fmla="*/ 0 h 32"/>
                <a:gd name="T48" fmla="*/ 0 w 17"/>
                <a:gd name="T49" fmla="*/ 1 h 32"/>
                <a:gd name="T50" fmla="*/ 5 w 17"/>
                <a:gd name="T51" fmla="*/ 7 h 32"/>
                <a:gd name="T52" fmla="*/ 5 w 17"/>
                <a:gd name="T53" fmla="*/ 8 h 32"/>
                <a:gd name="T54" fmla="*/ 11 w 17"/>
                <a:gd name="T55" fmla="*/ 11 h 32"/>
                <a:gd name="T56" fmla="*/ 14 w 17"/>
                <a:gd name="T57" fmla="*/ 12 h 32"/>
                <a:gd name="T58" fmla="*/ 14 w 17"/>
                <a:gd name="T59" fmla="*/ 12 h 32"/>
                <a:gd name="T60" fmla="*/ 14 w 17"/>
                <a:gd name="T61" fmla="*/ 3 h 32"/>
                <a:gd name="T62" fmla="*/ 14 w 17"/>
                <a:gd name="T63" fmla="*/ 3 h 32"/>
                <a:gd name="T64" fmla="*/ 14 w 17"/>
                <a:gd name="T65" fmla="*/ 3 h 32"/>
                <a:gd name="T66" fmla="*/ 15 w 17"/>
                <a:gd name="T67" fmla="*/ 3 h 32"/>
                <a:gd name="T68" fmla="*/ 16 w 17"/>
                <a:gd name="T69" fmla="*/ 4 h 32"/>
                <a:gd name="T70" fmla="*/ 17 w 17"/>
                <a:gd name="T71" fmla="*/ 4 h 32"/>
                <a:gd name="T72" fmla="*/ 17 w 17"/>
                <a:gd name="T73" fmla="*/ 16 h 32"/>
                <a:gd name="T74" fmla="*/ 16 w 17"/>
                <a:gd name="T75" fmla="*/ 16 h 32"/>
                <a:gd name="T76" fmla="*/ 16 w 17"/>
                <a:gd name="T77" fmla="*/ 16 h 32"/>
                <a:gd name="T78" fmla="*/ 13 w 17"/>
                <a:gd name="T79" fmla="*/ 14 h 32"/>
                <a:gd name="T80" fmla="*/ 11 w 17"/>
                <a:gd name="T81" fmla="*/ 13 h 32"/>
                <a:gd name="T82" fmla="*/ 5 w 17"/>
                <a:gd name="T83"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 h="32">
                  <a:moveTo>
                    <a:pt x="5" y="10"/>
                  </a:moveTo>
                  <a:cubicBezTo>
                    <a:pt x="5" y="14"/>
                    <a:pt x="5" y="14"/>
                    <a:pt x="5" y="14"/>
                  </a:cubicBezTo>
                  <a:cubicBezTo>
                    <a:pt x="5" y="15"/>
                    <a:pt x="5" y="15"/>
                    <a:pt x="5" y="15"/>
                  </a:cubicBezTo>
                  <a:cubicBezTo>
                    <a:pt x="6" y="15"/>
                    <a:pt x="7" y="15"/>
                    <a:pt x="7" y="16"/>
                  </a:cubicBezTo>
                  <a:cubicBezTo>
                    <a:pt x="10" y="17"/>
                    <a:pt x="12" y="18"/>
                    <a:pt x="14" y="19"/>
                  </a:cubicBezTo>
                  <a:cubicBezTo>
                    <a:pt x="15" y="20"/>
                    <a:pt x="16" y="20"/>
                    <a:pt x="16" y="20"/>
                  </a:cubicBezTo>
                  <a:cubicBezTo>
                    <a:pt x="17" y="21"/>
                    <a:pt x="17" y="21"/>
                    <a:pt x="17" y="21"/>
                  </a:cubicBezTo>
                  <a:cubicBezTo>
                    <a:pt x="17" y="21"/>
                    <a:pt x="17" y="21"/>
                    <a:pt x="17" y="21"/>
                  </a:cubicBezTo>
                  <a:cubicBezTo>
                    <a:pt x="17" y="32"/>
                    <a:pt x="17" y="32"/>
                    <a:pt x="17" y="32"/>
                  </a:cubicBezTo>
                  <a:cubicBezTo>
                    <a:pt x="17" y="32"/>
                    <a:pt x="17" y="32"/>
                    <a:pt x="16" y="32"/>
                  </a:cubicBezTo>
                  <a:cubicBezTo>
                    <a:pt x="16" y="32"/>
                    <a:pt x="15" y="32"/>
                    <a:pt x="14" y="31"/>
                  </a:cubicBezTo>
                  <a:cubicBezTo>
                    <a:pt x="14" y="31"/>
                    <a:pt x="14" y="31"/>
                    <a:pt x="14" y="31"/>
                  </a:cubicBezTo>
                  <a:cubicBezTo>
                    <a:pt x="14" y="31"/>
                    <a:pt x="14" y="31"/>
                    <a:pt x="14" y="31"/>
                  </a:cubicBezTo>
                  <a:cubicBezTo>
                    <a:pt x="14" y="31"/>
                    <a:pt x="14" y="31"/>
                    <a:pt x="14" y="31"/>
                  </a:cubicBezTo>
                  <a:cubicBezTo>
                    <a:pt x="14" y="22"/>
                    <a:pt x="14" y="22"/>
                    <a:pt x="14" y="22"/>
                  </a:cubicBezTo>
                  <a:cubicBezTo>
                    <a:pt x="14" y="22"/>
                    <a:pt x="14" y="22"/>
                    <a:pt x="14" y="22"/>
                  </a:cubicBezTo>
                  <a:cubicBezTo>
                    <a:pt x="14" y="22"/>
                    <a:pt x="14" y="22"/>
                    <a:pt x="14" y="22"/>
                  </a:cubicBezTo>
                  <a:cubicBezTo>
                    <a:pt x="14" y="22"/>
                    <a:pt x="14" y="22"/>
                    <a:pt x="14" y="22"/>
                  </a:cubicBezTo>
                  <a:cubicBezTo>
                    <a:pt x="13" y="21"/>
                    <a:pt x="12" y="21"/>
                    <a:pt x="10" y="20"/>
                  </a:cubicBezTo>
                  <a:cubicBezTo>
                    <a:pt x="9" y="19"/>
                    <a:pt x="7" y="18"/>
                    <a:pt x="5" y="17"/>
                  </a:cubicBezTo>
                  <a:cubicBezTo>
                    <a:pt x="4" y="17"/>
                    <a:pt x="4" y="17"/>
                    <a:pt x="4" y="17"/>
                  </a:cubicBezTo>
                  <a:cubicBezTo>
                    <a:pt x="3" y="18"/>
                    <a:pt x="2" y="18"/>
                    <a:pt x="0" y="19"/>
                  </a:cubicBezTo>
                  <a:cubicBezTo>
                    <a:pt x="0" y="19"/>
                    <a:pt x="0" y="19"/>
                    <a:pt x="0" y="19"/>
                  </a:cubicBezTo>
                  <a:cubicBezTo>
                    <a:pt x="0" y="0"/>
                    <a:pt x="0" y="0"/>
                    <a:pt x="0" y="0"/>
                  </a:cubicBezTo>
                  <a:cubicBezTo>
                    <a:pt x="0" y="1"/>
                    <a:pt x="0" y="1"/>
                    <a:pt x="0" y="1"/>
                  </a:cubicBezTo>
                  <a:cubicBezTo>
                    <a:pt x="2" y="3"/>
                    <a:pt x="3" y="5"/>
                    <a:pt x="5" y="7"/>
                  </a:cubicBezTo>
                  <a:cubicBezTo>
                    <a:pt x="5" y="8"/>
                    <a:pt x="5" y="8"/>
                    <a:pt x="5" y="8"/>
                  </a:cubicBezTo>
                  <a:cubicBezTo>
                    <a:pt x="7" y="9"/>
                    <a:pt x="9" y="10"/>
                    <a:pt x="11" y="11"/>
                  </a:cubicBezTo>
                  <a:cubicBezTo>
                    <a:pt x="12" y="11"/>
                    <a:pt x="13" y="12"/>
                    <a:pt x="14" y="12"/>
                  </a:cubicBezTo>
                  <a:cubicBezTo>
                    <a:pt x="14" y="12"/>
                    <a:pt x="14" y="12"/>
                    <a:pt x="14" y="12"/>
                  </a:cubicBezTo>
                  <a:cubicBezTo>
                    <a:pt x="14" y="3"/>
                    <a:pt x="14" y="3"/>
                    <a:pt x="14" y="3"/>
                  </a:cubicBezTo>
                  <a:cubicBezTo>
                    <a:pt x="14" y="3"/>
                    <a:pt x="14" y="3"/>
                    <a:pt x="14" y="3"/>
                  </a:cubicBezTo>
                  <a:cubicBezTo>
                    <a:pt x="14" y="3"/>
                    <a:pt x="14" y="3"/>
                    <a:pt x="14" y="3"/>
                  </a:cubicBezTo>
                  <a:cubicBezTo>
                    <a:pt x="15" y="3"/>
                    <a:pt x="15" y="3"/>
                    <a:pt x="15" y="3"/>
                  </a:cubicBezTo>
                  <a:cubicBezTo>
                    <a:pt x="15" y="4"/>
                    <a:pt x="16" y="4"/>
                    <a:pt x="16" y="4"/>
                  </a:cubicBezTo>
                  <a:cubicBezTo>
                    <a:pt x="17" y="4"/>
                    <a:pt x="17" y="4"/>
                    <a:pt x="17" y="4"/>
                  </a:cubicBezTo>
                  <a:cubicBezTo>
                    <a:pt x="17" y="8"/>
                    <a:pt x="17" y="12"/>
                    <a:pt x="17" y="16"/>
                  </a:cubicBezTo>
                  <a:cubicBezTo>
                    <a:pt x="16" y="16"/>
                    <a:pt x="16" y="16"/>
                    <a:pt x="16" y="16"/>
                  </a:cubicBezTo>
                  <a:cubicBezTo>
                    <a:pt x="16" y="16"/>
                    <a:pt x="16" y="16"/>
                    <a:pt x="16" y="16"/>
                  </a:cubicBezTo>
                  <a:cubicBezTo>
                    <a:pt x="15" y="15"/>
                    <a:pt x="14" y="15"/>
                    <a:pt x="13" y="14"/>
                  </a:cubicBezTo>
                  <a:cubicBezTo>
                    <a:pt x="12" y="14"/>
                    <a:pt x="12" y="13"/>
                    <a:pt x="11" y="13"/>
                  </a:cubicBezTo>
                  <a:cubicBezTo>
                    <a:pt x="9" y="12"/>
                    <a:pt x="7" y="11"/>
                    <a:pt x="5" y="10"/>
                  </a:cubicBezTo>
                  <a:close/>
                </a:path>
              </a:pathLst>
            </a:custGeom>
            <a:solidFill>
              <a:srgbClr val="D6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7" name="Freeform 30">
              <a:extLst>
                <a:ext uri="{FF2B5EF4-FFF2-40B4-BE49-F238E27FC236}">
                  <a16:creationId xmlns:a16="http://schemas.microsoft.com/office/drawing/2014/main" id="{07E77266-3336-C573-A828-7A2F23391E87}"/>
                </a:ext>
              </a:extLst>
            </p:cNvPr>
            <p:cNvSpPr>
              <a:spLocks/>
            </p:cNvSpPr>
            <p:nvPr/>
          </p:nvSpPr>
          <p:spPr bwMode="auto">
            <a:xfrm>
              <a:off x="-819150" y="-582613"/>
              <a:ext cx="106363" cy="117475"/>
            </a:xfrm>
            <a:custGeom>
              <a:avLst/>
              <a:gdLst>
                <a:gd name="T0" fmla="*/ 12 w 28"/>
                <a:gd name="T1" fmla="*/ 17 h 31"/>
                <a:gd name="T2" fmla="*/ 11 w 28"/>
                <a:gd name="T3" fmla="*/ 16 h 31"/>
                <a:gd name="T4" fmla="*/ 7 w 28"/>
                <a:gd name="T5" fmla="*/ 14 h 31"/>
                <a:gd name="T6" fmla="*/ 0 w 28"/>
                <a:gd name="T7" fmla="*/ 11 h 31"/>
                <a:gd name="T8" fmla="*/ 0 w 28"/>
                <a:gd name="T9" fmla="*/ 10 h 31"/>
                <a:gd name="T10" fmla="*/ 0 w 28"/>
                <a:gd name="T11" fmla="*/ 6 h 31"/>
                <a:gd name="T12" fmla="*/ 0 w 28"/>
                <a:gd name="T13" fmla="*/ 6 h 31"/>
                <a:gd name="T14" fmla="*/ 10 w 28"/>
                <a:gd name="T15" fmla="*/ 11 h 31"/>
                <a:gd name="T16" fmla="*/ 12 w 28"/>
                <a:gd name="T17" fmla="*/ 12 h 31"/>
                <a:gd name="T18" fmla="*/ 12 w 28"/>
                <a:gd name="T19" fmla="*/ 12 h 31"/>
                <a:gd name="T20" fmla="*/ 12 w 28"/>
                <a:gd name="T21" fmla="*/ 0 h 31"/>
                <a:gd name="T22" fmla="*/ 12 w 28"/>
                <a:gd name="T23" fmla="*/ 0 h 31"/>
                <a:gd name="T24" fmla="*/ 16 w 28"/>
                <a:gd name="T25" fmla="*/ 2 h 31"/>
                <a:gd name="T26" fmla="*/ 16 w 28"/>
                <a:gd name="T27" fmla="*/ 3 h 31"/>
                <a:gd name="T28" fmla="*/ 16 w 28"/>
                <a:gd name="T29" fmla="*/ 14 h 31"/>
                <a:gd name="T30" fmla="*/ 17 w 28"/>
                <a:gd name="T31" fmla="*/ 15 h 31"/>
                <a:gd name="T32" fmla="*/ 28 w 28"/>
                <a:gd name="T33" fmla="*/ 20 h 31"/>
                <a:gd name="T34" fmla="*/ 28 w 28"/>
                <a:gd name="T35" fmla="*/ 21 h 31"/>
                <a:gd name="T36" fmla="*/ 28 w 28"/>
                <a:gd name="T37" fmla="*/ 25 h 31"/>
                <a:gd name="T38" fmla="*/ 28 w 28"/>
                <a:gd name="T39" fmla="*/ 25 h 31"/>
                <a:gd name="T40" fmla="*/ 17 w 28"/>
                <a:gd name="T41" fmla="*/ 19 h 31"/>
                <a:gd name="T42" fmla="*/ 17 w 28"/>
                <a:gd name="T43" fmla="*/ 19 h 31"/>
                <a:gd name="T44" fmla="*/ 16 w 28"/>
                <a:gd name="T45" fmla="*/ 19 h 31"/>
                <a:gd name="T46" fmla="*/ 16 w 28"/>
                <a:gd name="T47" fmla="*/ 20 h 31"/>
                <a:gd name="T48" fmla="*/ 16 w 28"/>
                <a:gd name="T49" fmla="*/ 31 h 31"/>
                <a:gd name="T50" fmla="*/ 16 w 28"/>
                <a:gd name="T51" fmla="*/ 31 h 31"/>
                <a:gd name="T52" fmla="*/ 12 w 28"/>
                <a:gd name="T53" fmla="*/ 29 h 31"/>
                <a:gd name="T54" fmla="*/ 12 w 28"/>
                <a:gd name="T55" fmla="*/ 28 h 31"/>
                <a:gd name="T56" fmla="*/ 12 w 28"/>
                <a:gd name="T5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31">
                  <a:moveTo>
                    <a:pt x="12" y="17"/>
                  </a:moveTo>
                  <a:cubicBezTo>
                    <a:pt x="11" y="16"/>
                    <a:pt x="11" y="16"/>
                    <a:pt x="11" y="16"/>
                  </a:cubicBezTo>
                  <a:cubicBezTo>
                    <a:pt x="9" y="15"/>
                    <a:pt x="8" y="15"/>
                    <a:pt x="7" y="14"/>
                  </a:cubicBezTo>
                  <a:cubicBezTo>
                    <a:pt x="4" y="13"/>
                    <a:pt x="2" y="12"/>
                    <a:pt x="0" y="11"/>
                  </a:cubicBezTo>
                  <a:cubicBezTo>
                    <a:pt x="0" y="10"/>
                    <a:pt x="0" y="10"/>
                    <a:pt x="0" y="10"/>
                  </a:cubicBezTo>
                  <a:cubicBezTo>
                    <a:pt x="0" y="9"/>
                    <a:pt x="0" y="7"/>
                    <a:pt x="0" y="6"/>
                  </a:cubicBezTo>
                  <a:cubicBezTo>
                    <a:pt x="0" y="6"/>
                    <a:pt x="0" y="6"/>
                    <a:pt x="0" y="6"/>
                  </a:cubicBezTo>
                  <a:cubicBezTo>
                    <a:pt x="3" y="8"/>
                    <a:pt x="7" y="9"/>
                    <a:pt x="10" y="11"/>
                  </a:cubicBezTo>
                  <a:cubicBezTo>
                    <a:pt x="11" y="11"/>
                    <a:pt x="11" y="12"/>
                    <a:pt x="12" y="12"/>
                  </a:cubicBezTo>
                  <a:cubicBezTo>
                    <a:pt x="12" y="12"/>
                    <a:pt x="12" y="12"/>
                    <a:pt x="12" y="12"/>
                  </a:cubicBezTo>
                  <a:cubicBezTo>
                    <a:pt x="12" y="8"/>
                    <a:pt x="12" y="4"/>
                    <a:pt x="12" y="0"/>
                  </a:cubicBezTo>
                  <a:cubicBezTo>
                    <a:pt x="12" y="0"/>
                    <a:pt x="12" y="0"/>
                    <a:pt x="12" y="0"/>
                  </a:cubicBezTo>
                  <a:cubicBezTo>
                    <a:pt x="13" y="1"/>
                    <a:pt x="15" y="2"/>
                    <a:pt x="16" y="2"/>
                  </a:cubicBezTo>
                  <a:cubicBezTo>
                    <a:pt x="16" y="3"/>
                    <a:pt x="16" y="3"/>
                    <a:pt x="16" y="3"/>
                  </a:cubicBezTo>
                  <a:cubicBezTo>
                    <a:pt x="16" y="7"/>
                    <a:pt x="16" y="10"/>
                    <a:pt x="16" y="14"/>
                  </a:cubicBezTo>
                  <a:cubicBezTo>
                    <a:pt x="16" y="14"/>
                    <a:pt x="16" y="14"/>
                    <a:pt x="17" y="15"/>
                  </a:cubicBezTo>
                  <a:cubicBezTo>
                    <a:pt x="20" y="16"/>
                    <a:pt x="24" y="18"/>
                    <a:pt x="28" y="20"/>
                  </a:cubicBezTo>
                  <a:cubicBezTo>
                    <a:pt x="28" y="21"/>
                    <a:pt x="28" y="21"/>
                    <a:pt x="28" y="21"/>
                  </a:cubicBezTo>
                  <a:cubicBezTo>
                    <a:pt x="28" y="22"/>
                    <a:pt x="28" y="23"/>
                    <a:pt x="28" y="25"/>
                  </a:cubicBezTo>
                  <a:cubicBezTo>
                    <a:pt x="28" y="25"/>
                    <a:pt x="28" y="25"/>
                    <a:pt x="28" y="25"/>
                  </a:cubicBezTo>
                  <a:cubicBezTo>
                    <a:pt x="24" y="23"/>
                    <a:pt x="20" y="21"/>
                    <a:pt x="17" y="19"/>
                  </a:cubicBezTo>
                  <a:cubicBezTo>
                    <a:pt x="17" y="19"/>
                    <a:pt x="17" y="19"/>
                    <a:pt x="17" y="19"/>
                  </a:cubicBezTo>
                  <a:cubicBezTo>
                    <a:pt x="16" y="19"/>
                    <a:pt x="16" y="19"/>
                    <a:pt x="16" y="19"/>
                  </a:cubicBezTo>
                  <a:cubicBezTo>
                    <a:pt x="16" y="20"/>
                    <a:pt x="16" y="20"/>
                    <a:pt x="16" y="20"/>
                  </a:cubicBezTo>
                  <a:cubicBezTo>
                    <a:pt x="16" y="23"/>
                    <a:pt x="16" y="27"/>
                    <a:pt x="16" y="31"/>
                  </a:cubicBezTo>
                  <a:cubicBezTo>
                    <a:pt x="16" y="31"/>
                    <a:pt x="16" y="31"/>
                    <a:pt x="16" y="31"/>
                  </a:cubicBezTo>
                  <a:cubicBezTo>
                    <a:pt x="15" y="30"/>
                    <a:pt x="13" y="29"/>
                    <a:pt x="12" y="29"/>
                  </a:cubicBezTo>
                  <a:cubicBezTo>
                    <a:pt x="12" y="28"/>
                    <a:pt x="12" y="28"/>
                    <a:pt x="12" y="28"/>
                  </a:cubicBezTo>
                  <a:cubicBezTo>
                    <a:pt x="12" y="24"/>
                    <a:pt x="12" y="21"/>
                    <a:pt x="1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118" name="Freeform 31">
              <a:extLst>
                <a:ext uri="{FF2B5EF4-FFF2-40B4-BE49-F238E27FC236}">
                  <a16:creationId xmlns:a16="http://schemas.microsoft.com/office/drawing/2014/main" id="{2CF30784-5269-42AE-6CC6-AB78F7C0F796}"/>
                </a:ext>
              </a:extLst>
            </p:cNvPr>
            <p:cNvSpPr>
              <a:spLocks/>
            </p:cNvSpPr>
            <p:nvPr/>
          </p:nvSpPr>
          <p:spPr bwMode="auto">
            <a:xfrm>
              <a:off x="-920750" y="-446088"/>
              <a:ext cx="1247775" cy="560388"/>
            </a:xfrm>
            <a:custGeom>
              <a:avLst/>
              <a:gdLst>
                <a:gd name="T0" fmla="*/ 0 w 330"/>
                <a:gd name="T1" fmla="*/ 148 h 148"/>
                <a:gd name="T2" fmla="*/ 25 w 330"/>
                <a:gd name="T3" fmla="*/ 131 h 148"/>
                <a:gd name="T4" fmla="*/ 60 w 330"/>
                <a:gd name="T5" fmla="*/ 116 h 148"/>
                <a:gd name="T6" fmla="*/ 83 w 330"/>
                <a:gd name="T7" fmla="*/ 102 h 148"/>
                <a:gd name="T8" fmla="*/ 132 w 330"/>
                <a:gd name="T9" fmla="*/ 91 h 148"/>
                <a:gd name="T10" fmla="*/ 177 w 330"/>
                <a:gd name="T11" fmla="*/ 62 h 148"/>
                <a:gd name="T12" fmla="*/ 219 w 330"/>
                <a:gd name="T13" fmla="*/ 49 h 148"/>
                <a:gd name="T14" fmla="*/ 271 w 330"/>
                <a:gd name="T15" fmla="*/ 25 h 148"/>
                <a:gd name="T16" fmla="*/ 325 w 330"/>
                <a:gd name="T17" fmla="*/ 8 h 148"/>
                <a:gd name="T18" fmla="*/ 287 w 330"/>
                <a:gd name="T19" fmla="*/ 20 h 148"/>
                <a:gd name="T20" fmla="*/ 240 w 330"/>
                <a:gd name="T21" fmla="*/ 28 h 148"/>
                <a:gd name="T22" fmla="*/ 203 w 330"/>
                <a:gd name="T23" fmla="*/ 51 h 148"/>
                <a:gd name="T24" fmla="*/ 153 w 330"/>
                <a:gd name="T25" fmla="*/ 63 h 148"/>
                <a:gd name="T26" fmla="*/ 122 w 330"/>
                <a:gd name="T27" fmla="*/ 92 h 148"/>
                <a:gd name="T28" fmla="*/ 69 w 330"/>
                <a:gd name="T29" fmla="*/ 100 h 148"/>
                <a:gd name="T30" fmla="*/ 52 w 330"/>
                <a:gd name="T31" fmla="*/ 118 h 148"/>
                <a:gd name="T32" fmla="*/ 25 w 330"/>
                <a:gd name="T33" fmla="*/ 128 h 148"/>
                <a:gd name="T34" fmla="*/ 0 w 330"/>
                <a:gd name="T3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0" h="148">
                  <a:moveTo>
                    <a:pt x="0" y="148"/>
                  </a:moveTo>
                  <a:cubicBezTo>
                    <a:pt x="0" y="148"/>
                    <a:pt x="12" y="132"/>
                    <a:pt x="25" y="131"/>
                  </a:cubicBezTo>
                  <a:cubicBezTo>
                    <a:pt x="37" y="131"/>
                    <a:pt x="55" y="125"/>
                    <a:pt x="60" y="116"/>
                  </a:cubicBezTo>
                  <a:cubicBezTo>
                    <a:pt x="64" y="108"/>
                    <a:pt x="67" y="102"/>
                    <a:pt x="83" y="102"/>
                  </a:cubicBezTo>
                  <a:cubicBezTo>
                    <a:pt x="99" y="102"/>
                    <a:pt x="126" y="99"/>
                    <a:pt x="132" y="91"/>
                  </a:cubicBezTo>
                  <a:cubicBezTo>
                    <a:pt x="139" y="83"/>
                    <a:pt x="158" y="63"/>
                    <a:pt x="177" y="62"/>
                  </a:cubicBezTo>
                  <a:cubicBezTo>
                    <a:pt x="196" y="60"/>
                    <a:pt x="208" y="57"/>
                    <a:pt x="219" y="49"/>
                  </a:cubicBezTo>
                  <a:cubicBezTo>
                    <a:pt x="231" y="42"/>
                    <a:pt x="255" y="24"/>
                    <a:pt x="271" y="25"/>
                  </a:cubicBezTo>
                  <a:cubicBezTo>
                    <a:pt x="286" y="27"/>
                    <a:pt x="320" y="15"/>
                    <a:pt x="325" y="8"/>
                  </a:cubicBezTo>
                  <a:cubicBezTo>
                    <a:pt x="330" y="0"/>
                    <a:pt x="301" y="19"/>
                    <a:pt x="287" y="20"/>
                  </a:cubicBezTo>
                  <a:cubicBezTo>
                    <a:pt x="273" y="21"/>
                    <a:pt x="247" y="22"/>
                    <a:pt x="240" y="28"/>
                  </a:cubicBezTo>
                  <a:cubicBezTo>
                    <a:pt x="233" y="33"/>
                    <a:pt x="226" y="49"/>
                    <a:pt x="203" y="51"/>
                  </a:cubicBezTo>
                  <a:cubicBezTo>
                    <a:pt x="181" y="53"/>
                    <a:pt x="165" y="52"/>
                    <a:pt x="153" y="63"/>
                  </a:cubicBezTo>
                  <a:cubicBezTo>
                    <a:pt x="140" y="73"/>
                    <a:pt x="140" y="91"/>
                    <a:pt x="122" y="92"/>
                  </a:cubicBezTo>
                  <a:cubicBezTo>
                    <a:pt x="105" y="93"/>
                    <a:pt x="75" y="95"/>
                    <a:pt x="69" y="100"/>
                  </a:cubicBezTo>
                  <a:cubicBezTo>
                    <a:pt x="62" y="105"/>
                    <a:pt x="55" y="115"/>
                    <a:pt x="52" y="118"/>
                  </a:cubicBezTo>
                  <a:cubicBezTo>
                    <a:pt x="49" y="121"/>
                    <a:pt x="35" y="128"/>
                    <a:pt x="25" y="128"/>
                  </a:cubicBezTo>
                  <a:cubicBezTo>
                    <a:pt x="16" y="128"/>
                    <a:pt x="5" y="137"/>
                    <a:pt x="0" y="148"/>
                  </a:cubicBezTo>
                  <a:close/>
                </a:path>
              </a:pathLst>
            </a:custGeom>
            <a:solidFill>
              <a:srgbClr val="A5DA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pt-BR"/>
            </a:p>
          </p:txBody>
        </p:sp>
      </p:grpSp>
    </p:spTree>
    <p:extLst>
      <p:ext uri="{BB962C8B-B14F-4D97-AF65-F5344CB8AC3E}">
        <p14:creationId xmlns:p14="http://schemas.microsoft.com/office/powerpoint/2010/main" val="148817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50" name="Agrupar 4149">
            <a:extLst>
              <a:ext uri="{FF2B5EF4-FFF2-40B4-BE49-F238E27FC236}">
                <a16:creationId xmlns:a16="http://schemas.microsoft.com/office/drawing/2014/main" id="{15F8F826-1E7E-D073-6EA5-D7E7CC102194}"/>
              </a:ext>
            </a:extLst>
          </p:cNvPr>
          <p:cNvGrpSpPr/>
          <p:nvPr/>
        </p:nvGrpSpPr>
        <p:grpSpPr>
          <a:xfrm>
            <a:off x="9120188" y="5408731"/>
            <a:ext cx="1500185" cy="745980"/>
            <a:chOff x="9120188" y="5408731"/>
            <a:chExt cx="1500185" cy="745980"/>
          </a:xfrm>
        </p:grpSpPr>
        <p:cxnSp>
          <p:nvCxnSpPr>
            <p:cNvPr id="4145" name="Conector reto 4144">
              <a:extLst>
                <a:ext uri="{FF2B5EF4-FFF2-40B4-BE49-F238E27FC236}">
                  <a16:creationId xmlns:a16="http://schemas.microsoft.com/office/drawing/2014/main" id="{2CBEED08-456F-41F2-EA60-7686AE9E66C6}"/>
                </a:ext>
              </a:extLst>
            </p:cNvPr>
            <p:cNvCxnSpPr>
              <a:cxnSpLocks/>
            </p:cNvCxnSpPr>
            <p:nvPr/>
          </p:nvCxnSpPr>
          <p:spPr>
            <a:xfrm>
              <a:off x="9874694" y="5852315"/>
              <a:ext cx="0" cy="302396"/>
            </a:xfrm>
            <a:prstGeom prst="line">
              <a:avLst/>
            </a:prstGeom>
          </p:spPr>
          <p:style>
            <a:lnRef idx="2">
              <a:schemeClr val="dk1"/>
            </a:lnRef>
            <a:fillRef idx="0">
              <a:schemeClr val="dk1"/>
            </a:fillRef>
            <a:effectRef idx="1">
              <a:schemeClr val="dk1"/>
            </a:effectRef>
            <a:fontRef idx="minor">
              <a:schemeClr val="tx1"/>
            </a:fontRef>
          </p:style>
        </p:cxnSp>
        <p:sp>
          <p:nvSpPr>
            <p:cNvPr id="4149" name="Retângulo: Cantos Arredondados 4148">
              <a:extLst>
                <a:ext uri="{FF2B5EF4-FFF2-40B4-BE49-F238E27FC236}">
                  <a16:creationId xmlns:a16="http://schemas.microsoft.com/office/drawing/2014/main" id="{5C17830E-FE3F-43BF-2FF4-82085D7F75B5}"/>
                </a:ext>
              </a:extLst>
            </p:cNvPr>
            <p:cNvSpPr/>
            <p:nvPr/>
          </p:nvSpPr>
          <p:spPr>
            <a:xfrm>
              <a:off x="9120188" y="5408731"/>
              <a:ext cx="1500185" cy="476229"/>
            </a:xfrm>
            <a:prstGeom prst="roundRect">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48" name="CaixaDeTexto 4147">
              <a:extLst>
                <a:ext uri="{FF2B5EF4-FFF2-40B4-BE49-F238E27FC236}">
                  <a16:creationId xmlns:a16="http://schemas.microsoft.com/office/drawing/2014/main" id="{3ECAE61B-C7AB-572F-972D-ABAA753540D7}"/>
                </a:ext>
              </a:extLst>
            </p:cNvPr>
            <p:cNvSpPr txBox="1"/>
            <p:nvPr/>
          </p:nvSpPr>
          <p:spPr>
            <a:xfrm>
              <a:off x="9217014" y="5454907"/>
              <a:ext cx="1315361" cy="361637"/>
            </a:xfrm>
            <a:prstGeom prst="rect">
              <a:avLst/>
            </a:prstGeom>
            <a:noFill/>
            <a:ln>
              <a:noFill/>
            </a:ln>
          </p:spPr>
          <p:txBody>
            <a:bodyPr wrap="square" rtlCol="0">
              <a:spAutoFit/>
            </a:bodyPr>
            <a:lstStyle/>
            <a:p>
              <a:pPr algn="ctr"/>
              <a:r>
                <a:rPr lang="pt-BR" sz="1700" b="1" dirty="0" err="1">
                  <a:latin typeface="Arial" panose="020B0604020202020204" pitchFamily="34" charset="0"/>
                  <a:cs typeface="Arial" panose="020B0604020202020204" pitchFamily="34" charset="0"/>
                </a:rPr>
                <a:t>Nowadays</a:t>
              </a:r>
              <a:endParaRPr lang="pt-BR" sz="1700" b="1" dirty="0">
                <a:latin typeface="Arial" panose="020B0604020202020204" pitchFamily="34" charset="0"/>
                <a:cs typeface="Arial" panose="020B0604020202020204" pitchFamily="34" charset="0"/>
              </a:endParaRPr>
            </a:p>
          </p:txBody>
        </p:sp>
      </p:grpSp>
      <p:grpSp>
        <p:nvGrpSpPr>
          <p:cNvPr id="4136" name="Agrupar 4135">
            <a:extLst>
              <a:ext uri="{FF2B5EF4-FFF2-40B4-BE49-F238E27FC236}">
                <a16:creationId xmlns:a16="http://schemas.microsoft.com/office/drawing/2014/main" id="{C2AE6F26-4C6D-D546-1EE8-2F31F59BAC21}"/>
              </a:ext>
            </a:extLst>
          </p:cNvPr>
          <p:cNvGrpSpPr/>
          <p:nvPr/>
        </p:nvGrpSpPr>
        <p:grpSpPr>
          <a:xfrm>
            <a:off x="5792324" y="5242283"/>
            <a:ext cx="810572" cy="912428"/>
            <a:chOff x="4223672" y="4977145"/>
            <a:chExt cx="810572" cy="912428"/>
          </a:xfrm>
        </p:grpSpPr>
        <p:cxnSp>
          <p:nvCxnSpPr>
            <p:cNvPr id="4137" name="Conector reto 4136">
              <a:extLst>
                <a:ext uri="{FF2B5EF4-FFF2-40B4-BE49-F238E27FC236}">
                  <a16:creationId xmlns:a16="http://schemas.microsoft.com/office/drawing/2014/main" id="{92364D3E-3E53-7A9E-E15C-C60797680819}"/>
                </a:ext>
              </a:extLst>
            </p:cNvPr>
            <p:cNvCxnSpPr/>
            <p:nvPr/>
          </p:nvCxnSpPr>
          <p:spPr>
            <a:xfrm>
              <a:off x="4634446" y="5587177"/>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4138" name="Agrupar 4137">
              <a:extLst>
                <a:ext uri="{FF2B5EF4-FFF2-40B4-BE49-F238E27FC236}">
                  <a16:creationId xmlns:a16="http://schemas.microsoft.com/office/drawing/2014/main" id="{28299771-30E2-23CC-C0D9-DE00597B6260}"/>
                </a:ext>
              </a:extLst>
            </p:cNvPr>
            <p:cNvGrpSpPr/>
            <p:nvPr/>
          </p:nvGrpSpPr>
          <p:grpSpPr>
            <a:xfrm>
              <a:off x="4223672" y="4977145"/>
              <a:ext cx="810572" cy="666000"/>
              <a:chOff x="1995606" y="954758"/>
              <a:chExt cx="810572" cy="666000"/>
            </a:xfrm>
          </p:grpSpPr>
          <p:sp>
            <p:nvSpPr>
              <p:cNvPr id="4139" name="Elipse 4138">
                <a:extLst>
                  <a:ext uri="{FF2B5EF4-FFF2-40B4-BE49-F238E27FC236}">
                    <a16:creationId xmlns:a16="http://schemas.microsoft.com/office/drawing/2014/main" id="{D797C95D-843A-52E4-E880-7AF272DC300C}"/>
                  </a:ext>
                </a:extLst>
              </p:cNvPr>
              <p:cNvSpPr/>
              <p:nvPr/>
            </p:nvSpPr>
            <p:spPr>
              <a:xfrm>
                <a:off x="2067517" y="954758"/>
                <a:ext cx="666750" cy="666000"/>
              </a:xfrm>
              <a:prstGeom prst="ellipse">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4140" name="CaixaDeTexto 4139">
                <a:extLst>
                  <a:ext uri="{FF2B5EF4-FFF2-40B4-BE49-F238E27FC236}">
                    <a16:creationId xmlns:a16="http://schemas.microsoft.com/office/drawing/2014/main" id="{629CDFE9-5493-FF56-2D87-B3528A6F76E7}"/>
                  </a:ext>
                </a:extLst>
              </p:cNvPr>
              <p:cNvSpPr txBox="1"/>
              <p:nvPr/>
            </p:nvSpPr>
            <p:spPr>
              <a:xfrm>
                <a:off x="1995606" y="986586"/>
                <a:ext cx="810572" cy="630942"/>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1978-1982</a:t>
                </a:r>
              </a:p>
            </p:txBody>
          </p:sp>
        </p:grpSp>
      </p:grpSp>
      <p:grpSp>
        <p:nvGrpSpPr>
          <p:cNvPr id="4143" name="Agrupar 4142">
            <a:extLst>
              <a:ext uri="{FF2B5EF4-FFF2-40B4-BE49-F238E27FC236}">
                <a16:creationId xmlns:a16="http://schemas.microsoft.com/office/drawing/2014/main" id="{8E1EC1E8-F79B-0FE3-06F6-941A78B27318}"/>
              </a:ext>
            </a:extLst>
          </p:cNvPr>
          <p:cNvGrpSpPr/>
          <p:nvPr/>
        </p:nvGrpSpPr>
        <p:grpSpPr>
          <a:xfrm>
            <a:off x="7787082" y="6068207"/>
            <a:ext cx="4348800" cy="576000"/>
            <a:chOff x="8875455" y="5928507"/>
            <a:chExt cx="4348800" cy="576000"/>
          </a:xfrm>
        </p:grpSpPr>
        <p:sp>
          <p:nvSpPr>
            <p:cNvPr id="4141" name="Retângulo 4140">
              <a:extLst>
                <a:ext uri="{FF2B5EF4-FFF2-40B4-BE49-F238E27FC236}">
                  <a16:creationId xmlns:a16="http://schemas.microsoft.com/office/drawing/2014/main" id="{83493BC8-CB71-0063-3A5B-F570585847AF}"/>
                </a:ext>
              </a:extLst>
            </p:cNvPr>
            <p:cNvSpPr/>
            <p:nvPr/>
          </p:nvSpPr>
          <p:spPr>
            <a:xfrm>
              <a:off x="8875455" y="5928507"/>
              <a:ext cx="4348800" cy="576000"/>
            </a:xfrm>
            <a:prstGeom prst="rect">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4142" name="CaixaDeTexto 4141">
              <a:extLst>
                <a:ext uri="{FF2B5EF4-FFF2-40B4-BE49-F238E27FC236}">
                  <a16:creationId xmlns:a16="http://schemas.microsoft.com/office/drawing/2014/main" id="{D6EC04C9-4292-6E26-5540-8B39D30C1537}"/>
                </a:ext>
              </a:extLst>
            </p:cNvPr>
            <p:cNvSpPr txBox="1"/>
            <p:nvPr/>
          </p:nvSpPr>
          <p:spPr>
            <a:xfrm>
              <a:off x="8876546" y="5939508"/>
              <a:ext cx="4346618"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Ceará is a reference in the manufacturing and export of bovine leather and textile products.</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4135" name="Agrupar 4134">
            <a:extLst>
              <a:ext uri="{FF2B5EF4-FFF2-40B4-BE49-F238E27FC236}">
                <a16:creationId xmlns:a16="http://schemas.microsoft.com/office/drawing/2014/main" id="{EF951E0C-DB03-11E3-3B11-A137E91193B4}"/>
              </a:ext>
            </a:extLst>
          </p:cNvPr>
          <p:cNvGrpSpPr/>
          <p:nvPr/>
        </p:nvGrpSpPr>
        <p:grpSpPr>
          <a:xfrm>
            <a:off x="4584720" y="6069672"/>
            <a:ext cx="3263880" cy="576000"/>
            <a:chOff x="4666431" y="5889136"/>
            <a:chExt cx="3263880" cy="576000"/>
          </a:xfrm>
        </p:grpSpPr>
        <p:sp>
          <p:nvSpPr>
            <p:cNvPr id="4130" name="Retângulo 4129">
              <a:extLst>
                <a:ext uri="{FF2B5EF4-FFF2-40B4-BE49-F238E27FC236}">
                  <a16:creationId xmlns:a16="http://schemas.microsoft.com/office/drawing/2014/main" id="{99454666-920B-51EC-75B9-CBE00385DC24}"/>
                </a:ext>
              </a:extLst>
            </p:cNvPr>
            <p:cNvSpPr/>
            <p:nvPr/>
          </p:nvSpPr>
          <p:spPr>
            <a:xfrm>
              <a:off x="4666431" y="5889136"/>
              <a:ext cx="3225780" cy="576000"/>
            </a:xfrm>
            <a:prstGeom prst="rect">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4131" name="CaixaDeTexto 4130">
              <a:extLst>
                <a:ext uri="{FF2B5EF4-FFF2-40B4-BE49-F238E27FC236}">
                  <a16:creationId xmlns:a16="http://schemas.microsoft.com/office/drawing/2014/main" id="{D95402E1-1A5C-8049-0EFF-FAB1E5189D8A}"/>
                </a:ext>
              </a:extLst>
            </p:cNvPr>
            <p:cNvSpPr txBox="1"/>
            <p:nvPr/>
          </p:nvSpPr>
          <p:spPr>
            <a:xfrm>
              <a:off x="4717112" y="5900137"/>
              <a:ext cx="3213199"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Creation of the Industrial Development Fund of Ceará (FDI)</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4127" name="Agrupar 4126">
            <a:extLst>
              <a:ext uri="{FF2B5EF4-FFF2-40B4-BE49-F238E27FC236}">
                <a16:creationId xmlns:a16="http://schemas.microsoft.com/office/drawing/2014/main" id="{42DDBC38-2D88-F507-EB66-A368C429EBF4}"/>
              </a:ext>
            </a:extLst>
          </p:cNvPr>
          <p:cNvGrpSpPr/>
          <p:nvPr/>
        </p:nvGrpSpPr>
        <p:grpSpPr>
          <a:xfrm>
            <a:off x="3104789" y="5242283"/>
            <a:ext cx="810572" cy="912428"/>
            <a:chOff x="4223672" y="4977145"/>
            <a:chExt cx="810572" cy="912428"/>
          </a:xfrm>
        </p:grpSpPr>
        <p:cxnSp>
          <p:nvCxnSpPr>
            <p:cNvPr id="4119" name="Conector reto 4118">
              <a:extLst>
                <a:ext uri="{FF2B5EF4-FFF2-40B4-BE49-F238E27FC236}">
                  <a16:creationId xmlns:a16="http://schemas.microsoft.com/office/drawing/2014/main" id="{FA6D2938-ACC1-41F1-0D4C-D75D568DAD08}"/>
                </a:ext>
              </a:extLst>
            </p:cNvPr>
            <p:cNvCxnSpPr/>
            <p:nvPr/>
          </p:nvCxnSpPr>
          <p:spPr>
            <a:xfrm>
              <a:off x="4634446" y="5587177"/>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4122" name="Agrupar 4121">
              <a:extLst>
                <a:ext uri="{FF2B5EF4-FFF2-40B4-BE49-F238E27FC236}">
                  <a16:creationId xmlns:a16="http://schemas.microsoft.com/office/drawing/2014/main" id="{B3EAC523-8A3D-47E1-EA5F-E91FD65E103A}"/>
                </a:ext>
              </a:extLst>
            </p:cNvPr>
            <p:cNvGrpSpPr/>
            <p:nvPr/>
          </p:nvGrpSpPr>
          <p:grpSpPr>
            <a:xfrm>
              <a:off x="4223672" y="4977145"/>
              <a:ext cx="810572" cy="666000"/>
              <a:chOff x="1995606" y="954758"/>
              <a:chExt cx="810572" cy="666000"/>
            </a:xfrm>
          </p:grpSpPr>
          <p:sp>
            <p:nvSpPr>
              <p:cNvPr id="4123" name="Elipse 4122">
                <a:extLst>
                  <a:ext uri="{FF2B5EF4-FFF2-40B4-BE49-F238E27FC236}">
                    <a16:creationId xmlns:a16="http://schemas.microsoft.com/office/drawing/2014/main" id="{BAECBEC8-FD34-597F-FBEE-93C6ABBE339C}"/>
                  </a:ext>
                </a:extLst>
              </p:cNvPr>
              <p:cNvSpPr/>
              <p:nvPr/>
            </p:nvSpPr>
            <p:spPr>
              <a:xfrm>
                <a:off x="2067517" y="954758"/>
                <a:ext cx="666750" cy="666000"/>
              </a:xfrm>
              <a:prstGeom prst="ellipse">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4124" name="CaixaDeTexto 4123">
                <a:extLst>
                  <a:ext uri="{FF2B5EF4-FFF2-40B4-BE49-F238E27FC236}">
                    <a16:creationId xmlns:a16="http://schemas.microsoft.com/office/drawing/2014/main" id="{D6B7245A-B67C-DD8A-2CE8-17BDD8274DF9}"/>
                  </a:ext>
                </a:extLst>
              </p:cNvPr>
              <p:cNvSpPr txBox="1"/>
              <p:nvPr/>
            </p:nvSpPr>
            <p:spPr>
              <a:xfrm>
                <a:off x="1995606" y="986586"/>
                <a:ext cx="810572" cy="630942"/>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1978-1982</a:t>
                </a:r>
              </a:p>
            </p:txBody>
          </p:sp>
        </p:grpSp>
      </p:grpSp>
      <p:grpSp>
        <p:nvGrpSpPr>
          <p:cNvPr id="4126" name="Agrupar 4125">
            <a:extLst>
              <a:ext uri="{FF2B5EF4-FFF2-40B4-BE49-F238E27FC236}">
                <a16:creationId xmlns:a16="http://schemas.microsoft.com/office/drawing/2014/main" id="{642CAE91-8DD6-0FC4-0F1A-D5DA6A493425}"/>
              </a:ext>
            </a:extLst>
          </p:cNvPr>
          <p:cNvGrpSpPr/>
          <p:nvPr/>
        </p:nvGrpSpPr>
        <p:grpSpPr>
          <a:xfrm>
            <a:off x="2562358" y="6066508"/>
            <a:ext cx="2131839" cy="576000"/>
            <a:chOff x="3764100" y="5813387"/>
            <a:chExt cx="2131839" cy="576000"/>
          </a:xfrm>
        </p:grpSpPr>
        <p:sp>
          <p:nvSpPr>
            <p:cNvPr id="4120" name="Retângulo 4119">
              <a:extLst>
                <a:ext uri="{FF2B5EF4-FFF2-40B4-BE49-F238E27FC236}">
                  <a16:creationId xmlns:a16="http://schemas.microsoft.com/office/drawing/2014/main" id="{192D5A32-2999-C93F-4677-5D9C4202C012}"/>
                </a:ext>
              </a:extLst>
            </p:cNvPr>
            <p:cNvSpPr/>
            <p:nvPr/>
          </p:nvSpPr>
          <p:spPr>
            <a:xfrm>
              <a:off x="3764100" y="5813387"/>
              <a:ext cx="2124000" cy="576000"/>
            </a:xfrm>
            <a:prstGeom prst="rect">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4121" name="CaixaDeTexto 4120">
              <a:extLst>
                <a:ext uri="{FF2B5EF4-FFF2-40B4-BE49-F238E27FC236}">
                  <a16:creationId xmlns:a16="http://schemas.microsoft.com/office/drawing/2014/main" id="{0431C1CA-8C93-35F1-3896-037DC0A94D50}"/>
                </a:ext>
              </a:extLst>
            </p:cNvPr>
            <p:cNvSpPr txBox="1"/>
            <p:nvPr/>
          </p:nvSpPr>
          <p:spPr>
            <a:xfrm>
              <a:off x="3784398" y="5824388"/>
              <a:ext cx="2111541"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Virgilio </a:t>
              </a:r>
              <a:r>
                <a:rPr lang="en-US" sz="1500" b="1" dirty="0" err="1">
                  <a:solidFill>
                    <a:schemeClr val="bg1"/>
                  </a:solidFill>
                  <a:latin typeface="Arial" panose="020B0604020202020204" pitchFamily="34" charset="0"/>
                  <a:cs typeface="Arial" panose="020B0604020202020204" pitchFamily="34" charset="0"/>
                </a:rPr>
                <a:t>Távora’s</a:t>
              </a:r>
              <a:r>
                <a:rPr lang="en-US" sz="1500" b="1" dirty="0">
                  <a:solidFill>
                    <a:schemeClr val="bg1"/>
                  </a:solidFill>
                  <a:latin typeface="Arial" panose="020B0604020202020204" pitchFamily="34" charset="0"/>
                  <a:cs typeface="Arial" panose="020B0604020202020204" pitchFamily="34" charset="0"/>
                </a:rPr>
                <a:t> </a:t>
              </a:r>
            </a:p>
            <a:p>
              <a:pPr algn="ctr"/>
              <a:r>
                <a:rPr lang="en-US" sz="1500" b="1" dirty="0">
                  <a:solidFill>
                    <a:schemeClr val="bg1"/>
                  </a:solidFill>
                  <a:latin typeface="Arial" panose="020B0604020202020204" pitchFamily="34" charset="0"/>
                  <a:cs typeface="Arial" panose="020B0604020202020204" pitchFamily="34" charset="0"/>
                </a:rPr>
                <a:t>second government.</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4117" name="Agrupar 4116">
            <a:extLst>
              <a:ext uri="{FF2B5EF4-FFF2-40B4-BE49-F238E27FC236}">
                <a16:creationId xmlns:a16="http://schemas.microsoft.com/office/drawing/2014/main" id="{EB872795-2A9D-14E2-6D3C-4F0A69DD3768}"/>
              </a:ext>
            </a:extLst>
          </p:cNvPr>
          <p:cNvGrpSpPr/>
          <p:nvPr/>
        </p:nvGrpSpPr>
        <p:grpSpPr>
          <a:xfrm>
            <a:off x="649892" y="5242283"/>
            <a:ext cx="810572" cy="892196"/>
            <a:chOff x="933004" y="5102583"/>
            <a:chExt cx="810572" cy="892196"/>
          </a:xfrm>
        </p:grpSpPr>
        <p:cxnSp>
          <p:nvCxnSpPr>
            <p:cNvPr id="4115" name="Conector reto 4114">
              <a:extLst>
                <a:ext uri="{FF2B5EF4-FFF2-40B4-BE49-F238E27FC236}">
                  <a16:creationId xmlns:a16="http://schemas.microsoft.com/office/drawing/2014/main" id="{A3CAC6EA-0C0E-D3D9-E60C-07C2F2846CD4}"/>
                </a:ext>
              </a:extLst>
            </p:cNvPr>
            <p:cNvCxnSpPr/>
            <p:nvPr/>
          </p:nvCxnSpPr>
          <p:spPr>
            <a:xfrm>
              <a:off x="1332645" y="5692383"/>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4111" name="Agrupar 4110">
              <a:extLst>
                <a:ext uri="{FF2B5EF4-FFF2-40B4-BE49-F238E27FC236}">
                  <a16:creationId xmlns:a16="http://schemas.microsoft.com/office/drawing/2014/main" id="{E9A3DD32-2F68-8C89-82B1-9AF3E805D6A7}"/>
                </a:ext>
              </a:extLst>
            </p:cNvPr>
            <p:cNvGrpSpPr/>
            <p:nvPr/>
          </p:nvGrpSpPr>
          <p:grpSpPr>
            <a:xfrm>
              <a:off x="933004" y="5102583"/>
              <a:ext cx="810572" cy="666000"/>
              <a:chOff x="1995606" y="954758"/>
              <a:chExt cx="810572" cy="666000"/>
            </a:xfrm>
          </p:grpSpPr>
          <p:sp>
            <p:nvSpPr>
              <p:cNvPr id="4112" name="Elipse 4111">
                <a:extLst>
                  <a:ext uri="{FF2B5EF4-FFF2-40B4-BE49-F238E27FC236}">
                    <a16:creationId xmlns:a16="http://schemas.microsoft.com/office/drawing/2014/main" id="{FC7CDD61-320F-6C8E-C31D-9E7FCB3351E2}"/>
                  </a:ext>
                </a:extLst>
              </p:cNvPr>
              <p:cNvSpPr/>
              <p:nvPr/>
            </p:nvSpPr>
            <p:spPr>
              <a:xfrm>
                <a:off x="2067517" y="954758"/>
                <a:ext cx="666750" cy="666000"/>
              </a:xfrm>
              <a:prstGeom prst="ellipse">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4113" name="CaixaDeTexto 4112">
                <a:extLst>
                  <a:ext uri="{FF2B5EF4-FFF2-40B4-BE49-F238E27FC236}">
                    <a16:creationId xmlns:a16="http://schemas.microsoft.com/office/drawing/2014/main" id="{29801595-B420-2131-E394-4AF0B6668731}"/>
                  </a:ext>
                </a:extLst>
              </p:cNvPr>
              <p:cNvSpPr txBox="1"/>
              <p:nvPr/>
            </p:nvSpPr>
            <p:spPr>
              <a:xfrm>
                <a:off x="1995606" y="956694"/>
                <a:ext cx="810572" cy="630942"/>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Late 1970s</a:t>
                </a:r>
              </a:p>
            </p:txBody>
          </p:sp>
        </p:grpSp>
      </p:grpSp>
      <p:grpSp>
        <p:nvGrpSpPr>
          <p:cNvPr id="4105" name="Agrupar 4104">
            <a:extLst>
              <a:ext uri="{FF2B5EF4-FFF2-40B4-BE49-F238E27FC236}">
                <a16:creationId xmlns:a16="http://schemas.microsoft.com/office/drawing/2014/main" id="{38C8950D-CD1D-F49D-EB49-D3A138B68235}"/>
              </a:ext>
            </a:extLst>
          </p:cNvPr>
          <p:cNvGrpSpPr/>
          <p:nvPr/>
        </p:nvGrpSpPr>
        <p:grpSpPr>
          <a:xfrm>
            <a:off x="522978" y="3292189"/>
            <a:ext cx="810572" cy="912428"/>
            <a:chOff x="4862841" y="4755613"/>
            <a:chExt cx="810572" cy="912428"/>
          </a:xfrm>
        </p:grpSpPr>
        <p:cxnSp>
          <p:nvCxnSpPr>
            <p:cNvPr id="2301" name="Conector reto 2300">
              <a:extLst>
                <a:ext uri="{FF2B5EF4-FFF2-40B4-BE49-F238E27FC236}">
                  <a16:creationId xmlns:a16="http://schemas.microsoft.com/office/drawing/2014/main" id="{39758282-C2F6-9D5A-C361-9D15D115222F}"/>
                </a:ext>
              </a:extLst>
            </p:cNvPr>
            <p:cNvCxnSpPr/>
            <p:nvPr/>
          </p:nvCxnSpPr>
          <p:spPr>
            <a:xfrm>
              <a:off x="5281235" y="5365645"/>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4096" name="Agrupar 4095">
              <a:extLst>
                <a:ext uri="{FF2B5EF4-FFF2-40B4-BE49-F238E27FC236}">
                  <a16:creationId xmlns:a16="http://schemas.microsoft.com/office/drawing/2014/main" id="{EC447B04-399B-1321-6A84-DEDD969F0AFA}"/>
                </a:ext>
              </a:extLst>
            </p:cNvPr>
            <p:cNvGrpSpPr/>
            <p:nvPr/>
          </p:nvGrpSpPr>
          <p:grpSpPr>
            <a:xfrm>
              <a:off x="4862841" y="4755613"/>
              <a:ext cx="810572" cy="666000"/>
              <a:chOff x="1995606" y="954758"/>
              <a:chExt cx="810572" cy="666000"/>
            </a:xfrm>
          </p:grpSpPr>
          <p:sp>
            <p:nvSpPr>
              <p:cNvPr id="4097" name="Elipse 4096">
                <a:extLst>
                  <a:ext uri="{FF2B5EF4-FFF2-40B4-BE49-F238E27FC236}">
                    <a16:creationId xmlns:a16="http://schemas.microsoft.com/office/drawing/2014/main" id="{DBEF5404-BB91-F97E-2C5A-BBD1A5820D70}"/>
                  </a:ext>
                </a:extLst>
              </p:cNvPr>
              <p:cNvSpPr/>
              <p:nvPr/>
            </p:nvSpPr>
            <p:spPr>
              <a:xfrm>
                <a:off x="2067517" y="954758"/>
                <a:ext cx="666750" cy="666000"/>
              </a:xfrm>
              <a:prstGeom prst="ellipse">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4099" name="CaixaDeTexto 4098">
                <a:extLst>
                  <a:ext uri="{FF2B5EF4-FFF2-40B4-BE49-F238E27FC236}">
                    <a16:creationId xmlns:a16="http://schemas.microsoft.com/office/drawing/2014/main" id="{AE1972C9-6D96-EE60-0F36-531432DABC59}"/>
                  </a:ext>
                </a:extLst>
              </p:cNvPr>
              <p:cNvSpPr txBox="1"/>
              <p:nvPr/>
            </p:nvSpPr>
            <p:spPr>
              <a:xfrm>
                <a:off x="1995606" y="980726"/>
                <a:ext cx="810572" cy="630942"/>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1962-1966</a:t>
                </a:r>
              </a:p>
            </p:txBody>
          </p:sp>
        </p:grpSp>
      </p:grpSp>
      <p:grpSp>
        <p:nvGrpSpPr>
          <p:cNvPr id="2298" name="Agrupar 2297">
            <a:extLst>
              <a:ext uri="{FF2B5EF4-FFF2-40B4-BE49-F238E27FC236}">
                <a16:creationId xmlns:a16="http://schemas.microsoft.com/office/drawing/2014/main" id="{D0F23B99-FFC0-7BC4-4C8D-6F6834A441C4}"/>
              </a:ext>
            </a:extLst>
          </p:cNvPr>
          <p:cNvGrpSpPr/>
          <p:nvPr/>
        </p:nvGrpSpPr>
        <p:grpSpPr>
          <a:xfrm>
            <a:off x="2987609" y="3301140"/>
            <a:ext cx="810572" cy="912428"/>
            <a:chOff x="2898709" y="3060068"/>
            <a:chExt cx="810572" cy="912428"/>
          </a:xfrm>
        </p:grpSpPr>
        <p:cxnSp>
          <p:nvCxnSpPr>
            <p:cNvPr id="2292" name="Conector reto 2291">
              <a:extLst>
                <a:ext uri="{FF2B5EF4-FFF2-40B4-BE49-F238E27FC236}">
                  <a16:creationId xmlns:a16="http://schemas.microsoft.com/office/drawing/2014/main" id="{1DE5C563-6AB1-0986-AF00-91659D1A8D40}"/>
                </a:ext>
              </a:extLst>
            </p:cNvPr>
            <p:cNvCxnSpPr/>
            <p:nvPr/>
          </p:nvCxnSpPr>
          <p:spPr>
            <a:xfrm>
              <a:off x="3301095" y="3670100"/>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295" name="Agrupar 2294">
              <a:extLst>
                <a:ext uri="{FF2B5EF4-FFF2-40B4-BE49-F238E27FC236}">
                  <a16:creationId xmlns:a16="http://schemas.microsoft.com/office/drawing/2014/main" id="{853BA26A-0CBC-8B68-8038-895751A33860}"/>
                </a:ext>
              </a:extLst>
            </p:cNvPr>
            <p:cNvGrpSpPr/>
            <p:nvPr/>
          </p:nvGrpSpPr>
          <p:grpSpPr>
            <a:xfrm>
              <a:off x="2898709" y="3060068"/>
              <a:ext cx="810572" cy="666000"/>
              <a:chOff x="1995606" y="954758"/>
              <a:chExt cx="810572" cy="666000"/>
            </a:xfrm>
          </p:grpSpPr>
          <p:sp>
            <p:nvSpPr>
              <p:cNvPr id="2296" name="Elipse 2295">
                <a:extLst>
                  <a:ext uri="{FF2B5EF4-FFF2-40B4-BE49-F238E27FC236}">
                    <a16:creationId xmlns:a16="http://schemas.microsoft.com/office/drawing/2014/main" id="{5800ABAE-904C-2978-983C-99932DC7C99C}"/>
                  </a:ext>
                </a:extLst>
              </p:cNvPr>
              <p:cNvSpPr/>
              <p:nvPr/>
            </p:nvSpPr>
            <p:spPr>
              <a:xfrm>
                <a:off x="2067517" y="954758"/>
                <a:ext cx="666750" cy="666000"/>
              </a:xfrm>
              <a:prstGeom prst="ellipse">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297" name="CaixaDeTexto 2296">
                <a:extLst>
                  <a:ext uri="{FF2B5EF4-FFF2-40B4-BE49-F238E27FC236}">
                    <a16:creationId xmlns:a16="http://schemas.microsoft.com/office/drawing/2014/main" id="{BE7DDF0C-D92B-A2CB-49E5-964AA4ED227E}"/>
                  </a:ext>
                </a:extLst>
              </p:cNvPr>
              <p:cNvSpPr txBox="1"/>
              <p:nvPr/>
            </p:nvSpPr>
            <p:spPr>
              <a:xfrm>
                <a:off x="1995606" y="968026"/>
                <a:ext cx="810572" cy="615553"/>
              </a:xfrm>
              <a:prstGeom prst="rect">
                <a:avLst/>
              </a:prstGeom>
              <a:noFill/>
              <a:ln>
                <a:noFill/>
              </a:ln>
            </p:spPr>
            <p:txBody>
              <a:bodyPr wrap="square" rtlCol="0">
                <a:spAutoFit/>
              </a:bodyPr>
              <a:lstStyle/>
              <a:p>
                <a:pPr algn="ctr"/>
                <a:r>
                  <a:rPr lang="pt-BR" sz="1700" b="1" dirty="0">
                    <a:latin typeface="Arial" panose="020B0604020202020204" pitchFamily="34" charset="0"/>
                    <a:cs typeface="Arial" panose="020B0604020202020204" pitchFamily="34" charset="0"/>
                  </a:rPr>
                  <a:t>1961-1962</a:t>
                </a:r>
              </a:p>
            </p:txBody>
          </p:sp>
        </p:grpSp>
      </p:grpSp>
      <p:grpSp>
        <p:nvGrpSpPr>
          <p:cNvPr id="2290" name="Agrupar 2289">
            <a:extLst>
              <a:ext uri="{FF2B5EF4-FFF2-40B4-BE49-F238E27FC236}">
                <a16:creationId xmlns:a16="http://schemas.microsoft.com/office/drawing/2014/main" id="{1F9359DD-1707-59AC-35CF-2A76649ABE5B}"/>
              </a:ext>
            </a:extLst>
          </p:cNvPr>
          <p:cNvGrpSpPr/>
          <p:nvPr/>
        </p:nvGrpSpPr>
        <p:grpSpPr>
          <a:xfrm>
            <a:off x="6840358" y="3347963"/>
            <a:ext cx="810572" cy="912428"/>
            <a:chOff x="9914311" y="4755613"/>
            <a:chExt cx="810572" cy="912428"/>
          </a:xfrm>
        </p:grpSpPr>
        <p:cxnSp>
          <p:nvCxnSpPr>
            <p:cNvPr id="2284" name="Conector reto 2283">
              <a:extLst>
                <a:ext uri="{FF2B5EF4-FFF2-40B4-BE49-F238E27FC236}">
                  <a16:creationId xmlns:a16="http://schemas.microsoft.com/office/drawing/2014/main" id="{8526A2B6-9D65-F5C6-2BA3-2628CBE8AEB7}"/>
                </a:ext>
              </a:extLst>
            </p:cNvPr>
            <p:cNvCxnSpPr/>
            <p:nvPr/>
          </p:nvCxnSpPr>
          <p:spPr>
            <a:xfrm>
              <a:off x="10308240" y="5365645"/>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287" name="Agrupar 2286">
              <a:extLst>
                <a:ext uri="{FF2B5EF4-FFF2-40B4-BE49-F238E27FC236}">
                  <a16:creationId xmlns:a16="http://schemas.microsoft.com/office/drawing/2014/main" id="{B5BD54AA-E17C-C0F4-577A-26D05575A2F6}"/>
                </a:ext>
              </a:extLst>
            </p:cNvPr>
            <p:cNvGrpSpPr/>
            <p:nvPr/>
          </p:nvGrpSpPr>
          <p:grpSpPr>
            <a:xfrm>
              <a:off x="9914311" y="4755613"/>
              <a:ext cx="810572" cy="666000"/>
              <a:chOff x="1995606" y="954758"/>
              <a:chExt cx="810572" cy="666000"/>
            </a:xfrm>
          </p:grpSpPr>
          <p:sp>
            <p:nvSpPr>
              <p:cNvPr id="2288" name="Elipse 2287">
                <a:extLst>
                  <a:ext uri="{FF2B5EF4-FFF2-40B4-BE49-F238E27FC236}">
                    <a16:creationId xmlns:a16="http://schemas.microsoft.com/office/drawing/2014/main" id="{D1ECE290-F8A8-AED1-C672-F548962753EB}"/>
                  </a:ext>
                </a:extLst>
              </p:cNvPr>
              <p:cNvSpPr/>
              <p:nvPr/>
            </p:nvSpPr>
            <p:spPr>
              <a:xfrm>
                <a:off x="2067517" y="954758"/>
                <a:ext cx="666750" cy="666000"/>
              </a:xfrm>
              <a:prstGeom prst="ellipse">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289" name="CaixaDeTexto 2288">
                <a:extLst>
                  <a:ext uri="{FF2B5EF4-FFF2-40B4-BE49-F238E27FC236}">
                    <a16:creationId xmlns:a16="http://schemas.microsoft.com/office/drawing/2014/main" id="{55C6C23D-DC62-91C6-DCC9-D8C8A77B6D8C}"/>
                  </a:ext>
                </a:extLst>
              </p:cNvPr>
              <p:cNvSpPr txBox="1"/>
              <p:nvPr/>
            </p:nvSpPr>
            <p:spPr>
              <a:xfrm>
                <a:off x="1995606" y="1085759"/>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1954</a:t>
                </a:r>
              </a:p>
            </p:txBody>
          </p:sp>
        </p:grpSp>
      </p:grpSp>
      <p:grpSp>
        <p:nvGrpSpPr>
          <p:cNvPr id="2282" name="Agrupar 2281">
            <a:extLst>
              <a:ext uri="{FF2B5EF4-FFF2-40B4-BE49-F238E27FC236}">
                <a16:creationId xmlns:a16="http://schemas.microsoft.com/office/drawing/2014/main" id="{E09DB1F4-9B59-51B5-3A06-495539CD5D58}"/>
              </a:ext>
            </a:extLst>
          </p:cNvPr>
          <p:cNvGrpSpPr/>
          <p:nvPr/>
        </p:nvGrpSpPr>
        <p:grpSpPr>
          <a:xfrm>
            <a:off x="10472165" y="3324153"/>
            <a:ext cx="810572" cy="863594"/>
            <a:chOff x="12844654" y="2609756"/>
            <a:chExt cx="810572" cy="863594"/>
          </a:xfrm>
        </p:grpSpPr>
        <p:cxnSp>
          <p:nvCxnSpPr>
            <p:cNvPr id="2276" name="Conector reto 2275">
              <a:extLst>
                <a:ext uri="{FF2B5EF4-FFF2-40B4-BE49-F238E27FC236}">
                  <a16:creationId xmlns:a16="http://schemas.microsoft.com/office/drawing/2014/main" id="{B2AE11B6-9686-E96A-E5FC-AC48373681E5}"/>
                </a:ext>
              </a:extLst>
            </p:cNvPr>
            <p:cNvCxnSpPr/>
            <p:nvPr/>
          </p:nvCxnSpPr>
          <p:spPr>
            <a:xfrm>
              <a:off x="13244046" y="3170954"/>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279" name="Agrupar 2278">
              <a:extLst>
                <a:ext uri="{FF2B5EF4-FFF2-40B4-BE49-F238E27FC236}">
                  <a16:creationId xmlns:a16="http://schemas.microsoft.com/office/drawing/2014/main" id="{E34573EB-4E26-BB09-1794-3CF4C026A45D}"/>
                </a:ext>
              </a:extLst>
            </p:cNvPr>
            <p:cNvGrpSpPr/>
            <p:nvPr/>
          </p:nvGrpSpPr>
          <p:grpSpPr>
            <a:xfrm>
              <a:off x="12844654" y="2609756"/>
              <a:ext cx="810572" cy="666000"/>
              <a:chOff x="1995606" y="954758"/>
              <a:chExt cx="810572" cy="666000"/>
            </a:xfrm>
          </p:grpSpPr>
          <p:sp>
            <p:nvSpPr>
              <p:cNvPr id="2280" name="Elipse 2279">
                <a:extLst>
                  <a:ext uri="{FF2B5EF4-FFF2-40B4-BE49-F238E27FC236}">
                    <a16:creationId xmlns:a16="http://schemas.microsoft.com/office/drawing/2014/main" id="{8E9502EC-9197-6308-F470-F815C326EB6B}"/>
                  </a:ext>
                </a:extLst>
              </p:cNvPr>
              <p:cNvSpPr/>
              <p:nvPr/>
            </p:nvSpPr>
            <p:spPr>
              <a:xfrm>
                <a:off x="2067517" y="954758"/>
                <a:ext cx="666750" cy="666000"/>
              </a:xfrm>
              <a:prstGeom prst="ellipse">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281" name="CaixaDeTexto 2280">
                <a:extLst>
                  <a:ext uri="{FF2B5EF4-FFF2-40B4-BE49-F238E27FC236}">
                    <a16:creationId xmlns:a16="http://schemas.microsoft.com/office/drawing/2014/main" id="{F5E35D6C-0179-55E3-36E5-E18FD70BDF84}"/>
                  </a:ext>
                </a:extLst>
              </p:cNvPr>
              <p:cNvSpPr txBox="1"/>
              <p:nvPr/>
            </p:nvSpPr>
            <p:spPr>
              <a:xfrm>
                <a:off x="1995606" y="1085759"/>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1927</a:t>
                </a:r>
              </a:p>
            </p:txBody>
          </p:sp>
        </p:grpSp>
      </p:grpSp>
      <p:grpSp>
        <p:nvGrpSpPr>
          <p:cNvPr id="2274" name="Agrupar 2273">
            <a:extLst>
              <a:ext uri="{FF2B5EF4-FFF2-40B4-BE49-F238E27FC236}">
                <a16:creationId xmlns:a16="http://schemas.microsoft.com/office/drawing/2014/main" id="{F3AA650D-EBAD-B42E-7351-174A5F10CF25}"/>
              </a:ext>
            </a:extLst>
          </p:cNvPr>
          <p:cNvGrpSpPr/>
          <p:nvPr/>
        </p:nvGrpSpPr>
        <p:grpSpPr>
          <a:xfrm>
            <a:off x="9372456" y="1461633"/>
            <a:ext cx="810572" cy="863594"/>
            <a:chOff x="13328947" y="1983778"/>
            <a:chExt cx="810572" cy="863594"/>
          </a:xfrm>
        </p:grpSpPr>
        <p:cxnSp>
          <p:nvCxnSpPr>
            <p:cNvPr id="51" name="Conector reto 50">
              <a:extLst>
                <a:ext uri="{FF2B5EF4-FFF2-40B4-BE49-F238E27FC236}">
                  <a16:creationId xmlns:a16="http://schemas.microsoft.com/office/drawing/2014/main" id="{976349B7-9E0F-386D-3AE4-817C8897C2A7}"/>
                </a:ext>
              </a:extLst>
            </p:cNvPr>
            <p:cNvCxnSpPr/>
            <p:nvPr/>
          </p:nvCxnSpPr>
          <p:spPr>
            <a:xfrm>
              <a:off x="13741402" y="2544976"/>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2241" name="Agrupar 2240">
              <a:extLst>
                <a:ext uri="{FF2B5EF4-FFF2-40B4-BE49-F238E27FC236}">
                  <a16:creationId xmlns:a16="http://schemas.microsoft.com/office/drawing/2014/main" id="{9E78B178-88A8-BBE9-274E-82DAC35C91CA}"/>
                </a:ext>
              </a:extLst>
            </p:cNvPr>
            <p:cNvGrpSpPr/>
            <p:nvPr/>
          </p:nvGrpSpPr>
          <p:grpSpPr>
            <a:xfrm>
              <a:off x="13328947" y="1983778"/>
              <a:ext cx="810572" cy="666000"/>
              <a:chOff x="1982906" y="954758"/>
              <a:chExt cx="810572" cy="666000"/>
            </a:xfrm>
          </p:grpSpPr>
          <p:sp>
            <p:nvSpPr>
              <p:cNvPr id="2243" name="Elipse 2242">
                <a:extLst>
                  <a:ext uri="{FF2B5EF4-FFF2-40B4-BE49-F238E27FC236}">
                    <a16:creationId xmlns:a16="http://schemas.microsoft.com/office/drawing/2014/main" id="{E020705E-8613-9D97-1656-54102FDFCFDD}"/>
                  </a:ext>
                </a:extLst>
              </p:cNvPr>
              <p:cNvSpPr/>
              <p:nvPr/>
            </p:nvSpPr>
            <p:spPr>
              <a:xfrm>
                <a:off x="2067517" y="954758"/>
                <a:ext cx="666750" cy="666000"/>
              </a:xfrm>
              <a:prstGeom prst="ellipse">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2244" name="CaixaDeTexto 2243">
                <a:extLst>
                  <a:ext uri="{FF2B5EF4-FFF2-40B4-BE49-F238E27FC236}">
                    <a16:creationId xmlns:a16="http://schemas.microsoft.com/office/drawing/2014/main" id="{1D17C12B-A675-5321-4C87-D949A5457209}"/>
                  </a:ext>
                </a:extLst>
              </p:cNvPr>
              <p:cNvSpPr txBox="1"/>
              <p:nvPr/>
            </p:nvSpPr>
            <p:spPr>
              <a:xfrm>
                <a:off x="1982906" y="1111159"/>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1888</a:t>
                </a:r>
              </a:p>
            </p:txBody>
          </p:sp>
        </p:grpSp>
      </p:grpSp>
      <p:grpSp>
        <p:nvGrpSpPr>
          <p:cNvPr id="2272" name="Agrupar 2271">
            <a:extLst>
              <a:ext uri="{FF2B5EF4-FFF2-40B4-BE49-F238E27FC236}">
                <a16:creationId xmlns:a16="http://schemas.microsoft.com/office/drawing/2014/main" id="{6CC9D959-3FE0-47FF-83E1-C6309FEF4636}"/>
              </a:ext>
            </a:extLst>
          </p:cNvPr>
          <p:cNvGrpSpPr/>
          <p:nvPr/>
        </p:nvGrpSpPr>
        <p:grpSpPr>
          <a:xfrm>
            <a:off x="8668818" y="2275782"/>
            <a:ext cx="2243249" cy="576000"/>
            <a:chOff x="12489301" y="2976784"/>
            <a:chExt cx="2243249" cy="576000"/>
          </a:xfrm>
        </p:grpSpPr>
        <p:sp>
          <p:nvSpPr>
            <p:cNvPr id="56" name="Retângulo 55">
              <a:extLst>
                <a:ext uri="{FF2B5EF4-FFF2-40B4-BE49-F238E27FC236}">
                  <a16:creationId xmlns:a16="http://schemas.microsoft.com/office/drawing/2014/main" id="{1C267523-7740-755B-17FB-657332A3BAFC}"/>
                </a:ext>
              </a:extLst>
            </p:cNvPr>
            <p:cNvSpPr/>
            <p:nvPr/>
          </p:nvSpPr>
          <p:spPr>
            <a:xfrm>
              <a:off x="12497676" y="2976784"/>
              <a:ext cx="2226498" cy="576000"/>
            </a:xfrm>
            <a:prstGeom prst="rect">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57" name="CaixaDeTexto 56">
              <a:extLst>
                <a:ext uri="{FF2B5EF4-FFF2-40B4-BE49-F238E27FC236}">
                  <a16:creationId xmlns:a16="http://schemas.microsoft.com/office/drawing/2014/main" id="{24C2D3D5-14BC-4DAC-60FC-C23099DA5111}"/>
                </a:ext>
              </a:extLst>
            </p:cNvPr>
            <p:cNvSpPr txBox="1"/>
            <p:nvPr/>
          </p:nvSpPr>
          <p:spPr>
            <a:xfrm>
              <a:off x="12489301" y="2987785"/>
              <a:ext cx="2243249"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Abolition of Slavery in Brazil - Golden Law.</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50" name="Agrupar 49">
            <a:extLst>
              <a:ext uri="{FF2B5EF4-FFF2-40B4-BE49-F238E27FC236}">
                <a16:creationId xmlns:a16="http://schemas.microsoft.com/office/drawing/2014/main" id="{C1DA1708-3283-5BF3-D567-6BBC29C1403C}"/>
              </a:ext>
            </a:extLst>
          </p:cNvPr>
          <p:cNvGrpSpPr/>
          <p:nvPr/>
        </p:nvGrpSpPr>
        <p:grpSpPr>
          <a:xfrm>
            <a:off x="6265518" y="1431604"/>
            <a:ext cx="810572" cy="919321"/>
            <a:chOff x="5038809" y="1317903"/>
            <a:chExt cx="810572" cy="919321"/>
          </a:xfrm>
        </p:grpSpPr>
        <p:cxnSp>
          <p:nvCxnSpPr>
            <p:cNvPr id="49" name="Conector reto 48">
              <a:extLst>
                <a:ext uri="{FF2B5EF4-FFF2-40B4-BE49-F238E27FC236}">
                  <a16:creationId xmlns:a16="http://schemas.microsoft.com/office/drawing/2014/main" id="{629719C5-447A-3342-136A-C2C713090BF1}"/>
                </a:ext>
              </a:extLst>
            </p:cNvPr>
            <p:cNvCxnSpPr/>
            <p:nvPr/>
          </p:nvCxnSpPr>
          <p:spPr>
            <a:xfrm>
              <a:off x="5444095" y="1934828"/>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39" name="Agrupar 38">
              <a:extLst>
                <a:ext uri="{FF2B5EF4-FFF2-40B4-BE49-F238E27FC236}">
                  <a16:creationId xmlns:a16="http://schemas.microsoft.com/office/drawing/2014/main" id="{3CDC9956-B69C-3664-EDD4-49EE68D27629}"/>
                </a:ext>
              </a:extLst>
            </p:cNvPr>
            <p:cNvGrpSpPr/>
            <p:nvPr/>
          </p:nvGrpSpPr>
          <p:grpSpPr>
            <a:xfrm>
              <a:off x="5038809" y="1317903"/>
              <a:ext cx="810572" cy="666000"/>
              <a:chOff x="1995606" y="954758"/>
              <a:chExt cx="810572" cy="666000"/>
            </a:xfrm>
          </p:grpSpPr>
          <p:sp>
            <p:nvSpPr>
              <p:cNvPr id="43" name="Elipse 42">
                <a:extLst>
                  <a:ext uri="{FF2B5EF4-FFF2-40B4-BE49-F238E27FC236}">
                    <a16:creationId xmlns:a16="http://schemas.microsoft.com/office/drawing/2014/main" id="{8C001B96-AF4B-841C-881E-38E03E1784D0}"/>
                  </a:ext>
                </a:extLst>
              </p:cNvPr>
              <p:cNvSpPr/>
              <p:nvPr/>
            </p:nvSpPr>
            <p:spPr>
              <a:xfrm>
                <a:off x="2067517" y="954758"/>
                <a:ext cx="666750" cy="666000"/>
              </a:xfrm>
              <a:prstGeom prst="ellipse">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44" name="CaixaDeTexto 43">
                <a:extLst>
                  <a:ext uri="{FF2B5EF4-FFF2-40B4-BE49-F238E27FC236}">
                    <a16:creationId xmlns:a16="http://schemas.microsoft.com/office/drawing/2014/main" id="{EC6C153F-803B-7914-10CB-F0392BD27A7F}"/>
                  </a:ext>
                </a:extLst>
              </p:cNvPr>
              <p:cNvSpPr txBox="1"/>
              <p:nvPr/>
            </p:nvSpPr>
            <p:spPr>
              <a:xfrm>
                <a:off x="1995606" y="1085759"/>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1884</a:t>
                </a:r>
              </a:p>
            </p:txBody>
          </p:sp>
        </p:grpSp>
      </p:grpSp>
      <p:grpSp>
        <p:nvGrpSpPr>
          <p:cNvPr id="47" name="Agrupar 46">
            <a:extLst>
              <a:ext uri="{FF2B5EF4-FFF2-40B4-BE49-F238E27FC236}">
                <a16:creationId xmlns:a16="http://schemas.microsoft.com/office/drawing/2014/main" id="{6BB4A2F3-B14B-80BE-5230-72638705CB32}"/>
              </a:ext>
            </a:extLst>
          </p:cNvPr>
          <p:cNvGrpSpPr/>
          <p:nvPr/>
        </p:nvGrpSpPr>
        <p:grpSpPr>
          <a:xfrm>
            <a:off x="4618804" y="2277533"/>
            <a:ext cx="4116437" cy="576000"/>
            <a:chOff x="4980773" y="4154659"/>
            <a:chExt cx="4116437" cy="576000"/>
          </a:xfrm>
        </p:grpSpPr>
        <p:cxnSp>
          <p:nvCxnSpPr>
            <p:cNvPr id="32" name="Conector reto 31">
              <a:extLst>
                <a:ext uri="{FF2B5EF4-FFF2-40B4-BE49-F238E27FC236}">
                  <a16:creationId xmlns:a16="http://schemas.microsoft.com/office/drawing/2014/main" id="{DA803D21-501C-3430-A2B4-49159BF4BC72}"/>
                </a:ext>
              </a:extLst>
            </p:cNvPr>
            <p:cNvCxnSpPr>
              <a:cxnSpLocks/>
            </p:cNvCxnSpPr>
            <p:nvPr/>
          </p:nvCxnSpPr>
          <p:spPr>
            <a:xfrm>
              <a:off x="7032773" y="4291461"/>
              <a:ext cx="0" cy="302396"/>
            </a:xfrm>
            <a:prstGeom prst="line">
              <a:avLst/>
            </a:prstGeom>
          </p:spPr>
          <p:style>
            <a:lnRef idx="2">
              <a:schemeClr val="dk1"/>
            </a:lnRef>
            <a:fillRef idx="0">
              <a:schemeClr val="dk1"/>
            </a:fillRef>
            <a:effectRef idx="1">
              <a:schemeClr val="dk1"/>
            </a:effectRef>
            <a:fontRef idx="minor">
              <a:schemeClr val="tx1"/>
            </a:fontRef>
          </p:style>
        </p:cxnSp>
        <p:sp>
          <p:nvSpPr>
            <p:cNvPr id="37" name="Retângulo 36">
              <a:extLst>
                <a:ext uri="{FF2B5EF4-FFF2-40B4-BE49-F238E27FC236}">
                  <a16:creationId xmlns:a16="http://schemas.microsoft.com/office/drawing/2014/main" id="{833CAB2F-D7EB-7B3A-F3FD-6AE45E6CA97F}"/>
                </a:ext>
              </a:extLst>
            </p:cNvPr>
            <p:cNvSpPr/>
            <p:nvPr/>
          </p:nvSpPr>
          <p:spPr>
            <a:xfrm>
              <a:off x="4980773" y="4154659"/>
              <a:ext cx="4104000" cy="576000"/>
            </a:xfrm>
            <a:prstGeom prst="rect">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38" name="CaixaDeTexto 37">
              <a:extLst>
                <a:ext uri="{FF2B5EF4-FFF2-40B4-BE49-F238E27FC236}">
                  <a16:creationId xmlns:a16="http://schemas.microsoft.com/office/drawing/2014/main" id="{E9D2BF67-7A24-4499-7F76-0BC14D3AB3A3}"/>
                </a:ext>
              </a:extLst>
            </p:cNvPr>
            <p:cNvSpPr txBox="1"/>
            <p:nvPr/>
          </p:nvSpPr>
          <p:spPr>
            <a:xfrm>
              <a:off x="5024608" y="4165660"/>
              <a:ext cx="4072602"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Ceará becomes the first Brazilian province to abolish slavery - "Land of Light."</a:t>
              </a:r>
              <a:endParaRPr lang="pt-BR" sz="1500" b="1" dirty="0">
                <a:solidFill>
                  <a:schemeClr val="bg1"/>
                </a:solidFill>
                <a:latin typeface="Arial" panose="020B0604020202020204" pitchFamily="34" charset="0"/>
                <a:cs typeface="Arial" panose="020B0604020202020204" pitchFamily="34" charset="0"/>
              </a:endParaRPr>
            </a:p>
          </p:txBody>
        </p:sp>
      </p:grpSp>
      <p:grpSp>
        <p:nvGrpSpPr>
          <p:cNvPr id="31" name="Agrupar 30">
            <a:extLst>
              <a:ext uri="{FF2B5EF4-FFF2-40B4-BE49-F238E27FC236}">
                <a16:creationId xmlns:a16="http://schemas.microsoft.com/office/drawing/2014/main" id="{7FA8C191-219B-AB43-B3A6-E51804583ADF}"/>
              </a:ext>
            </a:extLst>
          </p:cNvPr>
          <p:cNvGrpSpPr/>
          <p:nvPr/>
        </p:nvGrpSpPr>
        <p:grpSpPr>
          <a:xfrm>
            <a:off x="2464193" y="1431604"/>
            <a:ext cx="810572" cy="887498"/>
            <a:chOff x="3164194" y="3463709"/>
            <a:chExt cx="810572" cy="887498"/>
          </a:xfrm>
        </p:grpSpPr>
        <p:cxnSp>
          <p:nvCxnSpPr>
            <p:cNvPr id="2" name="Conector reto 1">
              <a:extLst>
                <a:ext uri="{FF2B5EF4-FFF2-40B4-BE49-F238E27FC236}">
                  <a16:creationId xmlns:a16="http://schemas.microsoft.com/office/drawing/2014/main" id="{6F28C2EA-D01B-790A-B344-6F2310391A2F}"/>
                </a:ext>
              </a:extLst>
            </p:cNvPr>
            <p:cNvCxnSpPr/>
            <p:nvPr/>
          </p:nvCxnSpPr>
          <p:spPr>
            <a:xfrm>
              <a:off x="3560435" y="4048811"/>
              <a:ext cx="0" cy="302396"/>
            </a:xfrm>
            <a:prstGeom prst="line">
              <a:avLst/>
            </a:prstGeom>
          </p:spPr>
          <p:style>
            <a:lnRef idx="2">
              <a:schemeClr val="dk1"/>
            </a:lnRef>
            <a:fillRef idx="0">
              <a:schemeClr val="dk1"/>
            </a:fillRef>
            <a:effectRef idx="1">
              <a:schemeClr val="dk1"/>
            </a:effectRef>
            <a:fontRef idx="minor">
              <a:schemeClr val="tx1"/>
            </a:fontRef>
          </p:style>
        </p:cxnSp>
        <p:grpSp>
          <p:nvGrpSpPr>
            <p:cNvPr id="7" name="Agrupar 6">
              <a:extLst>
                <a:ext uri="{FF2B5EF4-FFF2-40B4-BE49-F238E27FC236}">
                  <a16:creationId xmlns:a16="http://schemas.microsoft.com/office/drawing/2014/main" id="{2305F5BB-8AC3-AE2D-0467-C8A4608CA1C2}"/>
                </a:ext>
              </a:extLst>
            </p:cNvPr>
            <p:cNvGrpSpPr/>
            <p:nvPr/>
          </p:nvGrpSpPr>
          <p:grpSpPr>
            <a:xfrm>
              <a:off x="3164194" y="3463709"/>
              <a:ext cx="810572" cy="666000"/>
              <a:chOff x="1995606" y="954758"/>
              <a:chExt cx="810572" cy="666000"/>
            </a:xfrm>
          </p:grpSpPr>
          <p:sp>
            <p:nvSpPr>
              <p:cNvPr id="8" name="Elipse 7">
                <a:extLst>
                  <a:ext uri="{FF2B5EF4-FFF2-40B4-BE49-F238E27FC236}">
                    <a16:creationId xmlns:a16="http://schemas.microsoft.com/office/drawing/2014/main" id="{996CC4B8-EE06-63FB-D388-9EE54B917A24}"/>
                  </a:ext>
                </a:extLst>
              </p:cNvPr>
              <p:cNvSpPr/>
              <p:nvPr/>
            </p:nvSpPr>
            <p:spPr>
              <a:xfrm>
                <a:off x="2067517" y="954758"/>
                <a:ext cx="666750" cy="666000"/>
              </a:xfrm>
              <a:prstGeom prst="ellipse">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19" name="CaixaDeTexto 18">
                <a:extLst>
                  <a:ext uri="{FF2B5EF4-FFF2-40B4-BE49-F238E27FC236}">
                    <a16:creationId xmlns:a16="http://schemas.microsoft.com/office/drawing/2014/main" id="{B6569518-7385-D4EA-7EF0-8DE6894663D2}"/>
                  </a:ext>
                </a:extLst>
              </p:cNvPr>
              <p:cNvSpPr txBox="1"/>
              <p:nvPr/>
            </p:nvSpPr>
            <p:spPr>
              <a:xfrm>
                <a:off x="1995606" y="1098459"/>
                <a:ext cx="810572" cy="400110"/>
              </a:xfrm>
              <a:prstGeom prst="rect">
                <a:avLst/>
              </a:prstGeom>
              <a:noFill/>
              <a:ln>
                <a:noFill/>
              </a:ln>
            </p:spPr>
            <p:txBody>
              <a:bodyPr wrap="square" rtlCol="0">
                <a:spAutoFit/>
              </a:bodyPr>
              <a:lstStyle/>
              <a:p>
                <a:pPr algn="ctr"/>
                <a:r>
                  <a:rPr lang="pt-BR" sz="2000" b="1" dirty="0">
                    <a:latin typeface="Arial" panose="020B0604020202020204" pitchFamily="34" charset="0"/>
                    <a:cs typeface="Arial" panose="020B0604020202020204" pitchFamily="34" charset="0"/>
                  </a:rPr>
                  <a:t>1883</a:t>
                </a:r>
              </a:p>
            </p:txBody>
          </p:sp>
        </p:grpSp>
      </p:grpSp>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3">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4">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sp>
        <p:nvSpPr>
          <p:cNvPr id="16" name="Retângulo 15">
            <a:extLst>
              <a:ext uri="{FF2B5EF4-FFF2-40B4-BE49-F238E27FC236}">
                <a16:creationId xmlns:a16="http://schemas.microsoft.com/office/drawing/2014/main" id="{E3934D22-2BC1-2C2E-FD7B-0B3DD24863C4}"/>
              </a:ext>
            </a:extLst>
          </p:cNvPr>
          <p:cNvSpPr/>
          <p:nvPr/>
        </p:nvSpPr>
        <p:spPr>
          <a:xfrm>
            <a:off x="504670" y="246221"/>
            <a:ext cx="4115807"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A LITTLE ABOUT OUR HISTORY</a:t>
            </a:r>
          </a:p>
        </p:txBody>
      </p:sp>
      <p:sp>
        <p:nvSpPr>
          <p:cNvPr id="17" name="Retângulo 16">
            <a:extLst>
              <a:ext uri="{FF2B5EF4-FFF2-40B4-BE49-F238E27FC236}">
                <a16:creationId xmlns:a16="http://schemas.microsoft.com/office/drawing/2014/main" id="{35304FB9-09CF-A468-5FA7-F2C0531FD156}"/>
              </a:ext>
            </a:extLst>
          </p:cNvPr>
          <p:cNvSpPr/>
          <p:nvPr/>
        </p:nvSpPr>
        <p:spPr>
          <a:xfrm>
            <a:off x="504670" y="517675"/>
            <a:ext cx="8427307" cy="369332"/>
          </a:xfrm>
          <a:prstGeom prst="rect">
            <a:avLst/>
          </a:prstGeom>
          <a:noFill/>
          <a:ln>
            <a:noFill/>
          </a:ln>
        </p:spPr>
        <p:txBody>
          <a:bodyPr wrap="none">
            <a:spAutoFit/>
          </a:bodyPr>
          <a:lstStyle/>
          <a:p>
            <a:pPr defTabSz="914400">
              <a:defRPr/>
            </a:pPr>
            <a:r>
              <a:rPr lang="en-US" dirty="0">
                <a:effectLst>
                  <a:outerShdw blurRad="38100" dist="38100" dir="2700000" algn="tl">
                    <a:srgbClr val="000000">
                      <a:alpha val="43137"/>
                    </a:srgbClr>
                  </a:outerShdw>
                </a:effectLst>
                <a:latin typeface="Arial" panose="020B0604020202020204" pitchFamily="34" charset="0"/>
              </a:rPr>
              <a:t>Colonization based on the cultivation of 'White Gold' (cotton) and cattle breeding</a:t>
            </a:r>
          </a:p>
        </p:txBody>
      </p:sp>
      <p:sp>
        <p:nvSpPr>
          <p:cNvPr id="2049" name="Triângulo isósceles 2048">
            <a:extLst>
              <a:ext uri="{FF2B5EF4-FFF2-40B4-BE49-F238E27FC236}">
                <a16:creationId xmlns:a16="http://schemas.microsoft.com/office/drawing/2014/main" id="{17859879-8266-2CF6-4EED-04DE0331A1A3}"/>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242" name="Imagem 2241">
            <a:extLst>
              <a:ext uri="{FF2B5EF4-FFF2-40B4-BE49-F238E27FC236}">
                <a16:creationId xmlns:a16="http://schemas.microsoft.com/office/drawing/2014/main" id="{48594441-3DC1-D6FF-2909-DAC504016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89559" y="2131200"/>
            <a:ext cx="1274512" cy="874800"/>
          </a:xfrm>
          <a:prstGeom prst="rect">
            <a:avLst/>
          </a:prstGeom>
          <a:ln>
            <a:noFill/>
          </a:ln>
        </p:spPr>
      </p:pic>
      <p:grpSp>
        <p:nvGrpSpPr>
          <p:cNvPr id="25" name="Agrupar 24">
            <a:extLst>
              <a:ext uri="{FF2B5EF4-FFF2-40B4-BE49-F238E27FC236}">
                <a16:creationId xmlns:a16="http://schemas.microsoft.com/office/drawing/2014/main" id="{D1AD8A7E-CAB6-23C5-0365-D25046152256}"/>
              </a:ext>
            </a:extLst>
          </p:cNvPr>
          <p:cNvGrpSpPr/>
          <p:nvPr/>
        </p:nvGrpSpPr>
        <p:grpSpPr>
          <a:xfrm>
            <a:off x="1024479" y="2280600"/>
            <a:ext cx="3690000" cy="576000"/>
            <a:chOff x="2190719" y="4461974"/>
            <a:chExt cx="3690000" cy="576000"/>
          </a:xfrm>
        </p:grpSpPr>
        <p:sp>
          <p:nvSpPr>
            <p:cNvPr id="5" name="Retângulo 4">
              <a:extLst>
                <a:ext uri="{FF2B5EF4-FFF2-40B4-BE49-F238E27FC236}">
                  <a16:creationId xmlns:a16="http://schemas.microsoft.com/office/drawing/2014/main" id="{18CD3312-6094-3896-9CDC-E129F1640BA9}"/>
                </a:ext>
              </a:extLst>
            </p:cNvPr>
            <p:cNvSpPr/>
            <p:nvPr/>
          </p:nvSpPr>
          <p:spPr>
            <a:xfrm>
              <a:off x="2190719" y="4461974"/>
              <a:ext cx="3690000" cy="576000"/>
            </a:xfrm>
            <a:prstGeom prst="rect">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6" name="CaixaDeTexto 5">
              <a:extLst>
                <a:ext uri="{FF2B5EF4-FFF2-40B4-BE49-F238E27FC236}">
                  <a16:creationId xmlns:a16="http://schemas.microsoft.com/office/drawing/2014/main" id="{73148FEF-E645-2EC2-BB15-B3056226160B}"/>
                </a:ext>
              </a:extLst>
            </p:cNvPr>
            <p:cNvSpPr txBox="1"/>
            <p:nvPr/>
          </p:nvSpPr>
          <p:spPr>
            <a:xfrm>
              <a:off x="2197965" y="4472975"/>
              <a:ext cx="3675508"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First textile factory in Ceará: “</a:t>
              </a:r>
              <a:r>
                <a:rPr lang="en-US" sz="1500" b="1" dirty="0" err="1">
                  <a:solidFill>
                    <a:schemeClr val="bg1"/>
                  </a:solidFill>
                  <a:latin typeface="Arial" panose="020B0604020202020204" pitchFamily="34" charset="0"/>
                  <a:cs typeface="Arial" panose="020B0604020202020204" pitchFamily="34" charset="0"/>
                </a:rPr>
                <a:t>Pompeu</a:t>
              </a:r>
              <a:r>
                <a:rPr lang="en-US" sz="1500" b="1" dirty="0">
                  <a:solidFill>
                    <a:schemeClr val="bg1"/>
                  </a:solidFill>
                  <a:latin typeface="Arial" panose="020B0604020202020204" pitchFamily="34" charset="0"/>
                  <a:cs typeface="Arial" panose="020B0604020202020204" pitchFamily="34" charset="0"/>
                </a:rPr>
                <a:t> &amp; </a:t>
              </a:r>
              <a:r>
                <a:rPr lang="en-US" sz="1500" b="1" dirty="0" err="1">
                  <a:solidFill>
                    <a:schemeClr val="bg1"/>
                  </a:solidFill>
                  <a:latin typeface="Arial" panose="020B0604020202020204" pitchFamily="34" charset="0"/>
                  <a:cs typeface="Arial" panose="020B0604020202020204" pitchFamily="34" charset="0"/>
                </a:rPr>
                <a:t>Irmãos</a:t>
              </a:r>
              <a:r>
                <a:rPr lang="en-US" sz="1500" b="1" dirty="0">
                  <a:solidFill>
                    <a:schemeClr val="bg1"/>
                  </a:solidFill>
                  <a:latin typeface="Arial" panose="020B0604020202020204" pitchFamily="34" charset="0"/>
                  <a:cs typeface="Arial" panose="020B0604020202020204" pitchFamily="34" charset="0"/>
                </a:rPr>
                <a:t>” (“</a:t>
              </a:r>
              <a:r>
                <a:rPr lang="en-US" sz="1500" b="1" dirty="0" err="1">
                  <a:solidFill>
                    <a:schemeClr val="bg1"/>
                  </a:solidFill>
                  <a:latin typeface="Arial" panose="020B0604020202020204" pitchFamily="34" charset="0"/>
                  <a:cs typeface="Arial" panose="020B0604020202020204" pitchFamily="34" charset="0"/>
                </a:rPr>
                <a:t>Fábrica</a:t>
              </a:r>
              <a:r>
                <a:rPr lang="en-US" sz="1500" b="1" dirty="0">
                  <a:solidFill>
                    <a:schemeClr val="bg1"/>
                  </a:solidFill>
                  <a:latin typeface="Arial" panose="020B0604020202020204" pitchFamily="34" charset="0"/>
                  <a:cs typeface="Arial" panose="020B0604020202020204" pitchFamily="34" charset="0"/>
                </a:rPr>
                <a:t> Progresso”).</a:t>
              </a:r>
              <a:endParaRPr lang="pt-BR" sz="1500" b="1" dirty="0">
                <a:solidFill>
                  <a:schemeClr val="bg1"/>
                </a:solidFill>
                <a:latin typeface="Arial" panose="020B0604020202020204" pitchFamily="34" charset="0"/>
                <a:cs typeface="Arial" panose="020B0604020202020204" pitchFamily="34" charset="0"/>
              </a:endParaRPr>
            </a:p>
          </p:txBody>
        </p:sp>
      </p:grpSp>
      <p:pic>
        <p:nvPicPr>
          <p:cNvPr id="20" name="Imagem 19">
            <a:extLst>
              <a:ext uri="{FF2B5EF4-FFF2-40B4-BE49-F238E27FC236}">
                <a16:creationId xmlns:a16="http://schemas.microsoft.com/office/drawing/2014/main" id="{D28BE9BE-4536-7DD5-6673-EEBD2989BE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0160" y="956540"/>
            <a:ext cx="926832" cy="1280684"/>
          </a:xfrm>
          <a:prstGeom prst="rect">
            <a:avLst/>
          </a:prstGeom>
          <a:effectLst>
            <a:outerShdw blurRad="50800" dist="38100" dir="2700000" algn="tl" rotWithShape="0">
              <a:prstClr val="black">
                <a:alpha val="40000"/>
              </a:prstClr>
            </a:outerShdw>
          </a:effectLst>
        </p:spPr>
      </p:pic>
      <p:pic>
        <p:nvPicPr>
          <p:cNvPr id="46" name="Picture 10" descr="Terra da Luz. O estado do Ceará foi a primeira… | by Leonardo Reis | Novos  Olhares &amp; Outras Trajetórias | Medium">
            <a:extLst>
              <a:ext uri="{FF2B5EF4-FFF2-40B4-BE49-F238E27FC236}">
                <a16:creationId xmlns:a16="http://schemas.microsoft.com/office/drawing/2014/main" id="{F0B31D0E-AA5A-5C72-66F5-E0E19F3E0C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86" t="6135" b="3270"/>
          <a:stretch/>
        </p:blipFill>
        <p:spPr bwMode="auto">
          <a:xfrm>
            <a:off x="4301129" y="941918"/>
            <a:ext cx="1794870" cy="131336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70" name="Picture 12" descr="Assinada a Lei Áurea de abolição da escravidão">
            <a:extLst>
              <a:ext uri="{FF2B5EF4-FFF2-40B4-BE49-F238E27FC236}">
                <a16:creationId xmlns:a16="http://schemas.microsoft.com/office/drawing/2014/main" id="{18E1E275-5208-66C4-F05A-C91B38C49A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682"/>
          <a:stretch/>
        </p:blipFill>
        <p:spPr bwMode="auto">
          <a:xfrm>
            <a:off x="7158106" y="1140239"/>
            <a:ext cx="2226498" cy="1047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75" name="Imagem 2274">
            <a:extLst>
              <a:ext uri="{FF2B5EF4-FFF2-40B4-BE49-F238E27FC236}">
                <a16:creationId xmlns:a16="http://schemas.microsoft.com/office/drawing/2014/main" id="{EF61EDFB-3E03-8E7A-D1A2-9DF1F8DCDA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1640" flipH="1">
            <a:off x="11025610" y="2527282"/>
            <a:ext cx="1015494" cy="1015494"/>
          </a:xfrm>
          <a:prstGeom prst="rect">
            <a:avLst/>
          </a:prstGeom>
        </p:spPr>
      </p:pic>
      <p:sp>
        <p:nvSpPr>
          <p:cNvPr id="2277" name="Retângulo 2276">
            <a:extLst>
              <a:ext uri="{FF2B5EF4-FFF2-40B4-BE49-F238E27FC236}">
                <a16:creationId xmlns:a16="http://schemas.microsoft.com/office/drawing/2014/main" id="{4F2C7C2F-04EF-0C0A-2ACA-A0BBD6177441}"/>
              </a:ext>
            </a:extLst>
          </p:cNvPr>
          <p:cNvSpPr/>
          <p:nvPr/>
        </p:nvSpPr>
        <p:spPr>
          <a:xfrm>
            <a:off x="9518451" y="4128576"/>
            <a:ext cx="2718000" cy="576000"/>
          </a:xfrm>
          <a:prstGeom prst="rect">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278" name="CaixaDeTexto 2277">
            <a:extLst>
              <a:ext uri="{FF2B5EF4-FFF2-40B4-BE49-F238E27FC236}">
                <a16:creationId xmlns:a16="http://schemas.microsoft.com/office/drawing/2014/main" id="{24D9CD68-8A70-A97E-3F47-3846E46C4717}"/>
              </a:ext>
            </a:extLst>
          </p:cNvPr>
          <p:cNvSpPr txBox="1"/>
          <p:nvPr/>
        </p:nvSpPr>
        <p:spPr>
          <a:xfrm>
            <a:off x="9522925" y="4122203"/>
            <a:ext cx="2709053"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Ceará becomes the largest cotton producer of Brazil.</a:t>
            </a:r>
            <a:endParaRPr lang="pt-BR" sz="1500" b="1" dirty="0">
              <a:solidFill>
                <a:schemeClr val="bg1"/>
              </a:solidFill>
              <a:latin typeface="Arial" panose="020B0604020202020204" pitchFamily="34" charset="0"/>
              <a:cs typeface="Arial" panose="020B0604020202020204" pitchFamily="34" charset="0"/>
            </a:endParaRPr>
          </a:p>
        </p:txBody>
      </p:sp>
      <p:pic>
        <p:nvPicPr>
          <p:cNvPr id="2283" name="Picture 24" descr="O renascimento da produção de algodão no Ceará, impulsionado pela Embrapa |  AGROemDIA">
            <a:extLst>
              <a:ext uri="{FF2B5EF4-FFF2-40B4-BE49-F238E27FC236}">
                <a16:creationId xmlns:a16="http://schemas.microsoft.com/office/drawing/2014/main" id="{68CFDF9A-AA2F-F8D0-6AD5-97D65BA29049}"/>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236887" y="2884706"/>
            <a:ext cx="2130824" cy="11911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85" name="Retângulo 2284">
            <a:extLst>
              <a:ext uri="{FF2B5EF4-FFF2-40B4-BE49-F238E27FC236}">
                <a16:creationId xmlns:a16="http://schemas.microsoft.com/office/drawing/2014/main" id="{8C411F75-2A8C-193F-77D3-5CFA67D37FC3}"/>
              </a:ext>
            </a:extLst>
          </p:cNvPr>
          <p:cNvSpPr/>
          <p:nvPr/>
        </p:nvSpPr>
        <p:spPr>
          <a:xfrm>
            <a:off x="4950644" y="4128576"/>
            <a:ext cx="4590000" cy="576000"/>
          </a:xfrm>
          <a:prstGeom prst="rect">
            <a:avLst/>
          </a:prstGeom>
          <a:solidFill>
            <a:srgbClr val="EA59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286" name="CaixaDeTexto 2285">
            <a:extLst>
              <a:ext uri="{FF2B5EF4-FFF2-40B4-BE49-F238E27FC236}">
                <a16:creationId xmlns:a16="http://schemas.microsoft.com/office/drawing/2014/main" id="{328FE300-95B7-5097-4AC6-696DD5E8C640}"/>
              </a:ext>
            </a:extLst>
          </p:cNvPr>
          <p:cNvSpPr txBox="1"/>
          <p:nvPr/>
        </p:nvSpPr>
        <p:spPr>
          <a:xfrm>
            <a:off x="5047430" y="4134950"/>
            <a:ext cx="4574228"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Construction of the Paulo Afonso hydroelectric plant on the border between Alagoas and Bahia.</a:t>
            </a:r>
            <a:endParaRPr lang="pt-BR" sz="1500" b="1" dirty="0">
              <a:solidFill>
                <a:schemeClr val="bg1"/>
              </a:solidFill>
              <a:latin typeface="Arial" panose="020B0604020202020204" pitchFamily="34" charset="0"/>
              <a:cs typeface="Arial" panose="020B0604020202020204" pitchFamily="34" charset="0"/>
            </a:endParaRPr>
          </a:p>
        </p:txBody>
      </p:sp>
      <p:grpSp>
        <p:nvGrpSpPr>
          <p:cNvPr id="2299" name="Agrupar 2298">
            <a:extLst>
              <a:ext uri="{FF2B5EF4-FFF2-40B4-BE49-F238E27FC236}">
                <a16:creationId xmlns:a16="http://schemas.microsoft.com/office/drawing/2014/main" id="{BE09FC21-A902-CFDE-0024-07FEBF398341}"/>
              </a:ext>
            </a:extLst>
          </p:cNvPr>
          <p:cNvGrpSpPr/>
          <p:nvPr/>
        </p:nvGrpSpPr>
        <p:grpSpPr>
          <a:xfrm>
            <a:off x="1751514" y="4127722"/>
            <a:ext cx="3426204" cy="586333"/>
            <a:chOff x="1662614" y="3784193"/>
            <a:chExt cx="3426204" cy="586333"/>
          </a:xfrm>
        </p:grpSpPr>
        <p:sp>
          <p:nvSpPr>
            <p:cNvPr id="2293" name="Retângulo 2292">
              <a:extLst>
                <a:ext uri="{FF2B5EF4-FFF2-40B4-BE49-F238E27FC236}">
                  <a16:creationId xmlns:a16="http://schemas.microsoft.com/office/drawing/2014/main" id="{5C0A4AC7-CCC0-B77D-679E-D8122C6F8600}"/>
                </a:ext>
              </a:extLst>
            </p:cNvPr>
            <p:cNvSpPr/>
            <p:nvPr/>
          </p:nvSpPr>
          <p:spPr>
            <a:xfrm>
              <a:off x="1662614" y="3784193"/>
              <a:ext cx="3384000" cy="576000"/>
            </a:xfrm>
            <a:prstGeom prst="rect">
              <a:avLst/>
            </a:prstGeom>
            <a:solidFill>
              <a:srgbClr val="51BD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294" name="CaixaDeTexto 2293">
              <a:extLst>
                <a:ext uri="{FF2B5EF4-FFF2-40B4-BE49-F238E27FC236}">
                  <a16:creationId xmlns:a16="http://schemas.microsoft.com/office/drawing/2014/main" id="{491C212D-1638-E908-D2CD-3DE857F1ECB2}"/>
                </a:ext>
              </a:extLst>
            </p:cNvPr>
            <p:cNvSpPr txBox="1"/>
            <p:nvPr/>
          </p:nvSpPr>
          <p:spPr>
            <a:xfrm>
              <a:off x="1716458" y="3816528"/>
              <a:ext cx="3372360"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Arrival of hydroelectric energy in Ceará - Paulo Afonso Power Plant.</a:t>
              </a:r>
              <a:endParaRPr lang="pt-BR" sz="1500" b="1" dirty="0">
                <a:solidFill>
                  <a:schemeClr val="bg1"/>
                </a:solidFill>
                <a:latin typeface="Arial" panose="020B0604020202020204" pitchFamily="34" charset="0"/>
                <a:cs typeface="Arial" panose="020B0604020202020204" pitchFamily="34" charset="0"/>
              </a:endParaRPr>
            </a:p>
          </p:txBody>
        </p:sp>
      </p:grpSp>
      <p:pic>
        <p:nvPicPr>
          <p:cNvPr id="2300" name="Picture 14" descr="Memorial da Democracia - Inaugurada a usina de Paulo Afonso">
            <a:extLst>
              <a:ext uri="{FF2B5EF4-FFF2-40B4-BE49-F238E27FC236}">
                <a16:creationId xmlns:a16="http://schemas.microsoft.com/office/drawing/2014/main" id="{10D91300-7012-9E63-36EE-46FB5B4B84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0585" y="2908731"/>
            <a:ext cx="1971588" cy="11721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103" name="Agrupar 4102">
            <a:extLst>
              <a:ext uri="{FF2B5EF4-FFF2-40B4-BE49-F238E27FC236}">
                <a16:creationId xmlns:a16="http://schemas.microsoft.com/office/drawing/2014/main" id="{0A2958A0-1D2E-E469-5025-E5F31C6C5431}"/>
              </a:ext>
            </a:extLst>
          </p:cNvPr>
          <p:cNvGrpSpPr/>
          <p:nvPr/>
        </p:nvGrpSpPr>
        <p:grpSpPr>
          <a:xfrm>
            <a:off x="-3752" y="4130038"/>
            <a:ext cx="1864032" cy="576000"/>
            <a:chOff x="4468802" y="5696669"/>
            <a:chExt cx="1864032" cy="576000"/>
          </a:xfrm>
        </p:grpSpPr>
        <p:sp>
          <p:nvSpPr>
            <p:cNvPr id="2302" name="Retângulo 2301">
              <a:extLst>
                <a:ext uri="{FF2B5EF4-FFF2-40B4-BE49-F238E27FC236}">
                  <a16:creationId xmlns:a16="http://schemas.microsoft.com/office/drawing/2014/main" id="{62E89F1B-2F7A-02BB-CFEB-886CDD08906E}"/>
                </a:ext>
              </a:extLst>
            </p:cNvPr>
            <p:cNvSpPr/>
            <p:nvPr/>
          </p:nvSpPr>
          <p:spPr>
            <a:xfrm>
              <a:off x="4468802" y="5696669"/>
              <a:ext cx="1864032" cy="576000"/>
            </a:xfrm>
            <a:prstGeom prst="rect">
              <a:avLst/>
            </a:prstGeom>
            <a:solidFill>
              <a:srgbClr val="F59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2303" name="CaixaDeTexto 2302">
              <a:extLst>
                <a:ext uri="{FF2B5EF4-FFF2-40B4-BE49-F238E27FC236}">
                  <a16:creationId xmlns:a16="http://schemas.microsoft.com/office/drawing/2014/main" id="{58FFAE8E-0B23-436D-ADD8-19942D44523F}"/>
                </a:ext>
              </a:extLst>
            </p:cNvPr>
            <p:cNvSpPr txBox="1"/>
            <p:nvPr/>
          </p:nvSpPr>
          <p:spPr>
            <a:xfrm>
              <a:off x="4468802" y="5707670"/>
              <a:ext cx="1864032"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Virgilio </a:t>
              </a:r>
              <a:r>
                <a:rPr lang="en-US" sz="1500" b="1" dirty="0" err="1">
                  <a:solidFill>
                    <a:schemeClr val="bg1"/>
                  </a:solidFill>
                  <a:latin typeface="Arial" panose="020B0604020202020204" pitchFamily="34" charset="0"/>
                  <a:cs typeface="Arial" panose="020B0604020202020204" pitchFamily="34" charset="0"/>
                </a:rPr>
                <a:t>Távora’s</a:t>
              </a:r>
              <a:r>
                <a:rPr lang="en-US" sz="1500" b="1" dirty="0">
                  <a:solidFill>
                    <a:schemeClr val="bg1"/>
                  </a:solidFill>
                  <a:latin typeface="Arial" panose="020B0604020202020204" pitchFamily="34" charset="0"/>
                  <a:cs typeface="Arial" panose="020B0604020202020204" pitchFamily="34" charset="0"/>
                </a:rPr>
                <a:t> </a:t>
              </a:r>
            </a:p>
            <a:p>
              <a:pPr algn="ctr"/>
              <a:r>
                <a:rPr lang="en-US" sz="1500" b="1" dirty="0">
                  <a:solidFill>
                    <a:schemeClr val="bg1"/>
                  </a:solidFill>
                  <a:latin typeface="Arial" panose="020B0604020202020204" pitchFamily="34" charset="0"/>
                  <a:cs typeface="Arial" panose="020B0604020202020204" pitchFamily="34" charset="0"/>
                </a:rPr>
                <a:t>first government.</a:t>
              </a:r>
              <a:endParaRPr lang="pt-BR" sz="1500" b="1" dirty="0">
                <a:solidFill>
                  <a:schemeClr val="bg1"/>
                </a:solidFill>
                <a:latin typeface="Arial" panose="020B0604020202020204" pitchFamily="34" charset="0"/>
                <a:cs typeface="Arial" panose="020B0604020202020204" pitchFamily="34" charset="0"/>
              </a:endParaRPr>
            </a:p>
          </p:txBody>
        </p:sp>
      </p:grpSp>
      <p:pic>
        <p:nvPicPr>
          <p:cNvPr id="4101" name="Imagem 4100">
            <a:extLst>
              <a:ext uri="{FF2B5EF4-FFF2-40B4-BE49-F238E27FC236}">
                <a16:creationId xmlns:a16="http://schemas.microsoft.com/office/drawing/2014/main" id="{94C5D6B3-64E9-F47B-0213-B278AF5EA7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849" t="1489" r="2708" b="14538"/>
          <a:stretch>
            <a:fillRect/>
          </a:stretch>
        </p:blipFill>
        <p:spPr bwMode="auto">
          <a:xfrm>
            <a:off x="1424110" y="2951720"/>
            <a:ext cx="891756" cy="1141370"/>
          </a:xfrm>
          <a:custGeom>
            <a:avLst/>
            <a:gdLst>
              <a:gd name="connsiteX0" fmla="*/ 551387 w 1102774"/>
              <a:gd name="connsiteY0" fmla="*/ 0 h 1411454"/>
              <a:gd name="connsiteX1" fmla="*/ 1102774 w 1102774"/>
              <a:gd name="connsiteY1" fmla="*/ 705727 h 1411454"/>
              <a:gd name="connsiteX2" fmla="*/ 551387 w 1102774"/>
              <a:gd name="connsiteY2" fmla="*/ 1411454 h 1411454"/>
              <a:gd name="connsiteX3" fmla="*/ 0 w 1102774"/>
              <a:gd name="connsiteY3" fmla="*/ 705727 h 1411454"/>
              <a:gd name="connsiteX4" fmla="*/ 551387 w 1102774"/>
              <a:gd name="connsiteY4" fmla="*/ 0 h 141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74" h="1411454">
                <a:moveTo>
                  <a:pt x="551387" y="0"/>
                </a:moveTo>
                <a:cubicBezTo>
                  <a:pt x="855910" y="0"/>
                  <a:pt x="1102774" y="315965"/>
                  <a:pt x="1102774" y="705727"/>
                </a:cubicBezTo>
                <a:cubicBezTo>
                  <a:pt x="1102774" y="1095489"/>
                  <a:pt x="855910" y="1411454"/>
                  <a:pt x="551387" y="1411454"/>
                </a:cubicBezTo>
                <a:cubicBezTo>
                  <a:pt x="246864" y="1411454"/>
                  <a:pt x="0" y="1095489"/>
                  <a:pt x="0" y="705727"/>
                </a:cubicBezTo>
                <a:cubicBezTo>
                  <a:pt x="0" y="315965"/>
                  <a:pt x="246864" y="0"/>
                  <a:pt x="551387" y="0"/>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6" name="Imagem 4105">
            <a:extLst>
              <a:ext uri="{FF2B5EF4-FFF2-40B4-BE49-F238E27FC236}">
                <a16:creationId xmlns:a16="http://schemas.microsoft.com/office/drawing/2014/main" id="{8EA1DD1C-F3EF-5CCA-D4E5-36A73D0F1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088261">
            <a:off x="-73645" y="4950625"/>
            <a:ext cx="885682" cy="885682"/>
          </a:xfrm>
          <a:prstGeom prst="rect">
            <a:avLst/>
          </a:prstGeom>
        </p:spPr>
      </p:pic>
      <p:grpSp>
        <p:nvGrpSpPr>
          <p:cNvPr id="4118" name="Agrupar 4117">
            <a:extLst>
              <a:ext uri="{FF2B5EF4-FFF2-40B4-BE49-F238E27FC236}">
                <a16:creationId xmlns:a16="http://schemas.microsoft.com/office/drawing/2014/main" id="{0B4AF760-3844-DFE8-675C-443F50D03D4D}"/>
              </a:ext>
            </a:extLst>
          </p:cNvPr>
          <p:cNvGrpSpPr/>
          <p:nvPr/>
        </p:nvGrpSpPr>
        <p:grpSpPr>
          <a:xfrm>
            <a:off x="-266290" y="6069006"/>
            <a:ext cx="2941298" cy="576000"/>
            <a:chOff x="-164690" y="6169891"/>
            <a:chExt cx="2941298" cy="576000"/>
          </a:xfrm>
        </p:grpSpPr>
        <p:cxnSp>
          <p:nvCxnSpPr>
            <p:cNvPr id="4107" name="Conector reto 4106">
              <a:extLst>
                <a:ext uri="{FF2B5EF4-FFF2-40B4-BE49-F238E27FC236}">
                  <a16:creationId xmlns:a16="http://schemas.microsoft.com/office/drawing/2014/main" id="{03DA07D2-60EF-278D-4D80-2BCA7ECA4554}"/>
                </a:ext>
              </a:extLst>
            </p:cNvPr>
            <p:cNvCxnSpPr>
              <a:cxnSpLocks/>
            </p:cNvCxnSpPr>
            <p:nvPr/>
          </p:nvCxnSpPr>
          <p:spPr>
            <a:xfrm>
              <a:off x="1519409" y="6306693"/>
              <a:ext cx="0" cy="302396"/>
            </a:xfrm>
            <a:prstGeom prst="line">
              <a:avLst/>
            </a:prstGeom>
          </p:spPr>
          <p:style>
            <a:lnRef idx="2">
              <a:schemeClr val="dk1"/>
            </a:lnRef>
            <a:fillRef idx="0">
              <a:schemeClr val="dk1"/>
            </a:fillRef>
            <a:effectRef idx="1">
              <a:schemeClr val="dk1"/>
            </a:effectRef>
            <a:fontRef idx="minor">
              <a:schemeClr val="tx1"/>
            </a:fontRef>
          </p:style>
        </p:cxnSp>
        <p:sp>
          <p:nvSpPr>
            <p:cNvPr id="4109" name="Retângulo 4108">
              <a:extLst>
                <a:ext uri="{FF2B5EF4-FFF2-40B4-BE49-F238E27FC236}">
                  <a16:creationId xmlns:a16="http://schemas.microsoft.com/office/drawing/2014/main" id="{2CB7E48A-486D-9DEC-EA22-82A17752BA22}"/>
                </a:ext>
              </a:extLst>
            </p:cNvPr>
            <p:cNvSpPr/>
            <p:nvPr/>
          </p:nvSpPr>
          <p:spPr>
            <a:xfrm>
              <a:off x="-164690" y="6169891"/>
              <a:ext cx="2936399" cy="576000"/>
            </a:xfrm>
            <a:prstGeom prst="rect">
              <a:avLst/>
            </a:prstGeom>
            <a:solidFill>
              <a:srgbClr val="48B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100" b="1">
                <a:solidFill>
                  <a:schemeClr val="bg1"/>
                </a:solidFill>
              </a:endParaRPr>
            </a:p>
          </p:txBody>
        </p:sp>
        <p:sp>
          <p:nvSpPr>
            <p:cNvPr id="4110" name="CaixaDeTexto 4109">
              <a:extLst>
                <a:ext uri="{FF2B5EF4-FFF2-40B4-BE49-F238E27FC236}">
                  <a16:creationId xmlns:a16="http://schemas.microsoft.com/office/drawing/2014/main" id="{43F9AF96-D501-1193-0245-166520FD0C7A}"/>
                </a:ext>
              </a:extLst>
            </p:cNvPr>
            <p:cNvSpPr txBox="1"/>
            <p:nvPr/>
          </p:nvSpPr>
          <p:spPr>
            <a:xfrm>
              <a:off x="57718" y="6180892"/>
              <a:ext cx="2718890" cy="553998"/>
            </a:xfrm>
            <a:prstGeom prst="rect">
              <a:avLst/>
            </a:prstGeom>
            <a:noFill/>
            <a:ln>
              <a:noFill/>
            </a:ln>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Cotton crisis in Ceará: "boll weevil" pest. (“</a:t>
              </a:r>
              <a:r>
                <a:rPr lang="en-US" sz="1500" b="1" dirty="0" err="1">
                  <a:solidFill>
                    <a:schemeClr val="bg1"/>
                  </a:solidFill>
                  <a:latin typeface="Arial" panose="020B0604020202020204" pitchFamily="34" charset="0"/>
                  <a:cs typeface="Arial" panose="020B0604020202020204" pitchFamily="34" charset="0"/>
                </a:rPr>
                <a:t>bicudo</a:t>
              </a:r>
              <a:r>
                <a:rPr lang="en-US" sz="1500" b="1" dirty="0">
                  <a:solidFill>
                    <a:schemeClr val="bg1"/>
                  </a:solidFill>
                  <a:latin typeface="Arial" panose="020B0604020202020204" pitchFamily="34" charset="0"/>
                  <a:cs typeface="Arial" panose="020B0604020202020204" pitchFamily="34" charset="0"/>
                </a:rPr>
                <a:t>”)</a:t>
              </a:r>
              <a:endParaRPr lang="pt-BR" sz="1500" b="1" dirty="0">
                <a:solidFill>
                  <a:schemeClr val="bg1"/>
                </a:solidFill>
                <a:latin typeface="Arial" panose="020B0604020202020204" pitchFamily="34" charset="0"/>
                <a:cs typeface="Arial" panose="020B0604020202020204" pitchFamily="34" charset="0"/>
              </a:endParaRPr>
            </a:p>
          </p:txBody>
        </p:sp>
      </p:grpSp>
      <p:pic>
        <p:nvPicPr>
          <p:cNvPr id="4114" name="Imagem 4113" descr="Bicudo continua sendo a principal praga do algodoeiro e maior desafio do  setor - Abapa - Associação Baiana dos Produtores de AlgodãoAbapa –  Associação Baiana dos Produtores de Algodão">
            <a:extLst>
              <a:ext uri="{FF2B5EF4-FFF2-40B4-BE49-F238E27FC236}">
                <a16:creationId xmlns:a16="http://schemas.microsoft.com/office/drawing/2014/main" id="{B43EA52B-8A02-19C6-A616-C409C0DA2A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881" t="355" r="2244" b="811"/>
          <a:stretch>
            <a:fillRect/>
          </a:stretch>
        </p:blipFill>
        <p:spPr bwMode="auto">
          <a:xfrm>
            <a:off x="1531907" y="5050878"/>
            <a:ext cx="1146039" cy="922388"/>
          </a:xfrm>
          <a:custGeom>
            <a:avLst/>
            <a:gdLst>
              <a:gd name="connsiteX0" fmla="*/ 2076140 w 4152280"/>
              <a:gd name="connsiteY0" fmla="*/ 0 h 3341956"/>
              <a:gd name="connsiteX1" fmla="*/ 4152280 w 4152280"/>
              <a:gd name="connsiteY1" fmla="*/ 1670978 h 3341956"/>
              <a:gd name="connsiteX2" fmla="*/ 2076140 w 4152280"/>
              <a:gd name="connsiteY2" fmla="*/ 3341956 h 3341956"/>
              <a:gd name="connsiteX3" fmla="*/ 0 w 4152280"/>
              <a:gd name="connsiteY3" fmla="*/ 1670978 h 3341956"/>
              <a:gd name="connsiteX4" fmla="*/ 2076140 w 4152280"/>
              <a:gd name="connsiteY4" fmla="*/ 0 h 3341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280" h="3341956">
                <a:moveTo>
                  <a:pt x="2076140" y="0"/>
                </a:moveTo>
                <a:cubicBezTo>
                  <a:pt x="3222760" y="0"/>
                  <a:pt x="4152280" y="748122"/>
                  <a:pt x="4152280" y="1670978"/>
                </a:cubicBezTo>
                <a:cubicBezTo>
                  <a:pt x="4152280" y="2593834"/>
                  <a:pt x="3222760" y="3341956"/>
                  <a:pt x="2076140" y="3341956"/>
                </a:cubicBezTo>
                <a:cubicBezTo>
                  <a:pt x="929520" y="3341956"/>
                  <a:pt x="0" y="2593834"/>
                  <a:pt x="0" y="1670978"/>
                </a:cubicBezTo>
                <a:cubicBezTo>
                  <a:pt x="0" y="748122"/>
                  <a:pt x="929520" y="0"/>
                  <a:pt x="2076140" y="0"/>
                </a:cubicBezTo>
                <a:close/>
              </a:path>
            </a:pathLst>
          </a:custGeom>
          <a:noFill/>
          <a:extLst>
            <a:ext uri="{909E8E84-426E-40DD-AFC4-6F175D3DCCD1}">
              <a14:hiddenFill xmlns:a14="http://schemas.microsoft.com/office/drawing/2010/main">
                <a:solidFill>
                  <a:srgbClr val="FFFFFF"/>
                </a:solidFill>
              </a14:hiddenFill>
            </a:ext>
          </a:extLst>
        </p:spPr>
      </p:pic>
      <p:pic>
        <p:nvPicPr>
          <p:cNvPr id="4128" name="Imagem 4127">
            <a:extLst>
              <a:ext uri="{FF2B5EF4-FFF2-40B4-BE49-F238E27FC236}">
                <a16:creationId xmlns:a16="http://schemas.microsoft.com/office/drawing/2014/main" id="{791DCF3B-8F44-0102-7382-57EA096BFD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849" t="1489" r="2708" b="14538"/>
          <a:stretch>
            <a:fillRect/>
          </a:stretch>
        </p:blipFill>
        <p:spPr bwMode="auto">
          <a:xfrm>
            <a:off x="4016476" y="4849795"/>
            <a:ext cx="891756" cy="1141370"/>
          </a:xfrm>
          <a:custGeom>
            <a:avLst/>
            <a:gdLst>
              <a:gd name="connsiteX0" fmla="*/ 551387 w 1102774"/>
              <a:gd name="connsiteY0" fmla="*/ 0 h 1411454"/>
              <a:gd name="connsiteX1" fmla="*/ 1102774 w 1102774"/>
              <a:gd name="connsiteY1" fmla="*/ 705727 h 1411454"/>
              <a:gd name="connsiteX2" fmla="*/ 551387 w 1102774"/>
              <a:gd name="connsiteY2" fmla="*/ 1411454 h 1411454"/>
              <a:gd name="connsiteX3" fmla="*/ 0 w 1102774"/>
              <a:gd name="connsiteY3" fmla="*/ 705727 h 1411454"/>
              <a:gd name="connsiteX4" fmla="*/ 551387 w 1102774"/>
              <a:gd name="connsiteY4" fmla="*/ 0 h 141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774" h="1411454">
                <a:moveTo>
                  <a:pt x="551387" y="0"/>
                </a:moveTo>
                <a:cubicBezTo>
                  <a:pt x="855910" y="0"/>
                  <a:pt x="1102774" y="315965"/>
                  <a:pt x="1102774" y="705727"/>
                </a:cubicBezTo>
                <a:cubicBezTo>
                  <a:pt x="1102774" y="1095489"/>
                  <a:pt x="855910" y="1411454"/>
                  <a:pt x="551387" y="1411454"/>
                </a:cubicBezTo>
                <a:cubicBezTo>
                  <a:pt x="246864" y="1411454"/>
                  <a:pt x="0" y="1095489"/>
                  <a:pt x="0" y="705727"/>
                </a:cubicBezTo>
                <a:cubicBezTo>
                  <a:pt x="0" y="315965"/>
                  <a:pt x="246864" y="0"/>
                  <a:pt x="551387" y="0"/>
                </a:cubicBezTo>
                <a:close/>
              </a:path>
            </a:pathLst>
          </a:cu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51" name="Imagem 4150">
            <a:extLst>
              <a:ext uri="{FF2B5EF4-FFF2-40B4-BE49-F238E27FC236}">
                <a16:creationId xmlns:a16="http://schemas.microsoft.com/office/drawing/2014/main" id="{2D463C34-A34F-C707-7745-DC888B0CBA2F}"/>
              </a:ext>
            </a:extLst>
          </p:cNvPr>
          <p:cNvPicPr>
            <a:picLocks noChangeAspect="1"/>
          </p:cNvPicPr>
          <p:nvPr/>
        </p:nvPicPr>
        <p:blipFill>
          <a:blip r:embed="rId14"/>
          <a:stretch>
            <a:fillRect/>
          </a:stretch>
        </p:blipFill>
        <p:spPr>
          <a:xfrm>
            <a:off x="10651825" y="4960503"/>
            <a:ext cx="1466443" cy="1010490"/>
          </a:xfrm>
          <a:prstGeom prst="rect">
            <a:avLst/>
          </a:prstGeom>
          <a:effectLst>
            <a:outerShdw blurRad="50800" dist="38100" dir="2700000" algn="tl" rotWithShape="0">
              <a:prstClr val="black">
                <a:alpha val="40000"/>
              </a:prstClr>
            </a:outerShdw>
          </a:effectLst>
        </p:spPr>
      </p:pic>
      <p:pic>
        <p:nvPicPr>
          <p:cNvPr id="4152" name="Picture 22" descr="Têxteis do Ceará 'perdem o bonde da inovação', diz Maia Júnior - Egídio  Serpa - Diário do Nordeste">
            <a:extLst>
              <a:ext uri="{FF2B5EF4-FFF2-40B4-BE49-F238E27FC236}">
                <a16:creationId xmlns:a16="http://schemas.microsoft.com/office/drawing/2014/main" id="{633BF81B-353F-CD9D-C7AE-0A04A158FB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94818" y="4839160"/>
            <a:ext cx="2025347" cy="1137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51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FDC02361-2AFE-7968-3291-635B38374865}"/>
              </a:ext>
            </a:extLst>
          </p:cNvPr>
          <p:cNvCxnSpPr>
            <a:cxnSpLocks/>
          </p:cNvCxnSpPr>
          <p:nvPr/>
        </p:nvCxnSpPr>
        <p:spPr>
          <a:xfrm>
            <a:off x="2019341" y="123110"/>
            <a:ext cx="1050177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4" name="CaixaDeTexto 3">
            <a:extLst>
              <a:ext uri="{FF2B5EF4-FFF2-40B4-BE49-F238E27FC236}">
                <a16:creationId xmlns:a16="http://schemas.microsoft.com/office/drawing/2014/main" id="{4EEF2A4C-8F96-86CF-EA6C-F1A8EF498A8C}"/>
              </a:ext>
            </a:extLst>
          </p:cNvPr>
          <p:cNvSpPr txBox="1"/>
          <p:nvPr/>
        </p:nvSpPr>
        <p:spPr>
          <a:xfrm>
            <a:off x="-25699" y="0"/>
            <a:ext cx="2021305" cy="246221"/>
          </a:xfrm>
          <a:prstGeom prst="rect">
            <a:avLst/>
          </a:prstGeom>
          <a:noFill/>
        </p:spPr>
        <p:txBody>
          <a:bodyPr wrap="square" rtlCol="0">
            <a:spAutoFit/>
          </a:bodyPr>
          <a:lstStyle/>
          <a:p>
            <a:pPr algn="ctr"/>
            <a:r>
              <a:rPr lang="en-US" sz="1000" b="1" dirty="0">
                <a:latin typeface="Arial" panose="020B0604020202020204" pitchFamily="34" charset="0"/>
              </a:rPr>
              <a:t>CEARÁ, THE LAND OF LIGHT</a:t>
            </a:r>
          </a:p>
        </p:txBody>
      </p:sp>
      <p:pic>
        <p:nvPicPr>
          <p:cNvPr id="9" name="Imagem 8">
            <a:extLst>
              <a:ext uri="{FF2B5EF4-FFF2-40B4-BE49-F238E27FC236}">
                <a16:creationId xmlns:a16="http://schemas.microsoft.com/office/drawing/2014/main" id="{CBEA2029-9BF0-AB5E-70C5-8B6A59BE31A1}"/>
              </a:ext>
            </a:extLst>
          </p:cNvPr>
          <p:cNvPicPr>
            <a:picLocks noChangeAspect="1"/>
          </p:cNvPicPr>
          <p:nvPr/>
        </p:nvPicPr>
        <p:blipFill rotWithShape="1">
          <a:blip r:embed="rId2">
            <a:extLst>
              <a:ext uri="{28A0092B-C50C-407E-A947-70E740481C1C}">
                <a14:useLocalDpi xmlns:a14="http://schemas.microsoft.com/office/drawing/2010/main" val="0"/>
              </a:ext>
            </a:extLst>
          </a:blip>
          <a:srcRect l="55482" b="48380"/>
          <a:stretch/>
        </p:blipFill>
        <p:spPr>
          <a:xfrm>
            <a:off x="9910682" y="1"/>
            <a:ext cx="2281318" cy="1485900"/>
          </a:xfrm>
          <a:prstGeom prst="rect">
            <a:avLst/>
          </a:prstGeom>
        </p:spPr>
      </p:pic>
      <p:grpSp>
        <p:nvGrpSpPr>
          <p:cNvPr id="14" name="Agrupar 13">
            <a:extLst>
              <a:ext uri="{FF2B5EF4-FFF2-40B4-BE49-F238E27FC236}">
                <a16:creationId xmlns:a16="http://schemas.microsoft.com/office/drawing/2014/main" id="{090CF6F1-1C83-8BC9-F4EF-0DFF6081E036}"/>
              </a:ext>
            </a:extLst>
          </p:cNvPr>
          <p:cNvGrpSpPr>
            <a:grpSpLocks noChangeAspect="1"/>
          </p:cNvGrpSpPr>
          <p:nvPr/>
        </p:nvGrpSpPr>
        <p:grpSpPr>
          <a:xfrm>
            <a:off x="10585451" y="28135"/>
            <a:ext cx="1716088" cy="670458"/>
            <a:chOff x="8708571" y="279911"/>
            <a:chExt cx="3104464" cy="1212884"/>
          </a:xfrm>
        </p:grpSpPr>
        <p:sp>
          <p:nvSpPr>
            <p:cNvPr id="11" name="CaixaDeTexto 10">
              <a:extLst>
                <a:ext uri="{FF2B5EF4-FFF2-40B4-BE49-F238E27FC236}">
                  <a16:creationId xmlns:a16="http://schemas.microsoft.com/office/drawing/2014/main" id="{6FFF302D-151B-A833-7D11-01720D33E0B7}"/>
                </a:ext>
              </a:extLst>
            </p:cNvPr>
            <p:cNvSpPr txBox="1"/>
            <p:nvPr/>
          </p:nvSpPr>
          <p:spPr>
            <a:xfrm>
              <a:off x="9378200" y="1047372"/>
              <a:ext cx="2434835" cy="445423"/>
            </a:xfrm>
            <a:prstGeom prst="rect">
              <a:avLst/>
            </a:prstGeom>
            <a:noFill/>
          </p:spPr>
          <p:txBody>
            <a:bodyPr wrap="square" rtlCol="0">
              <a:spAutoFit/>
            </a:bodyPr>
            <a:lstStyle/>
            <a:p>
              <a:r>
                <a:rPr lang="pt-BR" sz="500" dirty="0">
                  <a:solidFill>
                    <a:schemeClr val="bg1"/>
                  </a:solidFill>
                  <a:latin typeface="Isidora SemiBold" panose="00000700000000000000" pitchFamily="50" charset="0"/>
                </a:rPr>
                <a:t>SECRETARIAT OF </a:t>
              </a:r>
              <a:r>
                <a:rPr lang="pt-BR" sz="500" b="1" dirty="0">
                  <a:solidFill>
                    <a:schemeClr val="bg1"/>
                  </a:solidFill>
                  <a:latin typeface="Isidora Black" panose="00000A00000000000000" pitchFamily="50" charset="0"/>
                </a:rPr>
                <a:t>INTERNATIONAL RELATIONS</a:t>
              </a:r>
            </a:p>
          </p:txBody>
        </p:sp>
        <p:pic>
          <p:nvPicPr>
            <p:cNvPr id="12" name="Imagem 11">
              <a:extLst>
                <a:ext uri="{FF2B5EF4-FFF2-40B4-BE49-F238E27FC236}">
                  <a16:creationId xmlns:a16="http://schemas.microsoft.com/office/drawing/2014/main" id="{F62C1BB1-1337-A73F-E195-05B9DD0222FA}"/>
                </a:ext>
              </a:extLst>
            </p:cNvPr>
            <p:cNvPicPr>
              <a:picLocks noChangeAspect="1"/>
            </p:cNvPicPr>
            <p:nvPr/>
          </p:nvPicPr>
          <p:blipFill>
            <a:blip r:embed="rId3">
              <a:clrChange>
                <a:clrFrom>
                  <a:srgbClr val="242021"/>
                </a:clrFrom>
                <a:clrTo>
                  <a:srgbClr val="242021">
                    <a:alpha val="0"/>
                  </a:srgbClr>
                </a:clrTo>
              </a:clrChange>
            </a:blip>
            <a:srcRect/>
            <a:stretch>
              <a:fillRect/>
            </a:stretch>
          </p:blipFill>
          <p:spPr>
            <a:xfrm>
              <a:off x="8708571" y="279911"/>
              <a:ext cx="2708729" cy="1031896"/>
            </a:xfrm>
            <a:custGeom>
              <a:avLst/>
              <a:gdLst>
                <a:gd name="connsiteX0" fmla="*/ 0 w 4961252"/>
                <a:gd name="connsiteY0" fmla="*/ 0 h 1890000"/>
                <a:gd name="connsiteX1" fmla="*/ 4961252 w 4961252"/>
                <a:gd name="connsiteY1" fmla="*/ 0 h 1890000"/>
                <a:gd name="connsiteX2" fmla="*/ 4961252 w 4961252"/>
                <a:gd name="connsiteY2" fmla="*/ 1890000 h 1890000"/>
                <a:gd name="connsiteX3" fmla="*/ 4004627 w 4961252"/>
                <a:gd name="connsiteY3" fmla="*/ 1890000 h 1890000"/>
                <a:gd name="connsiteX4" fmla="*/ 4004627 w 4961252"/>
                <a:gd name="connsiteY4" fmla="*/ 1335377 h 1890000"/>
                <a:gd name="connsiteX5" fmla="*/ 4927600 w 4961252"/>
                <a:gd name="connsiteY5" fmla="*/ 1335377 h 1890000"/>
                <a:gd name="connsiteX6" fmla="*/ 4927600 w 4961252"/>
                <a:gd name="connsiteY6" fmla="*/ 1069749 h 1890000"/>
                <a:gd name="connsiteX7" fmla="*/ 1447800 w 4961252"/>
                <a:gd name="connsiteY7" fmla="*/ 1069749 h 1890000"/>
                <a:gd name="connsiteX8" fmla="*/ 1447800 w 4961252"/>
                <a:gd name="connsiteY8" fmla="*/ 1325070 h 1890000"/>
                <a:gd name="connsiteX9" fmla="*/ 1444307 w 4961252"/>
                <a:gd name="connsiteY9" fmla="*/ 1325070 h 1890000"/>
                <a:gd name="connsiteX10" fmla="*/ 1444307 w 4961252"/>
                <a:gd name="connsiteY10" fmla="*/ 1890000 h 1890000"/>
                <a:gd name="connsiteX11" fmla="*/ 0 w 4961252"/>
                <a:gd name="connsiteY11" fmla="*/ 1890000 h 18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252" h="1890000">
                  <a:moveTo>
                    <a:pt x="0" y="0"/>
                  </a:moveTo>
                  <a:lnTo>
                    <a:pt x="4961252" y="0"/>
                  </a:lnTo>
                  <a:lnTo>
                    <a:pt x="4961252" y="1890000"/>
                  </a:lnTo>
                  <a:lnTo>
                    <a:pt x="4004627" y="1890000"/>
                  </a:lnTo>
                  <a:lnTo>
                    <a:pt x="4004627" y="1335377"/>
                  </a:lnTo>
                  <a:lnTo>
                    <a:pt x="4927600" y="1335377"/>
                  </a:lnTo>
                  <a:lnTo>
                    <a:pt x="4927600" y="1069749"/>
                  </a:lnTo>
                  <a:lnTo>
                    <a:pt x="1447800" y="1069749"/>
                  </a:lnTo>
                  <a:lnTo>
                    <a:pt x="1447800" y="1325070"/>
                  </a:lnTo>
                  <a:lnTo>
                    <a:pt x="1444307" y="1325070"/>
                  </a:lnTo>
                  <a:lnTo>
                    <a:pt x="1444307" y="1890000"/>
                  </a:lnTo>
                  <a:lnTo>
                    <a:pt x="0" y="1890000"/>
                  </a:lnTo>
                  <a:close/>
                </a:path>
              </a:pathLst>
            </a:custGeom>
          </p:spPr>
        </p:pic>
        <p:sp>
          <p:nvSpPr>
            <p:cNvPr id="13" name="CaixaDeTexto 12">
              <a:extLst>
                <a:ext uri="{FF2B5EF4-FFF2-40B4-BE49-F238E27FC236}">
                  <a16:creationId xmlns:a16="http://schemas.microsoft.com/office/drawing/2014/main" id="{62853D54-00BE-6B52-BFFD-8BD914FBB702}"/>
                </a:ext>
              </a:extLst>
            </p:cNvPr>
            <p:cNvSpPr txBox="1"/>
            <p:nvPr/>
          </p:nvSpPr>
          <p:spPr>
            <a:xfrm>
              <a:off x="9378200" y="823753"/>
              <a:ext cx="2361602" cy="347986"/>
            </a:xfrm>
            <a:prstGeom prst="rect">
              <a:avLst/>
            </a:prstGeom>
            <a:noFill/>
          </p:spPr>
          <p:txBody>
            <a:bodyPr wrap="square" rtlCol="0">
              <a:spAutoFit/>
            </a:bodyPr>
            <a:lstStyle/>
            <a:p>
              <a:r>
                <a:rPr lang="pt-BR" sz="650" b="1" dirty="0">
                  <a:solidFill>
                    <a:schemeClr val="bg1"/>
                  </a:solidFill>
                  <a:latin typeface="Isidora Black" panose="00000A00000000000000" pitchFamily="50" charset="0"/>
                </a:rPr>
                <a:t>GOVERNMENT OF STATE</a:t>
              </a:r>
            </a:p>
          </p:txBody>
        </p:sp>
      </p:grpSp>
      <p:pic>
        <p:nvPicPr>
          <p:cNvPr id="2" name="Imagem 1">
            <a:extLst>
              <a:ext uri="{FF2B5EF4-FFF2-40B4-BE49-F238E27FC236}">
                <a16:creationId xmlns:a16="http://schemas.microsoft.com/office/drawing/2014/main" id="{D4DFE88C-1102-E354-D8C8-06E5F7FE56E3}"/>
              </a:ext>
            </a:extLst>
          </p:cNvPr>
          <p:cNvPicPr>
            <a:picLocks noChangeAspect="1"/>
          </p:cNvPicPr>
          <p:nvPr/>
        </p:nvPicPr>
        <p:blipFill rotWithShape="1">
          <a:blip r:embed="rId4">
            <a:extLst>
              <a:ext uri="{28A0092B-C50C-407E-A947-70E740481C1C}">
                <a14:useLocalDpi xmlns:a14="http://schemas.microsoft.com/office/drawing/2010/main" val="0"/>
              </a:ext>
            </a:extLst>
          </a:blip>
          <a:srcRect b="22596"/>
          <a:stretch/>
        </p:blipFill>
        <p:spPr bwMode="auto">
          <a:xfrm>
            <a:off x="0" y="6534150"/>
            <a:ext cx="12192000" cy="338840"/>
          </a:xfrm>
          <a:prstGeom prst="rect">
            <a:avLst/>
          </a:prstGeom>
          <a:ln>
            <a:noFill/>
          </a:ln>
          <a:extLst>
            <a:ext uri="{53640926-AAD7-44D8-BBD7-CCE9431645EC}">
              <a14:shadowObscured xmlns:a14="http://schemas.microsoft.com/office/drawing/2010/main"/>
            </a:ext>
          </a:extLst>
        </p:spPr>
      </p:pic>
      <p:sp>
        <p:nvSpPr>
          <p:cNvPr id="76" name="Retângulo 75">
            <a:extLst>
              <a:ext uri="{FF2B5EF4-FFF2-40B4-BE49-F238E27FC236}">
                <a16:creationId xmlns:a16="http://schemas.microsoft.com/office/drawing/2014/main" id="{F53384FB-2875-DECA-222A-B9DF45FA9F0E}"/>
              </a:ext>
            </a:extLst>
          </p:cNvPr>
          <p:cNvSpPr/>
          <p:nvPr/>
        </p:nvSpPr>
        <p:spPr>
          <a:xfrm>
            <a:off x="504670" y="246221"/>
            <a:ext cx="9741000" cy="400110"/>
          </a:xfrm>
          <a:prstGeom prst="rect">
            <a:avLst/>
          </a:prstGeom>
          <a:noFill/>
          <a:ln>
            <a:noFill/>
          </a:ln>
        </p:spPr>
        <p:txBody>
          <a:bodyPr wrap="none">
            <a:spAutoFit/>
          </a:bodyPr>
          <a:lstStyle/>
          <a:p>
            <a:pPr defTabSz="914400">
              <a:defRPr/>
            </a:pPr>
            <a:r>
              <a:rPr lang="en-US" sz="2000" b="1" dirty="0">
                <a:effectLst>
                  <a:outerShdw blurRad="38100" dist="38100" dir="2700000" algn="tl">
                    <a:srgbClr val="000000">
                      <a:alpha val="43137"/>
                    </a:srgbClr>
                  </a:outerShdw>
                </a:effectLst>
                <a:latin typeface="Arial" panose="020B0604020202020204" pitchFamily="34" charset="0"/>
              </a:rPr>
              <a:t>CEARÁ INDUSTRIALIZATION: TEXTILE, APPAREL, FOOTWEAR AND LEATHER</a:t>
            </a:r>
          </a:p>
        </p:txBody>
      </p:sp>
      <p:sp>
        <p:nvSpPr>
          <p:cNvPr id="77" name="Triângulo isósceles 76">
            <a:extLst>
              <a:ext uri="{FF2B5EF4-FFF2-40B4-BE49-F238E27FC236}">
                <a16:creationId xmlns:a16="http://schemas.microsoft.com/office/drawing/2014/main" id="{3BDAFB47-7C25-8E1F-22AF-77CBE94DD636}"/>
              </a:ext>
            </a:extLst>
          </p:cNvPr>
          <p:cNvSpPr/>
          <p:nvPr/>
        </p:nvSpPr>
        <p:spPr>
          <a:xfrm rot="5400000">
            <a:off x="-163830" y="140652"/>
            <a:ext cx="540000" cy="576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aphicFrame>
        <p:nvGraphicFramePr>
          <p:cNvPr id="78" name="Tabela 5">
            <a:extLst>
              <a:ext uri="{FF2B5EF4-FFF2-40B4-BE49-F238E27FC236}">
                <a16:creationId xmlns:a16="http://schemas.microsoft.com/office/drawing/2014/main" id="{4251823E-A2F7-A1CC-E163-257EACDAA14E}"/>
              </a:ext>
            </a:extLst>
          </p:cNvPr>
          <p:cNvGraphicFramePr>
            <a:graphicFrameLocks noGrp="1"/>
          </p:cNvGraphicFramePr>
          <p:nvPr>
            <p:extLst>
              <p:ext uri="{D42A27DB-BD31-4B8C-83A1-F6EECF244321}">
                <p14:modId xmlns:p14="http://schemas.microsoft.com/office/powerpoint/2010/main" val="3590894972"/>
              </p:ext>
            </p:extLst>
          </p:nvPr>
        </p:nvGraphicFramePr>
        <p:xfrm>
          <a:off x="135216" y="735314"/>
          <a:ext cx="11947568" cy="3430286"/>
        </p:xfrm>
        <a:graphic>
          <a:graphicData uri="http://schemas.openxmlformats.org/drawingml/2006/table">
            <a:tbl>
              <a:tblPr bandRow="1">
                <a:tableStyleId>{7E9639D4-E3E2-4D34-9284-5A2195B3D0D7}</a:tableStyleId>
              </a:tblPr>
              <a:tblGrid>
                <a:gridCol w="1823720">
                  <a:extLst>
                    <a:ext uri="{9D8B030D-6E8A-4147-A177-3AD203B41FA5}">
                      <a16:colId xmlns:a16="http://schemas.microsoft.com/office/drawing/2014/main" val="2075369631"/>
                    </a:ext>
                  </a:extLst>
                </a:gridCol>
                <a:gridCol w="1797465">
                  <a:extLst>
                    <a:ext uri="{9D8B030D-6E8A-4147-A177-3AD203B41FA5}">
                      <a16:colId xmlns:a16="http://schemas.microsoft.com/office/drawing/2014/main" val="203182382"/>
                    </a:ext>
                  </a:extLst>
                </a:gridCol>
                <a:gridCol w="1793014">
                  <a:extLst>
                    <a:ext uri="{9D8B030D-6E8A-4147-A177-3AD203B41FA5}">
                      <a16:colId xmlns:a16="http://schemas.microsoft.com/office/drawing/2014/main" val="3972569739"/>
                    </a:ext>
                  </a:extLst>
                </a:gridCol>
                <a:gridCol w="2405177">
                  <a:extLst>
                    <a:ext uri="{9D8B030D-6E8A-4147-A177-3AD203B41FA5}">
                      <a16:colId xmlns:a16="http://schemas.microsoft.com/office/drawing/2014/main" val="981036772"/>
                    </a:ext>
                  </a:extLst>
                </a:gridCol>
                <a:gridCol w="1967244">
                  <a:extLst>
                    <a:ext uri="{9D8B030D-6E8A-4147-A177-3AD203B41FA5}">
                      <a16:colId xmlns:a16="http://schemas.microsoft.com/office/drawing/2014/main" val="1401698214"/>
                    </a:ext>
                  </a:extLst>
                </a:gridCol>
                <a:gridCol w="2160948">
                  <a:extLst>
                    <a:ext uri="{9D8B030D-6E8A-4147-A177-3AD203B41FA5}">
                      <a16:colId xmlns:a16="http://schemas.microsoft.com/office/drawing/2014/main" val="862335526"/>
                    </a:ext>
                  </a:extLst>
                </a:gridCol>
              </a:tblGrid>
              <a:tr h="988214">
                <a:tc>
                  <a:txBody>
                    <a:bodyPr/>
                    <a:lstStyle/>
                    <a:p>
                      <a:pPr algn="ctr"/>
                      <a:r>
                        <a:rPr lang="pt-BR" sz="1600" b="1" dirty="0">
                          <a:solidFill>
                            <a:schemeClr val="bg1"/>
                          </a:solidFill>
                          <a:latin typeface="Arial" panose="020B0604020202020204" pitchFamily="34" charset="0"/>
                          <a:cs typeface="Arial" panose="020B0604020202020204" pitchFamily="34" charset="0"/>
                        </a:rPr>
                        <a:t>Sector</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1600" b="1" dirty="0">
                          <a:solidFill>
                            <a:schemeClr val="bg1"/>
                          </a:solidFill>
                          <a:latin typeface="Arial" panose="020B0604020202020204" pitchFamily="34" charset="0"/>
                          <a:cs typeface="Arial" panose="020B0604020202020204" pitchFamily="34" charset="0"/>
                        </a:rPr>
                        <a:t>Formal </a:t>
                      </a:r>
                      <a:r>
                        <a:rPr lang="pt-BR" sz="1600" b="1" dirty="0" err="1">
                          <a:solidFill>
                            <a:schemeClr val="bg1"/>
                          </a:solidFill>
                          <a:latin typeface="Arial" panose="020B0604020202020204" pitchFamily="34" charset="0"/>
                          <a:cs typeface="Arial" panose="020B0604020202020204" pitchFamily="34" charset="0"/>
                        </a:rPr>
                        <a:t>Employment</a:t>
                      </a:r>
                      <a:r>
                        <a:rPr lang="pt-BR" sz="1600" b="1" dirty="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Participation in the Manufacturing 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tc>
                  <a:txBody>
                    <a:bodyPr/>
                    <a:lstStyle/>
                    <a:p>
                      <a:pPr algn="ctr"/>
                      <a:r>
                        <a:rPr lang="en-US" sz="1600" b="1" dirty="0">
                          <a:solidFill>
                            <a:schemeClr val="bg1"/>
                          </a:solidFill>
                          <a:latin typeface="Arial" panose="020B0604020202020204" pitchFamily="34" charset="0"/>
                          <a:cs typeface="Arial" panose="020B0604020202020204" pitchFamily="34" charset="0"/>
                        </a:rPr>
                        <a:t>Position in </a:t>
                      </a:r>
                      <a:r>
                        <a:rPr lang="en-US" sz="1600" b="1" dirty="0" err="1">
                          <a:solidFill>
                            <a:schemeClr val="bg1"/>
                          </a:solidFill>
                          <a:latin typeface="Arial" panose="020B0604020202020204" pitchFamily="34" charset="0"/>
                          <a:cs typeface="Arial" panose="020B0604020202020204" pitchFamily="34" charset="0"/>
                        </a:rPr>
                        <a:t>Ceara’s</a:t>
                      </a:r>
                      <a:r>
                        <a:rPr lang="en-US" sz="1600" b="1" dirty="0">
                          <a:solidFill>
                            <a:schemeClr val="bg1"/>
                          </a:solidFill>
                          <a:latin typeface="Arial" panose="020B0604020202020204" pitchFamily="34" charset="0"/>
                          <a:cs typeface="Arial" panose="020B0604020202020204" pitchFamily="34" charset="0"/>
                        </a:rPr>
                        <a:t> Manufacturing 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1600" b="1" dirty="0" err="1">
                          <a:solidFill>
                            <a:schemeClr val="bg1"/>
                          </a:solidFill>
                          <a:latin typeface="Arial" panose="020B0604020202020204" pitchFamily="34" charset="0"/>
                          <a:cs typeface="Arial" panose="020B0604020202020204" pitchFamily="34" charset="0"/>
                        </a:rPr>
                        <a:t>Northeast</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region’s</a:t>
                      </a:r>
                      <a:r>
                        <a:rPr lang="pt-BR" sz="1600" b="1" dirty="0">
                          <a:solidFill>
                            <a:schemeClr val="bg1"/>
                          </a:solidFill>
                          <a:latin typeface="Arial" panose="020B0604020202020204" pitchFamily="34" charset="0"/>
                          <a:cs typeface="Arial" panose="020B0604020202020204" pitchFamily="34" charset="0"/>
                        </a:rPr>
                        <a:t> position – </a:t>
                      </a:r>
                      <a:r>
                        <a:rPr lang="pt-BR" sz="1600" b="1" dirty="0" err="1">
                          <a:solidFill>
                            <a:schemeClr val="bg1"/>
                          </a:solidFill>
                          <a:latin typeface="Arial" panose="020B0604020202020204" pitchFamily="34" charset="0"/>
                          <a:cs typeface="Arial" panose="020B0604020202020204" pitchFamily="34" charset="0"/>
                        </a:rPr>
                        <a:t>sectorial</a:t>
                      </a:r>
                      <a:endParaRPr lang="pt-BR"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1600" b="1" dirty="0" err="1">
                          <a:solidFill>
                            <a:schemeClr val="bg1"/>
                          </a:solidFill>
                          <a:latin typeface="Arial" panose="020B0604020202020204" pitchFamily="34" charset="0"/>
                          <a:cs typeface="Arial" panose="020B0604020202020204" pitchFamily="34" charset="0"/>
                        </a:rPr>
                        <a:t>Brazil’s</a:t>
                      </a:r>
                      <a:r>
                        <a:rPr lang="pt-BR" sz="1600" b="1" dirty="0">
                          <a:solidFill>
                            <a:schemeClr val="bg1"/>
                          </a:solidFill>
                          <a:latin typeface="Arial" panose="020B0604020202020204" pitchFamily="34" charset="0"/>
                          <a:cs typeface="Arial" panose="020B0604020202020204" pitchFamily="34" charset="0"/>
                        </a:rPr>
                        <a:t> position– </a:t>
                      </a:r>
                      <a:r>
                        <a:rPr lang="pt-BR" sz="1600" b="1" dirty="0" err="1">
                          <a:solidFill>
                            <a:schemeClr val="bg1"/>
                          </a:solidFill>
                          <a:latin typeface="Arial" panose="020B0604020202020204" pitchFamily="34" charset="0"/>
                          <a:cs typeface="Arial" panose="020B0604020202020204" pitchFamily="34" charset="0"/>
                        </a:rPr>
                        <a:t>sectorial</a:t>
                      </a:r>
                      <a:endParaRPr lang="pt-BR"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158B53"/>
                    </a:solidFill>
                  </a:tcPr>
                </a:tc>
                <a:extLst>
                  <a:ext uri="{0D108BD9-81ED-4DB2-BD59-A6C34878D82A}">
                    <a16:rowId xmlns:a16="http://schemas.microsoft.com/office/drawing/2014/main" val="1429750112"/>
                  </a:ext>
                </a:extLst>
              </a:tr>
              <a:tr h="737886">
                <a:tc>
                  <a:txBody>
                    <a:bodyPr/>
                    <a:lstStyle/>
                    <a:p>
                      <a:pPr algn="ctr"/>
                      <a:r>
                        <a:rPr lang="pt-BR" sz="1600" b="1" dirty="0" err="1">
                          <a:solidFill>
                            <a:schemeClr val="bg1"/>
                          </a:solidFill>
                          <a:latin typeface="Arial" panose="020B0604020202020204" pitchFamily="34" charset="0"/>
                          <a:cs typeface="Arial" panose="020B0604020202020204" pitchFamily="34" charset="0"/>
                        </a:rPr>
                        <a:t>Footwear</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and</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Leather</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Goods</a:t>
                      </a:r>
                      <a:endParaRPr lang="pt-BR" sz="1600" b="1" dirty="0">
                        <a:solidFill>
                          <a:schemeClr val="bg1"/>
                        </a:solidFill>
                        <a:latin typeface="Arial" panose="020B0604020202020204" pitchFamily="34" charset="0"/>
                        <a:cs typeface="Arial" panose="020B0604020202020204" pitchFamily="34"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63,190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26.19%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0263983"/>
                  </a:ext>
                </a:extLst>
              </a:tr>
              <a:tr h="850900">
                <a:tc>
                  <a:txBody>
                    <a:bodyPr/>
                    <a:lstStyle/>
                    <a:p>
                      <a:pPr algn="ctr"/>
                      <a:r>
                        <a:rPr lang="pt-BR" sz="1600" b="1" dirty="0" err="1">
                          <a:solidFill>
                            <a:schemeClr val="bg1"/>
                          </a:solidFill>
                          <a:latin typeface="Arial" panose="020B0604020202020204" pitchFamily="34" charset="0"/>
                          <a:cs typeface="Arial" panose="020B0604020202020204" pitchFamily="34" charset="0"/>
                        </a:rPr>
                        <a:t>Apparel</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and</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Accessories</a:t>
                      </a:r>
                      <a:r>
                        <a:rPr lang="pt-BR" sz="1600" b="1" dirty="0">
                          <a:solidFill>
                            <a:schemeClr val="bg1"/>
                          </a:solidFill>
                          <a:latin typeface="Arial" panose="020B0604020202020204" pitchFamily="34" charset="0"/>
                          <a:cs typeface="Arial" panose="020B0604020202020204" pitchFamily="34" charset="0"/>
                        </a:rPr>
                        <a:t> Manufacturing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40,224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16.67%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1871121"/>
                  </a:ext>
                </a:extLst>
              </a:tr>
              <a:tr h="774700">
                <a:tc>
                  <a:txBody>
                    <a:bodyPr/>
                    <a:lstStyle/>
                    <a:p>
                      <a:pPr algn="ctr"/>
                      <a:r>
                        <a:rPr lang="pt-BR" sz="1600" b="1" dirty="0" err="1">
                          <a:solidFill>
                            <a:schemeClr val="bg1"/>
                          </a:solidFill>
                          <a:latin typeface="Arial" panose="020B0604020202020204" pitchFamily="34" charset="0"/>
                          <a:cs typeface="Arial" panose="020B0604020202020204" pitchFamily="34" charset="0"/>
                        </a:rPr>
                        <a:t>Textile</a:t>
                      </a:r>
                      <a:r>
                        <a:rPr lang="pt-BR" sz="1600" b="1" dirty="0">
                          <a:solidFill>
                            <a:schemeClr val="bg1"/>
                          </a:solidFill>
                          <a:latin typeface="Arial" panose="020B0604020202020204" pitchFamily="34" charset="0"/>
                          <a:cs typeface="Arial" panose="020B0604020202020204" pitchFamily="34" charset="0"/>
                        </a:rPr>
                        <a:t> </a:t>
                      </a:r>
                      <a:r>
                        <a:rPr lang="pt-BR" sz="1600" b="1" dirty="0" err="1">
                          <a:solidFill>
                            <a:schemeClr val="bg1"/>
                          </a:solidFill>
                          <a:latin typeface="Arial" panose="020B0604020202020204" pitchFamily="34" charset="0"/>
                          <a:cs typeface="Arial" panose="020B0604020202020204" pitchFamily="34" charset="0"/>
                        </a:rPr>
                        <a:t>Product</a:t>
                      </a:r>
                      <a:r>
                        <a:rPr lang="pt-BR" sz="1600" b="1" dirty="0">
                          <a:solidFill>
                            <a:schemeClr val="bg1"/>
                          </a:solidFill>
                          <a:latin typeface="Arial" panose="020B0604020202020204" pitchFamily="34" charset="0"/>
                          <a:cs typeface="Arial" panose="020B0604020202020204" pitchFamily="34" charset="0"/>
                        </a:rPr>
                        <a:t> Manufacturing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8B53"/>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12,323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5.11%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pt-BR" sz="16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090624"/>
                  </a:ext>
                </a:extLst>
              </a:tr>
            </a:tbl>
          </a:graphicData>
        </a:graphic>
      </p:graphicFrame>
      <p:sp>
        <p:nvSpPr>
          <p:cNvPr id="80" name="Google Shape;1540;p43">
            <a:extLst>
              <a:ext uri="{FF2B5EF4-FFF2-40B4-BE49-F238E27FC236}">
                <a16:creationId xmlns:a16="http://schemas.microsoft.com/office/drawing/2014/main" id="{5B76B2AE-11EA-2899-EA98-56C340B1D146}"/>
              </a:ext>
            </a:extLst>
          </p:cNvPr>
          <p:cNvSpPr/>
          <p:nvPr/>
        </p:nvSpPr>
        <p:spPr>
          <a:xfrm>
            <a:off x="8866316" y="2268360"/>
            <a:ext cx="255580" cy="244538"/>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1" name="Google Shape;1541;p43">
            <a:extLst>
              <a:ext uri="{FF2B5EF4-FFF2-40B4-BE49-F238E27FC236}">
                <a16:creationId xmlns:a16="http://schemas.microsoft.com/office/drawing/2014/main" id="{43C6BC33-E088-D149-6572-03ED8E059814}"/>
              </a:ext>
            </a:extLst>
          </p:cNvPr>
          <p:cNvSpPr/>
          <p:nvPr/>
        </p:nvSpPr>
        <p:spPr>
          <a:xfrm>
            <a:off x="8734637" y="1835936"/>
            <a:ext cx="519170" cy="519169"/>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2" name="Google Shape;1542;p43">
            <a:extLst>
              <a:ext uri="{FF2B5EF4-FFF2-40B4-BE49-F238E27FC236}">
                <a16:creationId xmlns:a16="http://schemas.microsoft.com/office/drawing/2014/main" id="{CC04C7A4-2065-26D3-7751-3366281D8B61}"/>
              </a:ext>
            </a:extLst>
          </p:cNvPr>
          <p:cNvSpPr>
            <a:spLocks noChangeAspect="1"/>
          </p:cNvSpPr>
          <p:nvPr/>
        </p:nvSpPr>
        <p:spPr>
          <a:xfrm>
            <a:off x="8796800" y="1898224"/>
            <a:ext cx="396001"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1°</a:t>
            </a:r>
            <a:endParaRPr b="1" dirty="0">
              <a:latin typeface="Arial" panose="020B0604020202020204" pitchFamily="34" charset="0"/>
              <a:cs typeface="Arial" panose="020B0604020202020204" pitchFamily="34" charset="0"/>
            </a:endParaRPr>
          </a:p>
        </p:txBody>
      </p:sp>
      <p:sp>
        <p:nvSpPr>
          <p:cNvPr id="84" name="Google Shape;1540;p43">
            <a:extLst>
              <a:ext uri="{FF2B5EF4-FFF2-40B4-BE49-F238E27FC236}">
                <a16:creationId xmlns:a16="http://schemas.microsoft.com/office/drawing/2014/main" id="{FD800EDB-DB8C-2974-FEAB-FFF5EF095452}"/>
              </a:ext>
            </a:extLst>
          </p:cNvPr>
          <p:cNvSpPr/>
          <p:nvPr/>
        </p:nvSpPr>
        <p:spPr>
          <a:xfrm>
            <a:off x="8866348" y="3072198"/>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5" name="Google Shape;1541;p43">
            <a:extLst>
              <a:ext uri="{FF2B5EF4-FFF2-40B4-BE49-F238E27FC236}">
                <a16:creationId xmlns:a16="http://schemas.microsoft.com/office/drawing/2014/main" id="{6518243F-50F0-A565-A7A3-59A884500D3E}"/>
              </a:ext>
            </a:extLst>
          </p:cNvPr>
          <p:cNvSpPr/>
          <p:nvPr/>
        </p:nvSpPr>
        <p:spPr>
          <a:xfrm>
            <a:off x="8734700" y="2639878"/>
            <a:ext cx="519045" cy="519045"/>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Arial" panose="020B0604020202020204" pitchFamily="34" charset="0"/>
              <a:cs typeface="Arial" panose="020B0604020202020204" pitchFamily="34" charset="0"/>
            </a:endParaRPr>
          </a:p>
        </p:txBody>
      </p:sp>
      <p:sp>
        <p:nvSpPr>
          <p:cNvPr id="86" name="Google Shape;1542;p43">
            <a:extLst>
              <a:ext uri="{FF2B5EF4-FFF2-40B4-BE49-F238E27FC236}">
                <a16:creationId xmlns:a16="http://schemas.microsoft.com/office/drawing/2014/main" id="{2E186199-195E-E9C0-79B4-CFA7BB3C6A53}"/>
              </a:ext>
            </a:extLst>
          </p:cNvPr>
          <p:cNvSpPr>
            <a:spLocks noChangeAspect="1"/>
          </p:cNvSpPr>
          <p:nvPr/>
        </p:nvSpPr>
        <p:spPr>
          <a:xfrm>
            <a:off x="8796846" y="2702149"/>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1°</a:t>
            </a:r>
            <a:endParaRPr b="1" dirty="0">
              <a:latin typeface="Arial" panose="020B0604020202020204" pitchFamily="34" charset="0"/>
              <a:cs typeface="Arial" panose="020B0604020202020204" pitchFamily="34" charset="0"/>
            </a:endParaRPr>
          </a:p>
        </p:txBody>
      </p:sp>
      <p:sp>
        <p:nvSpPr>
          <p:cNvPr id="88" name="Google Shape;1540;p43">
            <a:extLst>
              <a:ext uri="{FF2B5EF4-FFF2-40B4-BE49-F238E27FC236}">
                <a16:creationId xmlns:a16="http://schemas.microsoft.com/office/drawing/2014/main" id="{4D1D23B8-6BBE-784C-6BBE-928C7DEE4FC2}"/>
              </a:ext>
            </a:extLst>
          </p:cNvPr>
          <p:cNvSpPr/>
          <p:nvPr/>
        </p:nvSpPr>
        <p:spPr>
          <a:xfrm>
            <a:off x="8866348" y="3853541"/>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89" name="Google Shape;1541;p43">
            <a:extLst>
              <a:ext uri="{FF2B5EF4-FFF2-40B4-BE49-F238E27FC236}">
                <a16:creationId xmlns:a16="http://schemas.microsoft.com/office/drawing/2014/main" id="{AC6D50C1-05C9-9AE9-5170-267E53CDA5EC}"/>
              </a:ext>
            </a:extLst>
          </p:cNvPr>
          <p:cNvSpPr/>
          <p:nvPr/>
        </p:nvSpPr>
        <p:spPr>
          <a:xfrm>
            <a:off x="8734700" y="3421221"/>
            <a:ext cx="519045" cy="519045"/>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90" name="Google Shape;1542;p43">
            <a:extLst>
              <a:ext uri="{FF2B5EF4-FFF2-40B4-BE49-F238E27FC236}">
                <a16:creationId xmlns:a16="http://schemas.microsoft.com/office/drawing/2014/main" id="{D943807D-CF56-724B-F1D7-097CA5EF7A2B}"/>
              </a:ext>
            </a:extLst>
          </p:cNvPr>
          <p:cNvSpPr>
            <a:spLocks noChangeAspect="1"/>
          </p:cNvSpPr>
          <p:nvPr/>
        </p:nvSpPr>
        <p:spPr>
          <a:xfrm>
            <a:off x="8796846" y="3483492"/>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1°</a:t>
            </a:r>
            <a:endParaRPr b="1" dirty="0">
              <a:latin typeface="Arial" panose="020B0604020202020204" pitchFamily="34" charset="0"/>
              <a:cs typeface="Arial" panose="020B0604020202020204" pitchFamily="34" charset="0"/>
            </a:endParaRPr>
          </a:p>
        </p:txBody>
      </p:sp>
      <p:sp>
        <p:nvSpPr>
          <p:cNvPr id="92" name="Google Shape;1540;p43">
            <a:extLst>
              <a:ext uri="{FF2B5EF4-FFF2-40B4-BE49-F238E27FC236}">
                <a16:creationId xmlns:a16="http://schemas.microsoft.com/office/drawing/2014/main" id="{FF06655B-2C7A-DA86-4A39-7B664FA89BF4}"/>
              </a:ext>
            </a:extLst>
          </p:cNvPr>
          <p:cNvSpPr/>
          <p:nvPr/>
        </p:nvSpPr>
        <p:spPr>
          <a:xfrm>
            <a:off x="10909650" y="2268418"/>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93" name="Google Shape;1541;p43">
            <a:extLst>
              <a:ext uri="{FF2B5EF4-FFF2-40B4-BE49-F238E27FC236}">
                <a16:creationId xmlns:a16="http://schemas.microsoft.com/office/drawing/2014/main" id="{A5D00A74-A907-0FF0-5AF7-FEADD3699846}"/>
              </a:ext>
            </a:extLst>
          </p:cNvPr>
          <p:cNvSpPr/>
          <p:nvPr/>
        </p:nvSpPr>
        <p:spPr>
          <a:xfrm>
            <a:off x="10778002" y="1836098"/>
            <a:ext cx="519045" cy="519044"/>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bg1">
              <a:lumMod val="6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94" name="Google Shape;1542;p43">
            <a:extLst>
              <a:ext uri="{FF2B5EF4-FFF2-40B4-BE49-F238E27FC236}">
                <a16:creationId xmlns:a16="http://schemas.microsoft.com/office/drawing/2014/main" id="{9AD508A9-8581-03AA-F0BE-4E181F5EEA00}"/>
              </a:ext>
            </a:extLst>
          </p:cNvPr>
          <p:cNvSpPr>
            <a:spLocks noChangeAspect="1"/>
          </p:cNvSpPr>
          <p:nvPr/>
        </p:nvSpPr>
        <p:spPr>
          <a:xfrm>
            <a:off x="10840148" y="1898369"/>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2°</a:t>
            </a:r>
            <a:endParaRPr b="1" dirty="0">
              <a:latin typeface="Arial" panose="020B0604020202020204" pitchFamily="34" charset="0"/>
              <a:cs typeface="Arial" panose="020B0604020202020204" pitchFamily="34" charset="0"/>
            </a:endParaRPr>
          </a:p>
        </p:txBody>
      </p:sp>
      <p:sp>
        <p:nvSpPr>
          <p:cNvPr id="96" name="Google Shape;1540;p43">
            <a:extLst>
              <a:ext uri="{FF2B5EF4-FFF2-40B4-BE49-F238E27FC236}">
                <a16:creationId xmlns:a16="http://schemas.microsoft.com/office/drawing/2014/main" id="{1CBE418C-15B1-3156-CD5B-2DC2842A2B69}"/>
              </a:ext>
            </a:extLst>
          </p:cNvPr>
          <p:cNvSpPr/>
          <p:nvPr/>
        </p:nvSpPr>
        <p:spPr>
          <a:xfrm>
            <a:off x="10909650" y="3072279"/>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97" name="Google Shape;1541;p43">
            <a:extLst>
              <a:ext uri="{FF2B5EF4-FFF2-40B4-BE49-F238E27FC236}">
                <a16:creationId xmlns:a16="http://schemas.microsoft.com/office/drawing/2014/main" id="{F30D47B5-C2A4-2DD2-7D2F-90EE9D285B43}"/>
              </a:ext>
            </a:extLst>
          </p:cNvPr>
          <p:cNvSpPr/>
          <p:nvPr/>
        </p:nvSpPr>
        <p:spPr>
          <a:xfrm>
            <a:off x="10778002" y="2639959"/>
            <a:ext cx="519045" cy="519044"/>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98" name="Google Shape;1542;p43">
            <a:extLst>
              <a:ext uri="{FF2B5EF4-FFF2-40B4-BE49-F238E27FC236}">
                <a16:creationId xmlns:a16="http://schemas.microsoft.com/office/drawing/2014/main" id="{6DC4D17B-3081-5E93-19F8-D97FB1183EF9}"/>
              </a:ext>
            </a:extLst>
          </p:cNvPr>
          <p:cNvSpPr>
            <a:spLocks noChangeAspect="1"/>
          </p:cNvSpPr>
          <p:nvPr/>
        </p:nvSpPr>
        <p:spPr>
          <a:xfrm>
            <a:off x="10840148" y="2702230"/>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5°</a:t>
            </a:r>
            <a:endParaRPr b="1" dirty="0">
              <a:latin typeface="Arial" panose="020B0604020202020204" pitchFamily="34" charset="0"/>
              <a:cs typeface="Arial" panose="020B0604020202020204" pitchFamily="34" charset="0"/>
            </a:endParaRPr>
          </a:p>
        </p:txBody>
      </p:sp>
      <p:sp>
        <p:nvSpPr>
          <p:cNvPr id="100" name="Google Shape;1540;p43">
            <a:extLst>
              <a:ext uri="{FF2B5EF4-FFF2-40B4-BE49-F238E27FC236}">
                <a16:creationId xmlns:a16="http://schemas.microsoft.com/office/drawing/2014/main" id="{CF9AFFB7-3493-87D7-B1D1-E441CAD20B8A}"/>
              </a:ext>
            </a:extLst>
          </p:cNvPr>
          <p:cNvSpPr/>
          <p:nvPr/>
        </p:nvSpPr>
        <p:spPr>
          <a:xfrm>
            <a:off x="10909650" y="3853622"/>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01" name="Google Shape;1541;p43">
            <a:extLst>
              <a:ext uri="{FF2B5EF4-FFF2-40B4-BE49-F238E27FC236}">
                <a16:creationId xmlns:a16="http://schemas.microsoft.com/office/drawing/2014/main" id="{0A5EC351-F252-7217-300B-153F5573D0DA}"/>
              </a:ext>
            </a:extLst>
          </p:cNvPr>
          <p:cNvSpPr/>
          <p:nvPr/>
        </p:nvSpPr>
        <p:spPr>
          <a:xfrm>
            <a:off x="10778002" y="3421302"/>
            <a:ext cx="519045" cy="519044"/>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02" name="Google Shape;1542;p43">
            <a:extLst>
              <a:ext uri="{FF2B5EF4-FFF2-40B4-BE49-F238E27FC236}">
                <a16:creationId xmlns:a16="http://schemas.microsoft.com/office/drawing/2014/main" id="{4EC16F5F-82A3-A2CD-3945-D73448740B78}"/>
              </a:ext>
            </a:extLst>
          </p:cNvPr>
          <p:cNvSpPr>
            <a:spLocks noChangeAspect="1"/>
          </p:cNvSpPr>
          <p:nvPr/>
        </p:nvSpPr>
        <p:spPr>
          <a:xfrm>
            <a:off x="10840148" y="3483573"/>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5°</a:t>
            </a:r>
            <a:endParaRPr b="1" dirty="0">
              <a:latin typeface="Arial" panose="020B0604020202020204" pitchFamily="34" charset="0"/>
              <a:cs typeface="Arial" panose="020B0604020202020204" pitchFamily="34" charset="0"/>
            </a:endParaRPr>
          </a:p>
        </p:txBody>
      </p:sp>
      <p:sp>
        <p:nvSpPr>
          <p:cNvPr id="104" name="Google Shape;1540;p43">
            <a:extLst>
              <a:ext uri="{FF2B5EF4-FFF2-40B4-BE49-F238E27FC236}">
                <a16:creationId xmlns:a16="http://schemas.microsoft.com/office/drawing/2014/main" id="{D147759B-383A-D8B7-C9B3-B41A0E389ED9}"/>
              </a:ext>
            </a:extLst>
          </p:cNvPr>
          <p:cNvSpPr/>
          <p:nvPr/>
        </p:nvSpPr>
        <p:spPr>
          <a:xfrm>
            <a:off x="6631050" y="2268360"/>
            <a:ext cx="255580" cy="244538"/>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05" name="Google Shape;1541;p43">
            <a:extLst>
              <a:ext uri="{FF2B5EF4-FFF2-40B4-BE49-F238E27FC236}">
                <a16:creationId xmlns:a16="http://schemas.microsoft.com/office/drawing/2014/main" id="{17D0A518-16BD-D935-1926-1A82480E4462}"/>
              </a:ext>
            </a:extLst>
          </p:cNvPr>
          <p:cNvSpPr/>
          <p:nvPr/>
        </p:nvSpPr>
        <p:spPr>
          <a:xfrm>
            <a:off x="6499371" y="1835936"/>
            <a:ext cx="519170" cy="519169"/>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06" name="Google Shape;1542;p43">
            <a:extLst>
              <a:ext uri="{FF2B5EF4-FFF2-40B4-BE49-F238E27FC236}">
                <a16:creationId xmlns:a16="http://schemas.microsoft.com/office/drawing/2014/main" id="{3B375E0B-2948-9C16-30D3-0035E96F5656}"/>
              </a:ext>
            </a:extLst>
          </p:cNvPr>
          <p:cNvSpPr>
            <a:spLocks noChangeAspect="1"/>
          </p:cNvSpPr>
          <p:nvPr/>
        </p:nvSpPr>
        <p:spPr>
          <a:xfrm>
            <a:off x="6561534" y="1898224"/>
            <a:ext cx="396001"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1°</a:t>
            </a:r>
            <a:endParaRPr b="1" dirty="0">
              <a:latin typeface="Arial" panose="020B0604020202020204" pitchFamily="34" charset="0"/>
              <a:cs typeface="Arial" panose="020B0604020202020204" pitchFamily="34" charset="0"/>
            </a:endParaRPr>
          </a:p>
        </p:txBody>
      </p:sp>
      <p:sp>
        <p:nvSpPr>
          <p:cNvPr id="108" name="Google Shape;1540;p43">
            <a:extLst>
              <a:ext uri="{FF2B5EF4-FFF2-40B4-BE49-F238E27FC236}">
                <a16:creationId xmlns:a16="http://schemas.microsoft.com/office/drawing/2014/main" id="{C79DEED0-CBB6-028B-BCE6-7FC149614265}"/>
              </a:ext>
            </a:extLst>
          </p:cNvPr>
          <p:cNvSpPr/>
          <p:nvPr/>
        </p:nvSpPr>
        <p:spPr>
          <a:xfrm>
            <a:off x="6631082" y="3072198"/>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09" name="Google Shape;1541;p43">
            <a:extLst>
              <a:ext uri="{FF2B5EF4-FFF2-40B4-BE49-F238E27FC236}">
                <a16:creationId xmlns:a16="http://schemas.microsoft.com/office/drawing/2014/main" id="{AA807505-B3AC-FB87-C877-D4C5B1989157}"/>
              </a:ext>
            </a:extLst>
          </p:cNvPr>
          <p:cNvSpPr/>
          <p:nvPr/>
        </p:nvSpPr>
        <p:spPr>
          <a:xfrm>
            <a:off x="6499434" y="2639878"/>
            <a:ext cx="519045" cy="519045"/>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rgbClr val="A6A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Arial" panose="020B0604020202020204" pitchFamily="34" charset="0"/>
              <a:cs typeface="Arial" panose="020B0604020202020204" pitchFamily="34" charset="0"/>
            </a:endParaRPr>
          </a:p>
        </p:txBody>
      </p:sp>
      <p:sp>
        <p:nvSpPr>
          <p:cNvPr id="110" name="Google Shape;1542;p43">
            <a:extLst>
              <a:ext uri="{FF2B5EF4-FFF2-40B4-BE49-F238E27FC236}">
                <a16:creationId xmlns:a16="http://schemas.microsoft.com/office/drawing/2014/main" id="{A098F2B9-8FA4-5890-224D-C5073656B997}"/>
              </a:ext>
            </a:extLst>
          </p:cNvPr>
          <p:cNvSpPr>
            <a:spLocks noChangeAspect="1"/>
          </p:cNvSpPr>
          <p:nvPr/>
        </p:nvSpPr>
        <p:spPr>
          <a:xfrm>
            <a:off x="6561580" y="2702149"/>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2°</a:t>
            </a:r>
            <a:endParaRPr b="1" dirty="0">
              <a:latin typeface="Arial" panose="020B0604020202020204" pitchFamily="34" charset="0"/>
              <a:cs typeface="Arial" panose="020B0604020202020204" pitchFamily="34" charset="0"/>
            </a:endParaRPr>
          </a:p>
        </p:txBody>
      </p:sp>
      <p:sp>
        <p:nvSpPr>
          <p:cNvPr id="112" name="Google Shape;1540;p43">
            <a:extLst>
              <a:ext uri="{FF2B5EF4-FFF2-40B4-BE49-F238E27FC236}">
                <a16:creationId xmlns:a16="http://schemas.microsoft.com/office/drawing/2014/main" id="{55D82937-4334-24E7-763E-DD3F33DE5A10}"/>
              </a:ext>
            </a:extLst>
          </p:cNvPr>
          <p:cNvSpPr/>
          <p:nvPr/>
        </p:nvSpPr>
        <p:spPr>
          <a:xfrm>
            <a:off x="6631082" y="3853541"/>
            <a:ext cx="255518" cy="244480"/>
          </a:xfrm>
          <a:custGeom>
            <a:avLst/>
            <a:gdLst/>
            <a:ahLst/>
            <a:cxnLst/>
            <a:rect l="l" t="t" r="r" b="b"/>
            <a:pathLst>
              <a:path w="13241" h="12669" extrusionOk="0">
                <a:moveTo>
                  <a:pt x="1" y="0"/>
                </a:moveTo>
                <a:lnTo>
                  <a:pt x="1" y="12669"/>
                </a:lnTo>
                <a:lnTo>
                  <a:pt x="6620" y="8359"/>
                </a:lnTo>
                <a:lnTo>
                  <a:pt x="13240" y="12669"/>
                </a:lnTo>
                <a:lnTo>
                  <a:pt x="13240" y="0"/>
                </a:ln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3" name="Google Shape;1541;p43">
            <a:extLst>
              <a:ext uri="{FF2B5EF4-FFF2-40B4-BE49-F238E27FC236}">
                <a16:creationId xmlns:a16="http://schemas.microsoft.com/office/drawing/2014/main" id="{3CC10AFB-8B4E-EA97-0EB2-2B05B68B9B06}"/>
              </a:ext>
            </a:extLst>
          </p:cNvPr>
          <p:cNvSpPr/>
          <p:nvPr/>
        </p:nvSpPr>
        <p:spPr>
          <a:xfrm>
            <a:off x="6499434" y="3421221"/>
            <a:ext cx="519045" cy="519045"/>
          </a:xfrm>
          <a:custGeom>
            <a:avLst/>
            <a:gdLst/>
            <a:ahLst/>
            <a:cxnLst/>
            <a:rect l="l" t="t" r="r" b="b"/>
            <a:pathLst>
              <a:path w="26897" h="26897" extrusionOk="0">
                <a:moveTo>
                  <a:pt x="13442" y="1"/>
                </a:moveTo>
                <a:cubicBezTo>
                  <a:pt x="6013" y="1"/>
                  <a:pt x="0" y="6013"/>
                  <a:pt x="0" y="13443"/>
                </a:cubicBezTo>
                <a:cubicBezTo>
                  <a:pt x="0" y="20872"/>
                  <a:pt x="6013" y="26897"/>
                  <a:pt x="13442" y="26897"/>
                </a:cubicBezTo>
                <a:cubicBezTo>
                  <a:pt x="20872" y="26897"/>
                  <a:pt x="26896" y="20872"/>
                  <a:pt x="26896" y="13443"/>
                </a:cubicBezTo>
                <a:cubicBezTo>
                  <a:pt x="26896" y="6013"/>
                  <a:pt x="20872" y="1"/>
                  <a:pt x="13442" y="1"/>
                </a:cubicBez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Arial" panose="020B0604020202020204" pitchFamily="34" charset="0"/>
              <a:cs typeface="Arial" panose="020B0604020202020204" pitchFamily="34" charset="0"/>
            </a:endParaRPr>
          </a:p>
        </p:txBody>
      </p:sp>
      <p:sp>
        <p:nvSpPr>
          <p:cNvPr id="114" name="Google Shape;1542;p43">
            <a:extLst>
              <a:ext uri="{FF2B5EF4-FFF2-40B4-BE49-F238E27FC236}">
                <a16:creationId xmlns:a16="http://schemas.microsoft.com/office/drawing/2014/main" id="{511093C3-AFB4-DEAE-2299-20FEF61C278A}"/>
              </a:ext>
            </a:extLst>
          </p:cNvPr>
          <p:cNvSpPr>
            <a:spLocks noChangeAspect="1"/>
          </p:cNvSpPr>
          <p:nvPr/>
        </p:nvSpPr>
        <p:spPr>
          <a:xfrm>
            <a:off x="6561580" y="3483492"/>
            <a:ext cx="396000" cy="396000"/>
          </a:xfrm>
          <a:custGeom>
            <a:avLst/>
            <a:gdLst/>
            <a:ahLst/>
            <a:cxnLst/>
            <a:rect l="l" t="t" r="r" b="b"/>
            <a:pathLst>
              <a:path w="19456" h="19456" extrusionOk="0">
                <a:moveTo>
                  <a:pt x="9728" y="1"/>
                </a:moveTo>
                <a:cubicBezTo>
                  <a:pt x="4359" y="1"/>
                  <a:pt x="1" y="4358"/>
                  <a:pt x="1" y="9728"/>
                </a:cubicBezTo>
                <a:cubicBezTo>
                  <a:pt x="1" y="15098"/>
                  <a:pt x="4359" y="19455"/>
                  <a:pt x="9728" y="19455"/>
                </a:cubicBezTo>
                <a:cubicBezTo>
                  <a:pt x="15098" y="19455"/>
                  <a:pt x="19456" y="15098"/>
                  <a:pt x="19456" y="9728"/>
                </a:cubicBezTo>
                <a:cubicBezTo>
                  <a:pt x="19456" y="4358"/>
                  <a:pt x="15098" y="1"/>
                  <a:pt x="9728" y="1"/>
                </a:cubicBezTo>
                <a:close/>
              </a:path>
            </a:pathLst>
          </a:custGeom>
          <a:solidFill>
            <a:schemeClr val="bg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latin typeface="Arial" panose="020B0604020202020204" pitchFamily="34" charset="0"/>
                <a:ea typeface="Fira Sans Extra Condensed Medium"/>
                <a:cs typeface="Arial" panose="020B0604020202020204" pitchFamily="34" charset="0"/>
                <a:sym typeface="Fira Sans Extra Condensed Medium"/>
              </a:rPr>
              <a:t>4°</a:t>
            </a:r>
            <a:endParaRPr b="1" dirty="0">
              <a:latin typeface="Arial" panose="020B0604020202020204" pitchFamily="34" charset="0"/>
              <a:cs typeface="Arial" panose="020B0604020202020204" pitchFamily="34" charset="0"/>
            </a:endParaRPr>
          </a:p>
        </p:txBody>
      </p:sp>
      <p:sp>
        <p:nvSpPr>
          <p:cNvPr id="115" name="CaixaDeTexto 114">
            <a:extLst>
              <a:ext uri="{FF2B5EF4-FFF2-40B4-BE49-F238E27FC236}">
                <a16:creationId xmlns:a16="http://schemas.microsoft.com/office/drawing/2014/main" id="{4131390B-BB36-6CEC-1A43-5D85AF10AD2D}"/>
              </a:ext>
            </a:extLst>
          </p:cNvPr>
          <p:cNvSpPr txBox="1"/>
          <p:nvPr/>
        </p:nvSpPr>
        <p:spPr>
          <a:xfrm>
            <a:off x="85670" y="4140698"/>
            <a:ext cx="2552599" cy="246221"/>
          </a:xfrm>
          <a:prstGeom prst="rect">
            <a:avLst/>
          </a:prstGeom>
          <a:noFill/>
          <a:ln w="28575" cmpd="sng">
            <a:noFill/>
          </a:ln>
        </p:spPr>
        <p:txBody>
          <a:bodyPr wrap="square" rtlCol="0" anchor="ctr">
            <a:spAutoFit/>
          </a:bodyPr>
          <a:lstStyle/>
          <a:p>
            <a:r>
              <a:rPr lang="pt-BR" sz="1000" dirty="0">
                <a:latin typeface="Arial" panose="020B0604020202020204" pitchFamily="34" charset="0"/>
                <a:cs typeface="Arial" panose="020B0604020202020204" pitchFamily="34" charset="0"/>
              </a:rPr>
              <a:t>Source: RAIS, Ano-Base 2021</a:t>
            </a:r>
          </a:p>
        </p:txBody>
      </p:sp>
      <p:pic>
        <p:nvPicPr>
          <p:cNvPr id="2050" name="Picture 2" descr="Grendene vai inaugurar em 2022 fábrica em Crato para ampliação de produção  de calçados">
            <a:extLst>
              <a:ext uri="{FF2B5EF4-FFF2-40B4-BE49-F238E27FC236}">
                <a16:creationId xmlns:a16="http://schemas.microsoft.com/office/drawing/2014/main" id="{D3B87643-7203-2362-EE7A-6BEB212979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8" y="4420106"/>
            <a:ext cx="4261057" cy="23104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7" name="Agrupar 116">
            <a:extLst>
              <a:ext uri="{FF2B5EF4-FFF2-40B4-BE49-F238E27FC236}">
                <a16:creationId xmlns:a16="http://schemas.microsoft.com/office/drawing/2014/main" id="{C3A579A4-3C80-D47B-9554-1761B90C5D22}"/>
              </a:ext>
            </a:extLst>
          </p:cNvPr>
          <p:cNvGrpSpPr/>
          <p:nvPr/>
        </p:nvGrpSpPr>
        <p:grpSpPr>
          <a:xfrm>
            <a:off x="85670" y="4476630"/>
            <a:ext cx="1037821" cy="422652"/>
            <a:chOff x="-8420727" y="1305259"/>
            <a:chExt cx="1661833" cy="523542"/>
          </a:xfrm>
        </p:grpSpPr>
        <p:sp>
          <p:nvSpPr>
            <p:cNvPr id="116" name="Retângulo: Cantos Arredondados 115">
              <a:extLst>
                <a:ext uri="{FF2B5EF4-FFF2-40B4-BE49-F238E27FC236}">
                  <a16:creationId xmlns:a16="http://schemas.microsoft.com/office/drawing/2014/main" id="{07293AE8-8CF1-70FE-B8B6-3D6B05A93FC2}"/>
                </a:ext>
              </a:extLst>
            </p:cNvPr>
            <p:cNvSpPr/>
            <p:nvPr/>
          </p:nvSpPr>
          <p:spPr>
            <a:xfrm>
              <a:off x="-8420727" y="1305259"/>
              <a:ext cx="1661833" cy="5235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2" name="Picture 4" descr="Grendene Logo – PNG e Vetor – Download de Logo">
              <a:extLst>
                <a:ext uri="{FF2B5EF4-FFF2-40B4-BE49-F238E27FC236}">
                  <a16:creationId xmlns:a16="http://schemas.microsoft.com/office/drawing/2014/main" id="{45AAB7CD-B0DB-CDF1-38BE-6C51E34D9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2750" y="1457601"/>
              <a:ext cx="1613853" cy="224216"/>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Implantação de processos e planejamento de projetos na Vicunha Têxtil">
            <a:extLst>
              <a:ext uri="{FF2B5EF4-FFF2-40B4-BE49-F238E27FC236}">
                <a16:creationId xmlns:a16="http://schemas.microsoft.com/office/drawing/2014/main" id="{6FDB68A9-8BCC-012F-3FCD-C0C269162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80"/>
          <a:stretch/>
        </p:blipFill>
        <p:spPr bwMode="auto">
          <a:xfrm>
            <a:off x="8687867" y="4419600"/>
            <a:ext cx="3438027" cy="23104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0" name="Agrupar 119">
            <a:extLst>
              <a:ext uri="{FF2B5EF4-FFF2-40B4-BE49-F238E27FC236}">
                <a16:creationId xmlns:a16="http://schemas.microsoft.com/office/drawing/2014/main" id="{D250D715-AF47-F399-B4E8-2821E9BAE2AD}"/>
              </a:ext>
            </a:extLst>
          </p:cNvPr>
          <p:cNvGrpSpPr>
            <a:grpSpLocks noChangeAspect="1"/>
          </p:cNvGrpSpPr>
          <p:nvPr/>
        </p:nvGrpSpPr>
        <p:grpSpPr>
          <a:xfrm>
            <a:off x="8786081" y="4421898"/>
            <a:ext cx="1035189" cy="573407"/>
            <a:chOff x="-3858971" y="972461"/>
            <a:chExt cx="3994187" cy="2212439"/>
          </a:xfrm>
        </p:grpSpPr>
        <p:sp>
          <p:nvSpPr>
            <p:cNvPr id="119" name="Retângulo: Cantos Arredondados 118">
              <a:extLst>
                <a:ext uri="{FF2B5EF4-FFF2-40B4-BE49-F238E27FC236}">
                  <a16:creationId xmlns:a16="http://schemas.microsoft.com/office/drawing/2014/main" id="{7CC84B0F-85E0-B114-B39E-630A638A59D7}"/>
                </a:ext>
              </a:extLst>
            </p:cNvPr>
            <p:cNvSpPr/>
            <p:nvPr/>
          </p:nvSpPr>
          <p:spPr>
            <a:xfrm>
              <a:off x="-3858971" y="972461"/>
              <a:ext cx="3994187" cy="22124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4" name="Picture 6">
              <a:extLst>
                <a:ext uri="{FF2B5EF4-FFF2-40B4-BE49-F238E27FC236}">
                  <a16:creationId xmlns:a16="http://schemas.microsoft.com/office/drawing/2014/main" id="{E55B20A5-612B-F0FD-4550-41AFFFC233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956" y="1183641"/>
              <a:ext cx="3810000" cy="1905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Agrupar 123">
            <a:extLst>
              <a:ext uri="{FF2B5EF4-FFF2-40B4-BE49-F238E27FC236}">
                <a16:creationId xmlns:a16="http://schemas.microsoft.com/office/drawing/2014/main" id="{C1523858-C43C-8DB6-7FB3-9649A9418B54}"/>
              </a:ext>
            </a:extLst>
          </p:cNvPr>
          <p:cNvGrpSpPr>
            <a:grpSpLocks noChangeAspect="1"/>
          </p:cNvGrpSpPr>
          <p:nvPr/>
        </p:nvGrpSpPr>
        <p:grpSpPr>
          <a:xfrm>
            <a:off x="4404786" y="4427898"/>
            <a:ext cx="4183140" cy="1992983"/>
            <a:chOff x="5140148" y="-264454"/>
            <a:chExt cx="12192000" cy="5808663"/>
          </a:xfrm>
          <a:effectLst>
            <a:outerShdw blurRad="50800" dist="38100" dir="2700000" algn="tl" rotWithShape="0">
              <a:prstClr val="black">
                <a:alpha val="40000"/>
              </a:prstClr>
            </a:outerShdw>
          </a:effectLst>
        </p:grpSpPr>
        <p:pic>
          <p:nvPicPr>
            <p:cNvPr id="2060" name="Picture 12">
              <a:extLst>
                <a:ext uri="{FF2B5EF4-FFF2-40B4-BE49-F238E27FC236}">
                  <a16:creationId xmlns:a16="http://schemas.microsoft.com/office/drawing/2014/main" id="{4094AEEC-6622-0EC0-7B1D-358F6426E9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0148" y="-264454"/>
              <a:ext cx="12192000" cy="5808663"/>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Agrupar 122">
              <a:extLst>
                <a:ext uri="{FF2B5EF4-FFF2-40B4-BE49-F238E27FC236}">
                  <a16:creationId xmlns:a16="http://schemas.microsoft.com/office/drawing/2014/main" id="{93068115-1533-C7ED-C32F-0D0AC1267B12}"/>
                </a:ext>
              </a:extLst>
            </p:cNvPr>
            <p:cNvGrpSpPr/>
            <p:nvPr/>
          </p:nvGrpSpPr>
          <p:grpSpPr>
            <a:xfrm>
              <a:off x="5399102" y="-207521"/>
              <a:ext cx="2576498" cy="1880411"/>
              <a:chOff x="5399102" y="-207521"/>
              <a:chExt cx="2576498" cy="1880411"/>
            </a:xfrm>
          </p:grpSpPr>
          <p:sp>
            <p:nvSpPr>
              <p:cNvPr id="122" name="Retângulo: Cantos Arredondados 121">
                <a:extLst>
                  <a:ext uri="{FF2B5EF4-FFF2-40B4-BE49-F238E27FC236}">
                    <a16:creationId xmlns:a16="http://schemas.microsoft.com/office/drawing/2014/main" id="{3141D9C0-1582-05B1-2736-9A78DDD6CFF4}"/>
                  </a:ext>
                </a:extLst>
              </p:cNvPr>
              <p:cNvSpPr/>
              <p:nvPr/>
            </p:nvSpPr>
            <p:spPr>
              <a:xfrm>
                <a:off x="5399102" y="-207521"/>
                <a:ext cx="2576498" cy="18804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8" name="Picture 10" descr="Início">
                <a:extLst>
                  <a:ext uri="{FF2B5EF4-FFF2-40B4-BE49-F238E27FC236}">
                    <a16:creationId xmlns:a16="http://schemas.microsoft.com/office/drawing/2014/main" id="{1F2DC531-B70B-5DD1-DD1F-A5A1183370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500" t="16557" r="7423" b="19753"/>
              <a:stretch/>
            </p:blipFill>
            <p:spPr bwMode="auto">
              <a:xfrm>
                <a:off x="5514360" y="-42742"/>
                <a:ext cx="2311090" cy="156269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 name="CaixaDeTexto 4">
            <a:extLst>
              <a:ext uri="{FF2B5EF4-FFF2-40B4-BE49-F238E27FC236}">
                <a16:creationId xmlns:a16="http://schemas.microsoft.com/office/drawing/2014/main" id="{73791687-7A2A-1A54-4E45-1B37D63F7A3B}"/>
              </a:ext>
            </a:extLst>
          </p:cNvPr>
          <p:cNvSpPr txBox="1"/>
          <p:nvPr/>
        </p:nvSpPr>
        <p:spPr>
          <a:xfrm>
            <a:off x="8259581" y="4167482"/>
            <a:ext cx="3847831" cy="246221"/>
          </a:xfrm>
          <a:prstGeom prst="rect">
            <a:avLst/>
          </a:prstGeom>
          <a:noFill/>
          <a:ln w="28575" cmpd="sng">
            <a:noFill/>
          </a:ln>
        </p:spPr>
        <p:txBody>
          <a:bodyPr wrap="square" rtlCol="0" anchor="ctr">
            <a:spAutoFit/>
          </a:bodyPr>
          <a:lstStyle/>
          <a:p>
            <a:pPr algn="r"/>
            <a:r>
              <a:rPr lang="pt-BR" sz="1000" dirty="0">
                <a:latin typeface="Arial" panose="020B0604020202020204" pitchFamily="34" charset="0"/>
                <a:cs typeface="Arial" panose="020B0604020202020204" pitchFamily="34" charset="0"/>
              </a:rPr>
              <a:t>*Percentual </a:t>
            </a:r>
            <a:r>
              <a:rPr lang="pt-BR" sz="1000" dirty="0" err="1">
                <a:latin typeface="Arial" panose="020B0604020202020204" pitchFamily="34" charset="0"/>
                <a:cs typeface="Arial" panose="020B0604020202020204" pitchFamily="34" charset="0"/>
              </a:rPr>
              <a:t>and</a:t>
            </a:r>
            <a:r>
              <a:rPr lang="pt-BR" sz="1000" dirty="0">
                <a:latin typeface="Arial" panose="020B0604020202020204" pitchFamily="34" charset="0"/>
                <a:cs typeface="Arial" panose="020B0604020202020204" pitchFamily="34" charset="0"/>
              </a:rPr>
              <a:t> ranks </a:t>
            </a:r>
            <a:r>
              <a:rPr lang="pt-BR" sz="1000" dirty="0" err="1">
                <a:latin typeface="Arial" panose="020B0604020202020204" pitchFamily="34" charset="0"/>
                <a:cs typeface="Arial" panose="020B0604020202020204" pitchFamily="34" charset="0"/>
              </a:rPr>
              <a:t>based</a:t>
            </a:r>
            <a:r>
              <a:rPr lang="pt-BR" sz="1000" dirty="0">
                <a:latin typeface="Arial" panose="020B0604020202020204" pitchFamily="34" charset="0"/>
                <a:cs typeface="Arial" panose="020B0604020202020204" pitchFamily="34" charset="0"/>
              </a:rPr>
              <a:t> </a:t>
            </a:r>
            <a:r>
              <a:rPr lang="pt-BR" sz="1000" dirty="0" err="1">
                <a:latin typeface="Arial" panose="020B0604020202020204" pitchFamily="34" charset="0"/>
                <a:cs typeface="Arial" panose="020B0604020202020204" pitchFamily="34" charset="0"/>
              </a:rPr>
              <a:t>on</a:t>
            </a:r>
            <a:r>
              <a:rPr lang="pt-BR" sz="1000" dirty="0">
                <a:latin typeface="Arial" panose="020B0604020202020204" pitchFamily="34" charset="0"/>
                <a:cs typeface="Arial" panose="020B0604020202020204" pitchFamily="34" charset="0"/>
              </a:rPr>
              <a:t> “Formal </a:t>
            </a:r>
            <a:r>
              <a:rPr lang="pt-BR" sz="1000" dirty="0" err="1">
                <a:latin typeface="Arial" panose="020B0604020202020204" pitchFamily="34" charset="0"/>
                <a:cs typeface="Arial" panose="020B0604020202020204" pitchFamily="34" charset="0"/>
              </a:rPr>
              <a:t>Employment</a:t>
            </a:r>
            <a:r>
              <a:rPr lang="pt-BR" sz="1000" dirty="0">
                <a:latin typeface="Arial" panose="020B0604020202020204" pitchFamily="34" charset="0"/>
                <a:cs typeface="Arial" panose="020B0604020202020204" pitchFamily="34" charset="0"/>
              </a:rPr>
              <a:t>” </a:t>
            </a:r>
            <a:r>
              <a:rPr lang="pt-BR" sz="1000" dirty="0" err="1">
                <a:latin typeface="Arial" panose="020B0604020202020204" pitchFamily="34" charset="0"/>
                <a:cs typeface="Arial" panose="020B0604020202020204" pitchFamily="34" charset="0"/>
              </a:rPr>
              <a:t>quantity</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74694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1283</TotalTime>
  <Words>7312</Words>
  <Application>Microsoft Office PowerPoint</Application>
  <PresentationFormat>Widescreen</PresentationFormat>
  <Paragraphs>667</Paragraphs>
  <Slides>29</Slides>
  <Notes>21</Notes>
  <HiddenSlides>0</HiddenSlides>
  <MMClips>0</MMClips>
  <ScaleCrop>false</ScaleCrop>
  <HeadingPairs>
    <vt:vector size="6" baseType="variant">
      <vt:variant>
        <vt:lpstr>Fontes usadas</vt:lpstr>
      </vt:variant>
      <vt:variant>
        <vt:i4>13</vt:i4>
      </vt:variant>
      <vt:variant>
        <vt:lpstr>Tema</vt:lpstr>
      </vt:variant>
      <vt:variant>
        <vt:i4>1</vt:i4>
      </vt:variant>
      <vt:variant>
        <vt:lpstr>Títulos de slides</vt:lpstr>
      </vt:variant>
      <vt:variant>
        <vt:i4>29</vt:i4>
      </vt:variant>
    </vt:vector>
  </HeadingPairs>
  <TitlesOfParts>
    <vt:vector size="43" baseType="lpstr">
      <vt:lpstr>Arial</vt:lpstr>
      <vt:lpstr>Calibri</vt:lpstr>
      <vt:lpstr>Calibri Light</vt:lpstr>
      <vt:lpstr>Corbel</vt:lpstr>
      <vt:lpstr>Courier New</vt:lpstr>
      <vt:lpstr>Geomanist Medium</vt:lpstr>
      <vt:lpstr>Isidora Black</vt:lpstr>
      <vt:lpstr>Isidora SemiBold</vt:lpstr>
      <vt:lpstr>MinionPro-It</vt:lpstr>
      <vt:lpstr>MinionPro-Regular</vt:lpstr>
      <vt:lpstr>MinionPro-Regular-Identity-H</vt:lpstr>
      <vt:lpstr>Söhne</vt:lpstr>
      <vt:lpstr>Symbol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Alberto Antunes</dc:creator>
  <cp:lastModifiedBy>Alberto Antunes</cp:lastModifiedBy>
  <cp:revision>209</cp:revision>
  <cp:lastPrinted>2023-07-16T04:26:43Z</cp:lastPrinted>
  <dcterms:created xsi:type="dcterms:W3CDTF">2023-07-07T16:46:54Z</dcterms:created>
  <dcterms:modified xsi:type="dcterms:W3CDTF">2023-07-18T18:40:28Z</dcterms:modified>
</cp:coreProperties>
</file>