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256" r:id="rId3"/>
    <p:sldId id="301" r:id="rId4"/>
    <p:sldId id="305" r:id="rId5"/>
    <p:sldId id="304" r:id="rId6"/>
    <p:sldId id="349" r:id="rId7"/>
    <p:sldId id="345" r:id="rId8"/>
    <p:sldId id="336" r:id="rId9"/>
    <p:sldId id="338" r:id="rId10"/>
    <p:sldId id="339" r:id="rId11"/>
    <p:sldId id="340" r:id="rId12"/>
    <p:sldId id="341" r:id="rId13"/>
    <p:sldId id="319" r:id="rId14"/>
    <p:sldId id="327" r:id="rId15"/>
    <p:sldId id="282" r:id="rId16"/>
    <p:sldId id="316" r:id="rId17"/>
    <p:sldId id="314" r:id="rId18"/>
    <p:sldId id="315" r:id="rId19"/>
    <p:sldId id="348" r:id="rId20"/>
    <p:sldId id="329" r:id="rId21"/>
    <p:sldId id="325" r:id="rId22"/>
    <p:sldId id="343" r:id="rId23"/>
    <p:sldId id="333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i Bar-El" initials="RB" lastIdx="1" clrIdx="0">
    <p:extLst>
      <p:ext uri="{19B8F6BF-5375-455C-9EA6-DF929625EA0E}">
        <p15:presenceInfo xmlns:p15="http://schemas.microsoft.com/office/powerpoint/2012/main" userId="Rafi Bar-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A580FD8-3244-4359-9BED-75EA5F7B4208}" type="datetimeFigureOut">
              <a:rPr lang="he-IL" smtClean="0"/>
              <a:t>א'.אב.תשפ"ג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4BC8703-276E-465C-8BC7-02299EAF001B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65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0AA-5990-4B27-8565-B4A8FCEAF808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42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5C3-6B4D-42B7-8001-91D6FC6AAC81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11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6CBF-5B7B-46E8-A898-70853C3819D4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02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1623-74A6-4C7E-8BC6-8D848D81480C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65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658D-A7A1-4238-BD6D-1A42D9E31B6D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9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B8F6-B528-442B-860C-60F55366AD69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67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E689-54BB-4E2A-9D44-8EFA86A7ACEA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73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1D4-0DA5-469F-AE67-7FA64BE6C9BA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78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999F-BC32-486F-886F-4A10D3B88D68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368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5160-5563-41F1-B39D-B0B0F4D1E05C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485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A26D-4540-410A-B608-034BC3CC657E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0A7A-B331-435A-AAAE-9DA2734E9F40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47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7B7B-94AD-42E9-9D43-03A78229B702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61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16A8-7F0D-4FAF-95DE-F3F55A534A80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92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219A-A9CD-448A-8D63-BFCC09712EA3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5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2DDA-A01A-4323-83BD-1ED905E9982F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1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4621-5C8F-43D5-B2F5-2C30D7C74B6F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58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2CA0-480D-434C-8647-C76C43CBF583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05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12ED-8C79-4EB3-A45D-75E3B0DA6357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4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D1A1-E872-4260-9956-4AA89E47E12E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6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065-F869-4C00-8EBC-49EF5ECA8408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4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B70-57CF-4457-8E0E-F073FE81303E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794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BE22-4876-454E-8821-603D8D8DDDA2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0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DB49-E4B8-4B6E-90D0-E2EB63D86195}" type="datetime8">
              <a:rPr lang="he-IL" smtClean="0"/>
              <a:t>19 ביולי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26A5-A9F2-4F39-AE34-7894D8053151}" type="slidenum">
              <a:rPr lang="he-IL" smtClean="0"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7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u1415951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Office-Business-Meeting-Team-Meeting-Business-539556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clipart.com/png/77887-you-youtube-thank-png-image-high-qualit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.com.pk/magazine/money-matters/758043-the-foreseeabl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54831-E627-4CE3-B71C-3BE5C4D2D95A}"/>
              </a:ext>
            </a:extLst>
          </p:cNvPr>
          <p:cNvSpPr txBox="1"/>
          <p:nvPr/>
        </p:nvSpPr>
        <p:spPr>
          <a:xfrm>
            <a:off x="5823" y="264629"/>
            <a:ext cx="12193060" cy="19389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anchor="t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endParaRPr lang="he-IL" sz="4800" b="1" kern="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5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innovation in SMEs with a new model of Reverse Mentoring</a:t>
            </a:r>
            <a:endParaRPr lang="en-US" sz="4800" b="1" kern="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4800" b="1" kern="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he-IL" sz="4800" b="1" kern="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A2A7-B23A-4B04-ACE6-C2D943EB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415" y="6630571"/>
            <a:ext cx="9144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he-IL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57F04-C2EB-491B-9016-2C6E7D0B963C}"/>
              </a:ext>
            </a:extLst>
          </p:cNvPr>
          <p:cNvSpPr txBox="1"/>
          <p:nvPr/>
        </p:nvSpPr>
        <p:spPr>
          <a:xfrm>
            <a:off x="177533" y="2241072"/>
            <a:ext cx="1189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Dafna Schwartz</a:t>
            </a:r>
            <a:r>
              <a:rPr lang="en-US" sz="2800" baseline="30000" dirty="0"/>
              <a:t>* </a:t>
            </a:r>
            <a:r>
              <a:rPr lang="en-US" sz="3200" dirty="0"/>
              <a:t>, Raphael Bar-El</a:t>
            </a:r>
            <a:r>
              <a:rPr lang="en-US" sz="2800" baseline="30000" dirty="0"/>
              <a:t>** </a:t>
            </a:r>
            <a:r>
              <a:rPr lang="en-US" sz="3200" dirty="0"/>
              <a:t> and David Bentolila</a:t>
            </a:r>
            <a:r>
              <a:rPr lang="en-US" sz="2800" baseline="30000" dirty="0"/>
              <a:t>***</a:t>
            </a:r>
          </a:p>
          <a:p>
            <a:pPr algn="ctr"/>
            <a:r>
              <a:rPr lang="en-US" sz="1600" baseline="30000" dirty="0"/>
              <a:t>*</a:t>
            </a:r>
            <a:r>
              <a:rPr lang="en-US" sz="1600" dirty="0"/>
              <a:t>Reichman University &amp; Peres Academic Center; </a:t>
            </a:r>
            <a:r>
              <a:rPr lang="en-US" sz="1600" baseline="30000" dirty="0"/>
              <a:t>**</a:t>
            </a:r>
            <a:r>
              <a:rPr lang="en-US" sz="1600" dirty="0"/>
              <a:t> Ben Gurion University &amp; Sapir Academic College;</a:t>
            </a:r>
            <a:r>
              <a:rPr lang="en-US" sz="1600" baseline="30000" dirty="0"/>
              <a:t>***</a:t>
            </a:r>
            <a:r>
              <a:rPr lang="en-US" sz="1600" dirty="0"/>
              <a:t> </a:t>
            </a:r>
            <a:r>
              <a:rPr lang="en-US" sz="1600" dirty="0" err="1"/>
              <a:t>Ruppin</a:t>
            </a:r>
            <a:r>
              <a:rPr lang="en-US" sz="1600" dirty="0"/>
              <a:t> Academic Center</a:t>
            </a:r>
            <a:endParaRPr lang="en-IL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05E008-3DC3-4B4C-9D42-F39730D54341}"/>
              </a:ext>
            </a:extLst>
          </p:cNvPr>
          <p:cNvSpPr txBox="1"/>
          <p:nvPr/>
        </p:nvSpPr>
        <p:spPr>
          <a:xfrm>
            <a:off x="177533" y="5065998"/>
            <a:ext cx="11966043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project was sponsored and initiated by </a:t>
            </a:r>
            <a:r>
              <a:rPr lang="en-US" sz="2400" dirty="0" err="1">
                <a:solidFill>
                  <a:schemeClr val="bg1"/>
                </a:solidFill>
              </a:rPr>
              <a:t>FIEC</a:t>
            </a:r>
            <a:r>
              <a:rPr lang="en-US" sz="2400" dirty="0">
                <a:solidFill>
                  <a:schemeClr val="bg1"/>
                </a:solidFill>
              </a:rPr>
              <a:t> under the Presidency of  Roberto </a:t>
            </a:r>
            <a:r>
              <a:rPr lang="en-US" sz="2400" dirty="0" err="1">
                <a:solidFill>
                  <a:schemeClr val="bg1"/>
                </a:solidFill>
              </a:rPr>
              <a:t>Proença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Macêdo</a:t>
            </a:r>
            <a:r>
              <a:rPr lang="en-US" sz="2400" dirty="0">
                <a:solidFill>
                  <a:schemeClr val="bg1"/>
                </a:solidFill>
              </a:rPr>
              <a:t> , and conducted by Carlos Matos Lima, Pedro </a:t>
            </a:r>
            <a:r>
              <a:rPr lang="en-US" sz="2400" dirty="0" err="1">
                <a:solidFill>
                  <a:schemeClr val="bg1"/>
                </a:solidFill>
              </a:rPr>
              <a:t>Sisnando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Leite</a:t>
            </a:r>
            <a:r>
              <a:rPr lang="en-US" sz="2400" dirty="0">
                <a:solidFill>
                  <a:schemeClr val="bg1"/>
                </a:solidFill>
              </a:rPr>
              <a:t>, Monica Clark Cavalcante and the </a:t>
            </a:r>
            <a:r>
              <a:rPr lang="en-US" sz="2400" dirty="0" err="1">
                <a:solidFill>
                  <a:schemeClr val="bg1"/>
                </a:solidFill>
              </a:rPr>
              <a:t>FIEC</a:t>
            </a:r>
            <a:r>
              <a:rPr lang="en-US" sz="2400" dirty="0">
                <a:solidFill>
                  <a:schemeClr val="bg1"/>
                </a:solidFill>
              </a:rPr>
              <a:t> personnel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62D52-51DB-4AE8-A840-E95EA3132C3A}"/>
              </a:ext>
            </a:extLst>
          </p:cNvPr>
          <p:cNvSpPr txBox="1"/>
          <p:nvPr/>
        </p:nvSpPr>
        <p:spPr>
          <a:xfrm>
            <a:off x="71441" y="6450974"/>
            <a:ext cx="1226237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Schwartz, D., Bar-El, R. and Bentolila, D.J. (2022). "Adapting Reverse Mentoring Strategy to SMEs: A New Pilot Model Implemented in Brazil“</a:t>
            </a:r>
            <a:endParaRPr lang="he-IL" sz="1400" dirty="0"/>
          </a:p>
          <a:p>
            <a:pPr algn="ctr"/>
            <a:r>
              <a:rPr lang="en-US" sz="1400" dirty="0"/>
              <a:t>, Sustainability, 14(15), pp.9515. </a:t>
            </a:r>
            <a:r>
              <a:rPr lang="en-US" sz="1400" dirty="0">
                <a:hlinkClick r:id="rId3"/>
              </a:rPr>
              <a:t>https://doi.org/10.3390/su14159515</a:t>
            </a:r>
            <a:endParaRPr lang="he-IL" sz="1400" dirty="0"/>
          </a:p>
          <a:p>
            <a:pPr algn="ctr"/>
            <a:endParaRPr lang="x-none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E73F43-48FD-B478-C483-19E8FE5AD627}"/>
              </a:ext>
            </a:extLst>
          </p:cNvPr>
          <p:cNvSpPr txBox="1">
            <a:spLocks/>
          </p:cNvSpPr>
          <p:nvPr/>
        </p:nvSpPr>
        <p:spPr>
          <a:xfrm>
            <a:off x="-118798" y="5070191"/>
            <a:ext cx="12262374" cy="71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br>
              <a:rPr lang="en-IL" sz="20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A5159-34E9-8D4B-C4ED-E633E62E384E}"/>
              </a:ext>
            </a:extLst>
          </p:cNvPr>
          <p:cNvSpPr txBox="1"/>
          <p:nvPr/>
        </p:nvSpPr>
        <p:spPr>
          <a:xfrm>
            <a:off x="-57666" y="4285001"/>
            <a:ext cx="11998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Innovation as an Instrument for the Promotion of Non-technological Firms</a:t>
            </a:r>
            <a:r>
              <a:rPr lang="he-IL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Roundtable</a:t>
            </a:r>
            <a:endParaRPr lang="he-IL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Federal University of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Ceara</a:t>
            </a:r>
            <a:r>
              <a:rPr 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(UFC), Fortaleza, Brazil, July 18-24, 2023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8BB66-87A1-4462-B82E-5316C02F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implementation Phase</a:t>
            </a:r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9663-10C2-4173-9D5A-6046DD97F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26" y="2543175"/>
            <a:ext cx="9516217" cy="388079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22 companies were selected by </a:t>
            </a:r>
            <a:r>
              <a:rPr lang="en-US" sz="3200" dirty="0" err="1"/>
              <a:t>FIEC</a:t>
            </a:r>
            <a:r>
              <a:rPr lang="en-US" sz="3200" dirty="0"/>
              <a:t>.</a:t>
            </a:r>
          </a:p>
          <a:p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Most of them – about 90% were SMEs.</a:t>
            </a:r>
          </a:p>
          <a:p>
            <a:endParaRPr lang="en-US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Each company appointed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 innovation team 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that </a:t>
            </a: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consisted of one or more </a:t>
            </a:r>
            <a:r>
              <a: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senior employee</a:t>
            </a: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928FA-5D2B-4514-9554-58774796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DC81F-8D66-42AB-99A1-61592CBF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666F3-2EAC-4DDF-92A9-7D280E96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875" y="1739074"/>
            <a:ext cx="2821497" cy="251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342044-8E8B-4331-B107-F836B838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480" y="952197"/>
            <a:ext cx="1426588" cy="14326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6F02C8-8CF0-4C7A-8D3B-A2FC68461F3F}"/>
              </a:ext>
            </a:extLst>
          </p:cNvPr>
          <p:cNvSpPr txBox="1"/>
          <p:nvPr/>
        </p:nvSpPr>
        <p:spPr>
          <a:xfrm>
            <a:off x="9307538" y="2667704"/>
            <a:ext cx="24747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628B4-7AF1-49E4-9F64-C5F34960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06" y="817083"/>
            <a:ext cx="12012276" cy="1212102"/>
          </a:xfrm>
        </p:spPr>
        <p:txBody>
          <a:bodyPr>
            <a:normAutofit/>
          </a:bodyPr>
          <a:lstStyle/>
          <a:p>
            <a:pPr algn="ctr"/>
            <a:r>
              <a:rPr lang="en-US" sz="390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team of IA were appointed </a:t>
            </a:r>
            <a:br>
              <a:rPr lang="en-US" sz="390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390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for each company</a:t>
            </a:r>
            <a:endParaRPr lang="en-US" sz="3900" dirty="0">
              <a:solidFill>
                <a:srgbClr val="FFFFFF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776A-4B42-4842-A390-FB4CBB73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1925027"/>
            <a:ext cx="4628044" cy="391062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Each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IA team </a:t>
            </a: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approached a company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ea typeface="Calibri" panose="020F0502020204030204" pitchFamily="34" charset="0"/>
              </a:rPr>
              <a:t>paired with the company’ innovation team. 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26539-9C7F-4B4B-9894-206159A7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7858B-FCC5-4140-95EC-B25E9F18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having a discussion&#10;&#10;Description automatically generated">
            <a:extLst>
              <a:ext uri="{FF2B5EF4-FFF2-40B4-BE49-F238E27FC236}">
                <a16:creationId xmlns:a16="http://schemas.microsoft.com/office/drawing/2014/main" id="{154339C4-D346-DD12-A9FF-41DBF287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9956" y="2151849"/>
            <a:ext cx="6027384" cy="44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8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1B4B-B141-4466-85DC-C4890403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0254"/>
            <a:ext cx="10515600" cy="180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Main Findings</a:t>
            </a:r>
            <a:br>
              <a:rPr lang="en-US" sz="4400" b="1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br>
              <a:rPr lang="en-US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FE0CB-C3C3-4F94-B61A-5F0F142B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1FF80-E046-4AAA-B401-4FC61CEF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53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E2615-29D3-43E5-A016-8AF218FE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742925"/>
            <a:ext cx="10907258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In All the Companies, the </a:t>
            </a:r>
            <a:r>
              <a:rPr lang="en-US" sz="4000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IAs</a:t>
            </a:r>
            <a:r>
              <a:rPr lang="en-US" sz="40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 Assisted in:</a:t>
            </a:r>
            <a:endParaRPr lang="he-IL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205A-ECE3-4BA2-A377-D7674F0F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914" y="2041055"/>
            <a:ext cx="10679521" cy="4472553"/>
          </a:xfrm>
        </p:spPr>
        <p:txBody>
          <a:bodyPr anchor="ctr">
            <a:noAutofit/>
          </a:bodyPr>
          <a:lstStyle/>
          <a:p>
            <a:pPr marL="0" indent="0" rtl="0">
              <a:spcAft>
                <a:spcPts val="600"/>
              </a:spcAft>
              <a:buNone/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Identified new directions for promoting innovation.</a:t>
            </a:r>
          </a:p>
          <a:p>
            <a:pPr marL="0" indent="0" rtl="0">
              <a:spcAft>
                <a:spcPts val="600"/>
              </a:spcAft>
              <a:buNone/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Main areas:</a:t>
            </a:r>
          </a:p>
          <a:p>
            <a:pPr rtl="0">
              <a:spcAft>
                <a:spcPts val="600"/>
              </a:spcAft>
            </a:pPr>
            <a:r>
              <a:rPr lang="en-US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Developing new products 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Improving innovation  processes </a:t>
            </a: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recycling, logistics, energy alternatives and more)</a:t>
            </a: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en-US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Identifying new markets </a:t>
            </a:r>
          </a:p>
          <a:p>
            <a:pPr rtl="0">
              <a:spcAft>
                <a:spcPts val="600"/>
              </a:spcAft>
            </a:pPr>
            <a:r>
              <a:rPr lang="en-US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HR development</a:t>
            </a:r>
            <a:endParaRPr lang="he-IL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D6C40-581A-4819-AFAC-5C734F05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1062" y="6578395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84537-433D-4DAC-82CA-E0BF095E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3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DBA24-2113-4223-B232-78FC396E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all the Companies, the </a:t>
            </a:r>
            <a:r>
              <a:rPr lang="en-US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IAs</a:t>
            </a:r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Identified</a:t>
            </a:r>
            <a:endParaRPr lang="he-IL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A9C0-443A-4C03-8DC8-3B264E3C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072250"/>
            <a:ext cx="10410268" cy="42872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External entities of the ecosystem </a:t>
            </a: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that the company should approach which could assist in implementing the new directions.</a:t>
            </a:r>
          </a:p>
          <a:p>
            <a:pPr>
              <a:spcAft>
                <a:spcPts val="600"/>
              </a:spcAft>
            </a:pP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many cases they also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proposed how to approach </a:t>
            </a:r>
            <a:r>
              <a: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these entities and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 assisted in connecting with them. </a:t>
            </a:r>
            <a:endParaRPr lang="he-IL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505F1-2BE0-40F4-ADAE-F55EAF7B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Schwartz, Bar-El, Bentolila</a:t>
            </a:r>
            <a:endParaRPr lang="he-IL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A062-A219-4F71-8CF8-EC507EAC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 sz="1000"/>
              <a:pPr>
                <a:spcAft>
                  <a:spcPts val="600"/>
                </a:spcAft>
              </a:pPr>
              <a:t>14</a:t>
            </a:fld>
            <a:endParaRPr lang="he-IL" sz="1000"/>
          </a:p>
        </p:txBody>
      </p:sp>
    </p:spTree>
    <p:extLst>
      <p:ext uri="{BB962C8B-B14F-4D97-AF65-F5344CB8AC3E}">
        <p14:creationId xmlns:p14="http://schemas.microsoft.com/office/powerpoint/2010/main" val="402478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5BD20ED-0722-429F-8C22-AF1E17969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1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CA6684-B2BF-4838-AB79-F850B0E8A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54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E6C93-2492-4655-A781-52F08B9AE0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792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71F60E-F6DB-48CA-A905-341D7059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31" y="1332790"/>
            <a:ext cx="3057960" cy="42775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Selected</a:t>
            </a:r>
            <a:r>
              <a:rPr lang="en-US" sz="3500" strike="sngStrike" dirty="0"/>
              <a:t> </a:t>
            </a:r>
            <a:r>
              <a:rPr lang="en-US" sz="3500" dirty="0"/>
              <a:t>examples of companies that participated in the program.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The Innovation Agents visit the companies.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B47A41-ABD7-47CE-AD9B-5F6E7D7C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Schwartz, Bar-El, Bentolila</a:t>
            </a: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930EE-3E89-439F-94C1-2F8605F3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65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he-IL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077C23-5240-4538-BAAD-AEC50CEE5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01" r="-1" b="2567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898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9BD75-4295-41E9-BC9B-0D10FA6E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71" y="742925"/>
            <a:ext cx="10583121" cy="121210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Program Contribution in Retrospective</a:t>
            </a:r>
            <a:endParaRPr lang="he-IL" sz="4000" strike="sngStrike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5176-7651-4A5E-98D0-DD3832BF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337192"/>
            <a:ext cx="10907863" cy="4004436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In 2021, </a:t>
            </a:r>
            <a:r>
              <a:rPr lang="en-US" sz="3200" dirty="0">
                <a:solidFill>
                  <a:srgbClr val="FF0000"/>
                </a:solidFill>
              </a:rPr>
              <a:t>we conducted a focus group </a:t>
            </a:r>
            <a:r>
              <a:rPr lang="en-US" sz="3200" dirty="0"/>
              <a:t>to get retrospective feedback on the program contribution. </a:t>
            </a:r>
          </a:p>
          <a:p>
            <a:endParaRPr lang="en-US" sz="3200" dirty="0"/>
          </a:p>
          <a:p>
            <a:r>
              <a:rPr lang="en-US" sz="3200" dirty="0"/>
              <a:t>The focus group consisted of representatives of the bodies that participated in the </a:t>
            </a:r>
            <a:r>
              <a:rPr lang="en-US" sz="3200" dirty="0" err="1"/>
              <a:t>ilot</a:t>
            </a:r>
            <a:r>
              <a:rPr lang="en-US" sz="3200" dirty="0"/>
              <a:t> project.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(2 Innovation Agents, company manager, FIEC representatives, and the advisory committee for the program)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84320-3019-4B05-8B0D-72C920FF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87190" y="6423396"/>
            <a:ext cx="2154731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/>
              <a:t>Schwartz, Bar-El, Bentolila</a:t>
            </a:r>
            <a:endParaRPr lang="he-IL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D9445-E690-4131-8720-D3F29F22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 sz="1000"/>
              <a:pPr>
                <a:spcAft>
                  <a:spcPts val="600"/>
                </a:spcAft>
              </a:pPr>
              <a:t>16</a:t>
            </a:fld>
            <a:endParaRPr lang="he-IL" sz="1000"/>
          </a:p>
        </p:txBody>
      </p:sp>
    </p:spTree>
    <p:extLst>
      <p:ext uri="{BB962C8B-B14F-4D97-AF65-F5344CB8AC3E}">
        <p14:creationId xmlns:p14="http://schemas.microsoft.com/office/powerpoint/2010/main" val="20385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8594-BF4E-4544-A18A-DE09CF7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82" y="800392"/>
            <a:ext cx="10813493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confirmed that the program </a:t>
            </a:r>
            <a:endParaRPr lang="he-IL" sz="4000" strike="sngStrike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09F-008C-49DD-92B2-6401A6B7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62495"/>
            <a:ext cx="10668884" cy="43955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Contributed to the companies, and gave examples 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company that expanded its activities dramatically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Companies that Improved their processes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company that entered new markets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Companies that expanded their networking with other entities of the ecosystem </a:t>
            </a:r>
          </a:p>
          <a:p>
            <a:pPr marL="0" indent="0">
              <a:buNone/>
            </a:pPr>
            <a:r>
              <a:rPr lang="en-US" sz="3200" dirty="0"/>
              <a:t>The IA, who were at that time university graduate students, the program </a:t>
            </a:r>
            <a:r>
              <a:rPr lang="en-US" sz="3200" dirty="0">
                <a:solidFill>
                  <a:srgbClr val="C00000"/>
                </a:solidFill>
              </a:rPr>
              <a:t>helped them gain experience in industry.</a:t>
            </a:r>
            <a:endParaRPr lang="he-IL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F1FC7-09DD-4995-A870-8B1B8D7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65803-B102-4124-9B2F-4C8723D4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2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8594-BF4E-4544-A18A-DE09CF7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82" y="800392"/>
            <a:ext cx="10813493" cy="121210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The impact – The new RM program has gained global recognition</a:t>
            </a:r>
            <a:endParaRPr lang="he-IL" sz="4000" strike="sngStrik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09F-008C-49DD-92B2-6401A6B7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68" y="2189246"/>
            <a:ext cx="10975130" cy="4530560"/>
          </a:xfrm>
        </p:spPr>
        <p:txBody>
          <a:bodyPr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Published in professional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articles and journals.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Presented at numerous prestigious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conferences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worldwide.</a:t>
            </a:r>
          </a:p>
          <a:p>
            <a:pPr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Recognized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 Israeli press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as a model to foster innovation.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Integrated into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universities teaching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programs.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374151"/>
                </a:solidFill>
                <a:latin typeface="Söhne"/>
              </a:rPr>
              <a:t>And to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practicum programs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preparing students for the labor market.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Implemented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 international projects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including our involvement in the UNDP project in Ethiopia.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We've received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implementation inquiries from companies and organizations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like the Teacher Training Center and the Israeli Ministry of Defense.</a:t>
            </a:r>
            <a:endParaRPr lang="he-IL"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F1FC7-09DD-4995-A870-8B1B8D7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153" y="6537960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65803-B102-4124-9B2F-4C8723D4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9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8594-BF4E-4544-A18A-DE09CF7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 - </a:t>
            </a:r>
            <a:b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new RM program </a:t>
            </a:r>
            <a:r>
              <a:rPr lang="he-I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09F-008C-49DD-92B2-6401A6B7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1989589"/>
            <a:ext cx="10612812" cy="436238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Is applicable not only to large companies but also to SMEs.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The program has made a significant contribution to promoting innovation within companies.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The program has gained global recognition.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F1FC7-09DD-4995-A870-8B1B8D7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65803-B102-4124-9B2F-4C8723D4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6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2BBED-7717-476A-9FE9-97485369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20" y="635714"/>
            <a:ext cx="10661620" cy="121210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What is Reverse Mentoring (RM) programs?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7FAA-AEA1-4422-8A94-4625D4FC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65" y="1870487"/>
            <a:ext cx="10829870" cy="50932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traditional mentoring </a:t>
            </a:r>
            <a:r>
              <a:rPr lang="en-US" sz="3500" dirty="0">
                <a:ea typeface="Calibri" panose="020F0502020204030204" pitchFamily="34" charset="0"/>
                <a:cs typeface="Arial" panose="020B0604020202020204" pitchFamily="34" charset="0"/>
              </a:rPr>
              <a:t>programs, the older,  more experienced employees act as mentors for  the junior employees.</a:t>
            </a:r>
          </a:p>
          <a:p>
            <a:pPr marL="0" indent="0">
              <a:buNone/>
            </a:pPr>
            <a:endParaRPr lang="en-US" sz="35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ts val="3500"/>
              </a:lnSpc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In RM programs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hierarchy is flipped. 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rPr>
              <a:t>The junior employees act as mentors to senior employees, providing them with updated technology and latest trends.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</a:rPr>
              <a:t>(</a:t>
            </a:r>
            <a:r>
              <a:rPr lang="en-US" sz="1600" dirty="0"/>
              <a:t>Chaudhuri et al., 2022; Chen, 2013;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</a:rPr>
              <a:t>Chen, 2020; </a:t>
            </a:r>
            <a:r>
              <a:rPr lang="en-US" sz="1600" spc="-10" dirty="0" err="1">
                <a:effectLst/>
                <a:ea typeface="Times New Roman" panose="02020603050405020304" pitchFamily="18" charset="0"/>
              </a:rPr>
              <a:t>Gadomska</a:t>
            </a:r>
            <a:r>
              <a:rPr lang="en-US" sz="1600" spc="-10" dirty="0">
                <a:effectLst/>
                <a:ea typeface="Times New Roman" panose="02020603050405020304" pitchFamily="18" charset="0"/>
              </a:rPr>
              <a:t>-Lila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600" dirty="0">
                <a:ea typeface="Times New Roman" panose="02020603050405020304" pitchFamily="18" charset="0"/>
              </a:rPr>
              <a:t>Jordan and </a:t>
            </a:r>
            <a:r>
              <a:rPr lang="en-US" sz="1600" dirty="0" err="1">
                <a:ea typeface="Times New Roman" panose="02020603050405020304" pitchFamily="18" charset="0"/>
              </a:rPr>
              <a:t>Sorell</a:t>
            </a:r>
            <a:r>
              <a:rPr lang="en-US" sz="1600" dirty="0">
                <a:ea typeface="Times New Roman" panose="02020603050405020304" pitchFamily="18" charset="0"/>
              </a:rPr>
              <a:t>, 2019; </a:t>
            </a:r>
            <a:r>
              <a:rPr lang="en-US" sz="1600" dirty="0">
                <a:effectLst/>
                <a:ea typeface="Calibri" panose="020F0502020204030204" pitchFamily="34" charset="0"/>
              </a:rPr>
              <a:t>Garg and Singh, 2019; Mortimer, 2015;</a:t>
            </a:r>
            <a:r>
              <a:rPr lang="en-US" sz="1600" kern="0" dirty="0">
                <a:ea typeface="Calibri" panose="020F0502020204030204" pitchFamily="34" charset="0"/>
              </a:rPr>
              <a:t> </a:t>
            </a:r>
            <a:r>
              <a:rPr lang="en-US" sz="1600" dirty="0"/>
              <a:t>Murphy, 2012;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2020;</a:t>
            </a:r>
            <a:r>
              <a:rPr lang="en-US" sz="1600" kern="0" dirty="0">
                <a:ea typeface="Calibri" panose="020F0502020204030204" pitchFamily="34" charset="0"/>
              </a:rPr>
              <a:t> </a:t>
            </a:r>
            <a:r>
              <a:rPr lang="en-US" sz="1600" kern="0" dirty="0" err="1">
                <a:ea typeface="Calibri" panose="020F0502020204030204" pitchFamily="34" charset="0"/>
              </a:rPr>
              <a:t>Sanghamitra</a:t>
            </a:r>
            <a:r>
              <a:rPr lang="en-US" sz="1600" kern="0" dirty="0">
                <a:ea typeface="Calibri" panose="020F0502020204030204" pitchFamily="34" charset="0"/>
              </a:rPr>
              <a:t> et al, 2022 Schwartz, Bar-El &amp; Bentolila, 2022; Wingard, 2018 </a:t>
            </a:r>
            <a:r>
              <a:rPr lang="en-US" sz="1600" dirty="0">
                <a:effectLst/>
                <a:ea typeface="Calibri" panose="020F0502020204030204" pitchFamily="34" charset="0"/>
              </a:rPr>
              <a:t>)</a:t>
            </a:r>
            <a:endParaRPr lang="he-IL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9F754-6428-4B39-BF45-27FB122F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87" y="6537960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/>
              <a:t>Schwartz, Bar-El, Bentolila</a:t>
            </a:r>
            <a:endParaRPr lang="he-IL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D0F5-1AA8-46F5-88FF-0EE76488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 sz="1000"/>
              <a:pPr>
                <a:spcAft>
                  <a:spcPts val="600"/>
                </a:spcAft>
              </a:pPr>
              <a:t>2</a:t>
            </a:fld>
            <a:endParaRPr lang="he-IL" sz="1000"/>
          </a:p>
        </p:txBody>
      </p:sp>
    </p:spTree>
    <p:extLst>
      <p:ext uri="{BB962C8B-B14F-4D97-AF65-F5344CB8AC3E}">
        <p14:creationId xmlns:p14="http://schemas.microsoft.com/office/powerpoint/2010/main" val="367117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8594-BF4E-4544-A18A-DE09CF7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Recommendation for Further Research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09F-008C-49DD-92B2-6401A6B7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06" y="2248437"/>
            <a:ext cx="10582084" cy="370736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pilot study was based on an experiment, conducted on a few non-representative companies.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model deserves more in-depth research and should be based on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 greater number of companies, with a wider distribution of sizes, types of activity and locations.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F1FC7-09DD-4995-A870-8B1B8D7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07624" y="6485818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65803-B102-4124-9B2F-4C8723D4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88627-4403-429F-9673-8EF56B9CA04D}"/>
              </a:ext>
            </a:extLst>
          </p:cNvPr>
          <p:cNvSpPr txBox="1"/>
          <p:nvPr/>
        </p:nvSpPr>
        <p:spPr>
          <a:xfrm>
            <a:off x="246466" y="6120902"/>
            <a:ext cx="1218617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Schwartz, D., Bar-El, R. and Bentolila, D.J. (2022). "Adapting Reverse Mentoring Strategy to SMEs: A New Pilot Model Implemented in Brazil“</a:t>
            </a:r>
            <a:endParaRPr lang="he-IL" sz="1400" dirty="0"/>
          </a:p>
          <a:p>
            <a:pPr algn="ctr"/>
            <a:r>
              <a:rPr lang="en-US" sz="1400" dirty="0"/>
              <a:t>, Sustainability, 14(15), pp.9515. https://doi.org/10.3390/su14159515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260466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8594-BF4E-4544-A18A-DE09CF7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742925"/>
            <a:ext cx="10264697" cy="12121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L" sz="40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Acknowledgments</a:t>
            </a:r>
            <a:r>
              <a:rPr lang="en-US" sz="40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  <a:endParaRPr lang="en-IL" sz="40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09F-008C-49DD-92B2-6401A6B7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06" y="2177172"/>
            <a:ext cx="10582084" cy="440624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are deeply thankful to the leaders of the Federation of Industries of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Ceara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FIEC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Federacao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Industrias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Estado do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Ceará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especially to his 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President: Roberto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Proença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Macêdo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his team,  to 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Carlos Matos Lima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Director of the National Institute for Industrial Development (INDI) and to his team within the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UNIEMPRE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program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Special thanks to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Prof. 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Pedro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Sisnando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Leite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</a:t>
            </a:r>
            <a:r>
              <a:rPr lang="en-IL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Mônica</a:t>
            </a:r>
            <a:r>
              <a:rPr lang="en-I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Clark Cavalcante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provided an invaluable professional and personal support, and to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personal and of course to all participants in this project.</a:t>
            </a:r>
            <a:endParaRPr lang="en-I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F1FC7-09DD-4995-A870-8B1B8D7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65803-B102-4124-9B2F-4C8723D4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2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73A945F5-7352-44B1-86C6-39E7A3333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4B73C-7375-4B8E-9D2C-9F0CAB04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Schwartz, Bar-El, Bentolila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4333B-B2FD-4488-854C-9F9C13D5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D526A5-A9F2-4F39-AE34-7894D8053151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42CEE-76A7-41FC-980E-FA86615061A2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x-none" sz="700">
                <a:solidFill>
                  <a:srgbClr val="FFFFFF"/>
                </a:solidFill>
                <a:hlinkClick r:id="rId3" tooltip="https://freepngclipart.com/png/77887-you-youtube-thank-png-image-high-qua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x-none" sz="700">
                <a:solidFill>
                  <a:srgbClr val="FFFFFF"/>
                </a:solidFill>
              </a:rPr>
              <a:t> by Unknown Author is licensed under </a:t>
            </a:r>
            <a:r>
              <a:rPr lang="x-non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x-non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0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B3890-2B1D-4E5B-AF34-5358EF12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This interaction</a:t>
            </a:r>
            <a:endParaRPr lang="he-IL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93B1-33F9-4F09-954D-B3C7B3A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29" y="2440964"/>
            <a:ext cx="10745546" cy="458171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ea typeface="Times New Roman" panose="02020603050405020304" pitchFamily="18" charset="0"/>
              </a:rPr>
              <a:t>Stimulates the companies to promote innovation</a:t>
            </a:r>
          </a:p>
          <a:p>
            <a:pPr marL="0" indent="0">
              <a:buNone/>
            </a:pPr>
            <a:r>
              <a:rPr lang="en-US" sz="3500" dirty="0">
                <a:ea typeface="Times New Roman" panose="02020603050405020304" pitchFamily="18" charset="0"/>
              </a:rPr>
              <a:t>by adapting its strategy to current trends and technology. </a:t>
            </a:r>
          </a:p>
          <a:p>
            <a:pPr marL="0" indent="0">
              <a:buNone/>
            </a:pPr>
            <a:endParaRPr lang="en-US" sz="35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ea typeface="Times New Roman" panose="02020603050405020304" pitchFamily="18" charset="0"/>
              </a:rPr>
              <a:t>With lower cost and effort. </a:t>
            </a:r>
          </a:p>
          <a:p>
            <a:pPr marL="0" indent="0">
              <a:buNone/>
            </a:pPr>
            <a:endParaRPr lang="en-US" sz="35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ea typeface="Calibri" panose="020F0502020204030204" pitchFamily="34" charset="0"/>
              </a:rPr>
              <a:t>These programs </a:t>
            </a:r>
            <a:r>
              <a:rPr lang="en-US" sz="3500" dirty="0">
                <a:effectLst/>
                <a:ea typeface="Calibri" panose="020F0502020204030204" pitchFamily="34" charset="0"/>
              </a:rPr>
              <a:t>has </a:t>
            </a:r>
            <a:r>
              <a:rPr lang="en-US" sz="3500" dirty="0">
                <a:ea typeface="Calibri" panose="020F0502020204030204" pitchFamily="34" charset="0"/>
              </a:rPr>
              <a:t>become </a:t>
            </a:r>
            <a:r>
              <a:rPr lang="en-US" sz="3500" dirty="0">
                <a:effectLst/>
                <a:ea typeface="Calibri" panose="020F0502020204030204" pitchFamily="34" charset="0"/>
              </a:rPr>
              <a:t>popular in recent years </a:t>
            </a:r>
            <a:r>
              <a:rPr lang="en-US" sz="35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with large companies </a:t>
            </a:r>
            <a:r>
              <a:rPr lang="en-US" sz="3500" dirty="0">
                <a:effectLst/>
                <a:ea typeface="Calibri" panose="020F0502020204030204" pitchFamily="34" charset="0"/>
              </a:rPr>
              <a:t>for promoting innovation</a:t>
            </a:r>
            <a:r>
              <a:rPr lang="en-US" sz="3500" b="1" dirty="0">
                <a:ea typeface="Calibri" panose="020F0502020204030204" pitchFamily="34" charset="0"/>
              </a:rPr>
              <a:t>.</a:t>
            </a:r>
            <a:endParaRPr lang="en-US" sz="3500" b="1" dirty="0">
              <a:effectLst/>
              <a:ea typeface="Calibri" panose="020F0502020204030204" pitchFamily="34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spc="-1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000" dirty="0"/>
              <a:t>Chaudhuri et al., 2022;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Jammulamadaka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2021;</a:t>
            </a:r>
            <a:r>
              <a:rPr lang="en-US" sz="2000" kern="0" dirty="0">
                <a:ea typeface="Calibri" panose="020F0502020204030204" pitchFamily="34" charset="0"/>
              </a:rPr>
              <a:t> </a:t>
            </a:r>
            <a:r>
              <a:rPr lang="en-US" sz="2000" spc="-10" dirty="0">
                <a:effectLst/>
                <a:ea typeface="Times New Roman" panose="02020603050405020304" pitchFamily="18" charset="0"/>
              </a:rPr>
              <a:t>Jordan and </a:t>
            </a:r>
            <a:r>
              <a:rPr lang="en-US" sz="2000" spc="-10" dirty="0" err="1">
                <a:effectLst/>
                <a:ea typeface="Times New Roman" panose="02020603050405020304" pitchFamily="18" charset="0"/>
              </a:rPr>
              <a:t>Sorell</a:t>
            </a:r>
            <a:r>
              <a:rPr lang="en-US" sz="2000" spc="-10" dirty="0">
                <a:effectLst/>
                <a:ea typeface="Times New Roman" panose="02020603050405020304" pitchFamily="18" charset="0"/>
              </a:rPr>
              <a:t>, 2019</a:t>
            </a:r>
            <a:r>
              <a:rPr lang="en-US" sz="2000" spc="-10" dirty="0">
                <a:ea typeface="Times New Roman" panose="02020603050405020304" pitchFamily="18" charset="0"/>
              </a:rPr>
              <a:t>;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Raza, 2020;</a:t>
            </a:r>
            <a:r>
              <a:rPr lang="en-US" sz="2000" kern="0" dirty="0">
                <a:ea typeface="Calibri" panose="020F0502020204030204" pitchFamily="34" charset="0"/>
              </a:rPr>
              <a:t> Wingard, 2018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</a:t>
            </a:r>
            <a:endParaRPr lang="he-IL" sz="2000" dirty="0">
              <a:effectLst/>
              <a:ea typeface="Times New Roman" panose="02020603050405020304" pitchFamily="18" charset="0"/>
            </a:endParaRPr>
          </a:p>
          <a:p>
            <a:endParaRPr lang="he-IL" sz="3200" dirty="0"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C8AB4-3BD2-4993-8AC5-5562DC64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30094" y="6529233"/>
            <a:ext cx="1926140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/>
              <a:t>Schwartz, Bar-El, Bentolila</a:t>
            </a:r>
            <a:endParaRPr lang="he-IL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14B96-E29B-432F-B439-6E7E87B8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 sz="1000"/>
              <a:pPr>
                <a:spcAft>
                  <a:spcPts val="600"/>
                </a:spcAft>
              </a:pPr>
              <a:t>3</a:t>
            </a:fld>
            <a:endParaRPr lang="he-IL" sz="1000"/>
          </a:p>
        </p:txBody>
      </p:sp>
      <p:pic>
        <p:nvPicPr>
          <p:cNvPr id="6" name="Picture 5" descr="A cartoon of people talking to each other&#10;&#10;Description automatically generated">
            <a:extLst>
              <a:ext uri="{FF2B5EF4-FFF2-40B4-BE49-F238E27FC236}">
                <a16:creationId xmlns:a16="http://schemas.microsoft.com/office/drawing/2014/main" id="{AFFB6D0D-FC94-D728-E337-B0A63519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19" t="11349" r="13087"/>
          <a:stretch/>
        </p:blipFill>
        <p:spPr>
          <a:xfrm>
            <a:off x="9300055" y="352778"/>
            <a:ext cx="2753082" cy="26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FD253-2C1B-43C8-9B00-37166732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00" y="800392"/>
            <a:ext cx="10820289" cy="121210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However, RM programs are not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mplemented by SMEs 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2821-0DEF-4A20-B379-73BB470B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750" y="2383930"/>
            <a:ext cx="11072678" cy="4360704"/>
          </a:xfrm>
        </p:spPr>
        <p:txBody>
          <a:bodyPr anchor="ctr">
            <a:noAutofit/>
          </a:bodyPr>
          <a:lstStyle/>
          <a:p>
            <a:pPr marL="0" indent="0" rtl="0">
              <a:spcAft>
                <a:spcPts val="600"/>
              </a:spcAft>
              <a:buNone/>
            </a:pPr>
            <a:endParaRPr lang="en-US" sz="3200" dirty="0">
              <a:effectLst/>
              <a:ea typeface="Calibri" panose="020F0502020204030204" pitchFamily="34" charset="0"/>
            </a:endParaRPr>
          </a:p>
          <a:p>
            <a:pPr marL="0" indent="0" rtl="0">
              <a:spcAft>
                <a:spcPts val="600"/>
              </a:spcAft>
              <a:buNone/>
            </a:pPr>
            <a:r>
              <a:rPr lang="en-US" sz="3200" dirty="0">
                <a:effectLst/>
                <a:ea typeface="Calibri" panose="020F0502020204030204" pitchFamily="34" charset="0"/>
              </a:rPr>
              <a:t>Even though they could benefit from them, d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ue to: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kern="0" dirty="0">
                <a:effectLst/>
                <a:ea typeface="Calibri" panose="020F0502020204030204" pitchFamily="34" charset="0"/>
              </a:rPr>
              <a:t>Their size disadvantage.</a:t>
            </a:r>
          </a:p>
          <a:p>
            <a:pPr>
              <a:lnSpc>
                <a:spcPct val="100000"/>
              </a:lnSpc>
            </a:pPr>
            <a:r>
              <a:rPr lang="en-US" sz="3200" kern="0" dirty="0">
                <a:effectLst/>
                <a:ea typeface="Calibri" panose="020F0502020204030204" pitchFamily="34" charset="0"/>
              </a:rPr>
              <a:t>Lack of qualified junior employees that can take on</a:t>
            </a:r>
            <a:r>
              <a:rPr lang="en-US" sz="32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this role  </a:t>
            </a:r>
            <a:r>
              <a:rPr lang="en-US" sz="1400" kern="0" dirty="0">
                <a:effectLst/>
                <a:ea typeface="Calibri" panose="020F0502020204030204" pitchFamily="34" charset="0"/>
              </a:rPr>
              <a:t>(</a:t>
            </a:r>
            <a:r>
              <a:rPr lang="en-US" sz="1400" kern="0" dirty="0" err="1">
                <a:effectLst/>
                <a:ea typeface="Calibri" panose="020F0502020204030204" pitchFamily="34" charset="0"/>
              </a:rPr>
              <a:t>Bilan</a:t>
            </a:r>
            <a:r>
              <a:rPr lang="en-US" sz="1400" kern="0" dirty="0">
                <a:effectLst/>
                <a:ea typeface="Calibri" panose="020F0502020204030204" pitchFamily="34" charset="0"/>
              </a:rPr>
              <a:t>, et al., 2020; </a:t>
            </a:r>
            <a:r>
              <a:rPr lang="en-US" sz="1400" kern="0" dirty="0" err="1">
                <a:effectLst/>
                <a:ea typeface="Calibri" panose="020F0502020204030204" pitchFamily="34" charset="0"/>
              </a:rPr>
              <a:t>Hasman</a:t>
            </a:r>
            <a:r>
              <a:rPr lang="en-US" sz="1400" kern="0" dirty="0">
                <a:effectLst/>
                <a:ea typeface="Calibri" panose="020F0502020204030204" pitchFamily="34" charset="0"/>
              </a:rPr>
              <a:t>, Schwartz and Bar-El, 2013).</a:t>
            </a:r>
          </a:p>
          <a:p>
            <a:pPr>
              <a:lnSpc>
                <a:spcPct val="100000"/>
              </a:lnSpc>
            </a:pPr>
            <a:r>
              <a:rPr lang="en-US" sz="3200" kern="0" dirty="0">
                <a:effectLst/>
                <a:ea typeface="Calibri" panose="020F0502020204030204" pitchFamily="34" charset="0"/>
              </a:rPr>
              <a:t>Lack of organizational capabilities </a:t>
            </a:r>
          </a:p>
          <a:p>
            <a:pPr>
              <a:lnSpc>
                <a:spcPct val="100000"/>
              </a:lnSpc>
            </a:pPr>
            <a:r>
              <a:rPr lang="en-US" sz="3200" kern="0" dirty="0">
                <a:ea typeface="Calibri" panose="020F0502020204030204" pitchFamily="34" charset="0"/>
              </a:rPr>
              <a:t>Lack of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financial resources.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kern="0" dirty="0">
                <a:effectLst/>
                <a:ea typeface="Calibri" panose="020F0502020204030204" pitchFamily="34" charset="0"/>
              </a:rPr>
              <a:t>(</a:t>
            </a:r>
            <a:r>
              <a:rPr lang="en-US" sz="1400" kern="0" dirty="0" err="1">
                <a:effectLst/>
                <a:ea typeface="Calibri" panose="020F0502020204030204" pitchFamily="34" charset="0"/>
              </a:rPr>
              <a:t>Garengo</a:t>
            </a:r>
            <a:r>
              <a:rPr lang="en-US" sz="1400" kern="0" dirty="0">
                <a:effectLst/>
                <a:ea typeface="Calibri" panose="020F0502020204030204" pitchFamily="34" charset="0"/>
              </a:rPr>
              <a:t> &amp; </a:t>
            </a:r>
            <a:r>
              <a:rPr lang="en-US" sz="1400" kern="0" dirty="0" err="1">
                <a:effectLst/>
                <a:ea typeface="Calibri" panose="020F0502020204030204" pitchFamily="34" charset="0"/>
              </a:rPr>
              <a:t>Bernardi</a:t>
            </a:r>
            <a:r>
              <a:rPr lang="en-US" sz="1400" kern="0" dirty="0">
                <a:effectLst/>
                <a:ea typeface="Calibri" panose="020F0502020204030204" pitchFamily="34" charset="0"/>
              </a:rPr>
              <a:t>, 2007; Harel, Schwartz &amp; Kaufmann, 2020). </a:t>
            </a:r>
          </a:p>
          <a:p>
            <a:pPr>
              <a:lnSpc>
                <a:spcPct val="100000"/>
              </a:lnSpc>
            </a:pPr>
            <a:endParaRPr lang="en-US" sz="3200" kern="0" dirty="0">
              <a:effectLst/>
              <a:ea typeface="Calibri" panose="020F0502020204030204" pitchFamily="34" charset="0"/>
            </a:endParaRPr>
          </a:p>
          <a:p>
            <a:endParaRPr lang="he-IL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68B6D-BC68-47D6-93FF-CB40E35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4447" y="6537960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Schwartz, Bar-El, Bentolila</a:t>
            </a:r>
            <a:endParaRPr lang="he-IL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D5724-E700-41E2-9DC3-513A4BB3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526A5-A9F2-4F39-AE34-7894D8053151}" type="slidenum">
              <a:rPr lang="he-IL" sz="1000"/>
              <a:pPr>
                <a:spcAft>
                  <a:spcPts val="600"/>
                </a:spcAft>
              </a:pPr>
              <a:t>4</a:t>
            </a:fld>
            <a:endParaRPr lang="he-IL" sz="1000"/>
          </a:p>
        </p:txBody>
      </p:sp>
    </p:spTree>
    <p:extLst>
      <p:ext uri="{BB962C8B-B14F-4D97-AF65-F5344CB8AC3E}">
        <p14:creationId xmlns:p14="http://schemas.microsoft.com/office/powerpoint/2010/main" val="271336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DC2D08-E4CD-4CA4-8369-A6354EED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744537"/>
            <a:ext cx="1043613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current study presents</a:t>
            </a:r>
            <a:br>
              <a:rPr lang="he-IL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 New RM Program 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F69CA-C8D0-465A-918C-88E0852C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AB142-CEBC-4F9A-ACAB-9FAAFC8E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3731" y="6415151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Schwartz, Bar-El, Bentolila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68BB5D-73E0-D2E9-6FFF-1C77A66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690" y="2615483"/>
            <a:ext cx="10515600" cy="4351338"/>
          </a:xfrm>
        </p:spPr>
        <p:txBody>
          <a:bodyPr/>
          <a:lstStyle/>
          <a:p>
            <a:pPr marL="0" indent="0" rtl="0">
              <a:spcAft>
                <a:spcPts val="600"/>
              </a:spcAft>
              <a:buNone/>
            </a:pPr>
            <a:r>
              <a:rPr lang="en-US" sz="3200" dirty="0">
                <a:effectLst/>
                <a:ea typeface="Calibri" panose="020F0502020204030204" pitchFamily="34" charset="0"/>
              </a:rPr>
              <a:t>That is applicable also by SMEs.</a:t>
            </a:r>
          </a:p>
          <a:p>
            <a:pPr marL="0" indent="0" rtl="0">
              <a:spcAft>
                <a:spcPts val="600"/>
              </a:spcAft>
              <a:buNone/>
            </a:pPr>
            <a:endParaRPr lang="he-IL" sz="3200" dirty="0">
              <a:effectLst/>
              <a:ea typeface="Calibri" panose="020F0502020204030204" pitchFamily="34" charset="0"/>
            </a:endParaRPr>
          </a:p>
          <a:p>
            <a:pPr marL="0" indent="0" rtl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A pilot project was implemented in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Ceara</a:t>
            </a:r>
            <a:r>
              <a:rPr lang="en-US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in 2014 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</a:rPr>
              <a:t>by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</a:rPr>
              <a:t>FIEC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demonstrates its feasibility.</a:t>
            </a:r>
            <a:endParaRPr lang="en-US" sz="3200" b="1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320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99295F8-EF0A-4F38-850B-459E0074D721}"/>
              </a:ext>
            </a:extLst>
          </p:cNvPr>
          <p:cNvGrpSpPr/>
          <p:nvPr/>
        </p:nvGrpSpPr>
        <p:grpSpPr>
          <a:xfrm>
            <a:off x="190500" y="43826"/>
            <a:ext cx="11810999" cy="6652482"/>
            <a:chOff x="4385846" y="612758"/>
            <a:chExt cx="6201634" cy="444487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D7BDA21-7B78-415E-8C8A-FD760F10F652}"/>
                </a:ext>
              </a:extLst>
            </p:cNvPr>
            <p:cNvSpPr/>
            <p:nvPr/>
          </p:nvSpPr>
          <p:spPr>
            <a:xfrm>
              <a:off x="8591908" y="3535703"/>
              <a:ext cx="1995572" cy="67907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Innovation Agents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EB3443-E005-4CCF-9AB5-982F277086D2}"/>
                </a:ext>
              </a:extLst>
            </p:cNvPr>
            <p:cNvSpPr/>
            <p:nvPr/>
          </p:nvSpPr>
          <p:spPr>
            <a:xfrm>
              <a:off x="5869054" y="612758"/>
              <a:ext cx="4152890" cy="53017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Professional external organization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8591908" y="1377051"/>
              <a:ext cx="1995570" cy="71052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External Juniors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- university graduate students</a:t>
              </a:r>
            </a:p>
          </p:txBody>
        </p:sp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>
              <a:off x="5353297" y="1870865"/>
              <a:ext cx="1376781" cy="1523194"/>
            </a:xfrm>
            <a:prstGeom prst="leftArrow">
              <a:avLst>
                <a:gd name="adj1" fmla="val 65319"/>
                <a:gd name="adj2" fmla="val 20772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Technology, Perspectives, , trends, etc.</a:t>
              </a:r>
            </a:p>
          </p:txBody>
        </p:sp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7340346" y="2026746"/>
              <a:ext cx="963454" cy="32550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Company A</a:t>
              </a:r>
            </a:p>
          </p:txBody>
        </p:sp>
        <p:sp>
          <p:nvSpPr>
            <p:cNvPr id="26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8591908" y="2381651"/>
              <a:ext cx="1995571" cy="58880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Training in innovation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7915291" y="1136058"/>
              <a:ext cx="650" cy="242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9226919" y="1137336"/>
              <a:ext cx="0" cy="239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4451658" y="4410631"/>
              <a:ext cx="6135822" cy="64700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Promoting innovation</a:t>
              </a:r>
            </a:p>
          </p:txBody>
        </p:sp>
        <p:sp>
          <p:nvSpPr>
            <p:cNvPr id="34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4385846" y="1825680"/>
              <a:ext cx="963454" cy="233879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In each company</a:t>
              </a:r>
              <a:r>
                <a:rPr lang="he-IL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Select :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a team of senior employees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17EB76B-D0AA-463C-B1D1-323007C37362}"/>
                </a:ext>
              </a:extLst>
            </p:cNvPr>
            <p:cNvSpPr/>
            <p:nvPr/>
          </p:nvSpPr>
          <p:spPr>
            <a:xfrm>
              <a:off x="5777375" y="1395255"/>
              <a:ext cx="2526425" cy="40877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Selection of target companies</a:t>
              </a:r>
              <a:endParaRPr lang="en-US" sz="2000" b="1" strike="sngStrike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8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 rot="16200000">
              <a:off x="4776900" y="4137222"/>
              <a:ext cx="246633" cy="257856"/>
            </a:xfrm>
            <a:prstGeom prst="leftArrow">
              <a:avLst>
                <a:gd name="adj1" fmla="val 65319"/>
                <a:gd name="adj2" fmla="val 33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 flipH="1" flipV="1">
              <a:off x="8102588" y="3225521"/>
              <a:ext cx="472868" cy="336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 flipH="1" flipV="1">
              <a:off x="8303799" y="2222199"/>
              <a:ext cx="288109" cy="12841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 rot="16200000">
              <a:off x="9343919" y="2103593"/>
              <a:ext cx="259558" cy="237759"/>
            </a:xfrm>
            <a:prstGeom prst="leftArrow">
              <a:avLst>
                <a:gd name="adj1" fmla="val 65319"/>
                <a:gd name="adj2" fmla="val 33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9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 rot="16200000">
              <a:off x="7703083" y="1796734"/>
              <a:ext cx="196554" cy="242380"/>
            </a:xfrm>
            <a:prstGeom prst="leftArrow">
              <a:avLst>
                <a:gd name="adj1" fmla="val 65319"/>
                <a:gd name="adj2" fmla="val 33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H="1" flipV="1">
              <a:off x="8287347" y="2676054"/>
              <a:ext cx="288109" cy="853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 rot="16200000">
              <a:off x="9239712" y="3143979"/>
              <a:ext cx="500329" cy="264543"/>
            </a:xfrm>
            <a:prstGeom prst="leftArrow">
              <a:avLst>
                <a:gd name="adj1" fmla="val 65319"/>
                <a:gd name="adj2" fmla="val 33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63" name="Arrow: Left 15">
              <a:extLst>
                <a:ext uri="{FF2B5EF4-FFF2-40B4-BE49-F238E27FC236}">
                  <a16:creationId xmlns:a16="http://schemas.microsoft.com/office/drawing/2014/main" id="{6C68A1C8-F679-4BAF-A08B-B6817276DCA9}"/>
                </a:ext>
              </a:extLst>
            </p:cNvPr>
            <p:cNvSpPr/>
            <p:nvPr/>
          </p:nvSpPr>
          <p:spPr>
            <a:xfrm>
              <a:off x="6721853" y="2121803"/>
              <a:ext cx="610267" cy="155233"/>
            </a:xfrm>
            <a:prstGeom prst="leftArrow">
              <a:avLst>
                <a:gd name="adj1" fmla="val 65319"/>
                <a:gd name="adj2" fmla="val 33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0" name="Rectangle: Rounded Corners 9">
              <a:extLst>
                <a:ext uri="{FF2B5EF4-FFF2-40B4-BE49-F238E27FC236}">
                  <a16:creationId xmlns:a16="http://schemas.microsoft.com/office/drawing/2014/main" id="{9A364839-39F6-4484-8773-8FDA1ED6DF56}"/>
                </a:ext>
              </a:extLst>
            </p:cNvPr>
            <p:cNvSpPr/>
            <p:nvPr/>
          </p:nvSpPr>
          <p:spPr>
            <a:xfrm>
              <a:off x="7340346" y="2434395"/>
              <a:ext cx="963454" cy="33957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Company B</a:t>
              </a:r>
            </a:p>
          </p:txBody>
        </p:sp>
        <p:sp>
          <p:nvSpPr>
            <p:cNvPr id="31" name="Rectangle: Rounded Corners 9">
              <a:extLst>
                <a:ext uri="{FF2B5EF4-FFF2-40B4-BE49-F238E27FC236}">
                  <a16:creationId xmlns:a16="http://schemas.microsoft.com/office/drawing/2014/main" id="{7DCD90F6-F3EA-431F-A62A-829E6F8A72FF}"/>
                </a:ext>
              </a:extLst>
            </p:cNvPr>
            <p:cNvSpPr/>
            <p:nvPr/>
          </p:nvSpPr>
          <p:spPr>
            <a:xfrm>
              <a:off x="7340346" y="2868876"/>
              <a:ext cx="963454" cy="3324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Company C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B7ACE9-6DAA-4529-ACF9-4A96B583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9503" y="6432259"/>
            <a:ext cx="4114800" cy="365125"/>
          </a:xfrm>
        </p:spPr>
        <p:txBody>
          <a:bodyPr/>
          <a:lstStyle/>
          <a:p>
            <a:r>
              <a:rPr lang="en-US" dirty="0"/>
              <a:t>Schwartz, Bar-El, Bentolila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07186-3A28-4349-93E1-DC621574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26A5-A9F2-4F39-AE34-7894D8053151}" type="slidenum">
              <a:rPr lang="he-IL" smtClean="0"/>
              <a:t>6</a:t>
            </a:fld>
            <a:endParaRPr lang="he-IL"/>
          </a:p>
        </p:txBody>
      </p:sp>
      <p:sp>
        <p:nvSpPr>
          <p:cNvPr id="54" name="Arrow: Left 15">
            <a:extLst>
              <a:ext uri="{FF2B5EF4-FFF2-40B4-BE49-F238E27FC236}">
                <a16:creationId xmlns:a16="http://schemas.microsoft.com/office/drawing/2014/main" id="{BB8079C7-F887-0D55-67DB-B0B223E31172}"/>
              </a:ext>
            </a:extLst>
          </p:cNvPr>
          <p:cNvSpPr/>
          <p:nvPr/>
        </p:nvSpPr>
        <p:spPr>
          <a:xfrm>
            <a:off x="4655087" y="2967086"/>
            <a:ext cx="1162252" cy="232331"/>
          </a:xfrm>
          <a:prstGeom prst="leftArrow">
            <a:avLst>
              <a:gd name="adj1" fmla="val 65319"/>
              <a:gd name="adj2" fmla="val 33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5" name="Arrow: Left 15">
            <a:extLst>
              <a:ext uri="{FF2B5EF4-FFF2-40B4-BE49-F238E27FC236}">
                <a16:creationId xmlns:a16="http://schemas.microsoft.com/office/drawing/2014/main" id="{55CB05EC-8BCC-20B8-B2C8-B6E90EFB0454}"/>
              </a:ext>
            </a:extLst>
          </p:cNvPr>
          <p:cNvSpPr/>
          <p:nvPr/>
        </p:nvSpPr>
        <p:spPr>
          <a:xfrm>
            <a:off x="4669056" y="3635286"/>
            <a:ext cx="1162252" cy="232331"/>
          </a:xfrm>
          <a:prstGeom prst="leftArrow">
            <a:avLst>
              <a:gd name="adj1" fmla="val 65319"/>
              <a:gd name="adj2" fmla="val 33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6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DC2D08-E4CD-4CA4-8369-A6354EED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744537"/>
            <a:ext cx="1127861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New RM program </a:t>
            </a:r>
            <a:br>
              <a:rPr lang="en-US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4000" kern="0" dirty="0">
                <a:solidFill>
                  <a:srgbClr val="FFFFFF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was executed by an external organization 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530C-791C-44AD-848C-5FAB3A6D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90" y="2655889"/>
            <a:ext cx="10354619" cy="4570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kern="0" dirty="0">
                <a:ea typeface="Calibri" panose="020F0502020204030204" pitchFamily="34" charset="0"/>
              </a:rPr>
              <a:t> It was executed by </a:t>
            </a:r>
            <a:r>
              <a:rPr lang="en-US" sz="3200" kern="0" dirty="0" err="1">
                <a:ea typeface="Calibri" panose="020F0502020204030204" pitchFamily="34" charset="0"/>
              </a:rPr>
              <a:t>FIEC</a:t>
            </a:r>
            <a:r>
              <a:rPr lang="en-US" sz="3200" kern="0" dirty="0">
                <a:ea typeface="Calibri" panose="020F0502020204030204" pitchFamily="34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n several companies simultaneously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nstead of by each company individually.</a:t>
            </a:r>
          </a:p>
          <a:p>
            <a:pPr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And this creates economies of scale.</a:t>
            </a:r>
          </a:p>
          <a:p>
            <a:endParaRPr lang="en-US" sz="3200" kern="0" dirty="0">
              <a:ea typeface="Calibri" panose="020F0502020204030204" pitchFamily="34" charset="0"/>
            </a:endParaRPr>
          </a:p>
          <a:p>
            <a:endParaRPr lang="en-US" sz="3200" kern="0" dirty="0">
              <a:ea typeface="Calibri" panose="020F0502020204030204" pitchFamily="34" charset="0"/>
            </a:endParaRPr>
          </a:p>
          <a:p>
            <a:endParaRPr lang="en-US" sz="3200" kern="0" dirty="0">
              <a:ea typeface="Calibri" panose="020F0502020204030204" pitchFamily="34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kern="0" dirty="0">
                <a:effectLst/>
                <a:ea typeface="Calibri" panose="020F0502020204030204" pitchFamily="34" charset="0"/>
              </a:rPr>
              <a:t>Bar-El, 2014; </a:t>
            </a:r>
            <a:r>
              <a:rPr lang="en-US" sz="2000" dirty="0">
                <a:effectLst/>
                <a:ea typeface="Calibri" panose="020F0502020204030204" pitchFamily="34" charset="0"/>
              </a:rPr>
              <a:t>Schwartz </a:t>
            </a:r>
            <a:r>
              <a:rPr lang="he-IL" sz="2000" dirty="0">
                <a:effectLst/>
                <a:ea typeface="Calibri" panose="020F0502020204030204" pitchFamily="34" charset="0"/>
              </a:rPr>
              <a:t>&amp;</a:t>
            </a:r>
            <a:r>
              <a:rPr lang="en-US" sz="2000" dirty="0">
                <a:effectLst/>
                <a:ea typeface="Calibri" panose="020F0502020204030204" pitchFamily="34" charset="0"/>
              </a:rPr>
              <a:t> Bar-El, </a:t>
            </a:r>
            <a:r>
              <a:rPr lang="he-IL" sz="2000" dirty="0">
                <a:effectLst/>
                <a:ea typeface="Calibri" panose="020F0502020204030204" pitchFamily="34" charset="0"/>
                <a:cs typeface="+mj-cs"/>
              </a:rPr>
              <a:t>2</a:t>
            </a:r>
            <a:r>
              <a:rPr lang="en-US" sz="2000" dirty="0">
                <a:effectLst/>
                <a:ea typeface="Calibri" panose="020F0502020204030204" pitchFamily="34" charset="0"/>
              </a:rPr>
              <a:t>014; Schwartz, Bar-El &amp; Bentolila, 2022).</a:t>
            </a:r>
            <a:endParaRPr lang="he-IL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F69CA-C8D0-465A-918C-88E0852C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AB142-CEBC-4F9A-ACAB-9FAAFC8E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3731" y="6415151"/>
            <a:ext cx="4114800" cy="365125"/>
          </a:xfrm>
        </p:spPr>
        <p:txBody>
          <a:bodyPr/>
          <a:lstStyle/>
          <a:p>
            <a:r>
              <a:rPr lang="en-US" dirty="0"/>
              <a:t>Schwartz, Bar-El, Bentolila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153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C2D08-E4CD-4CA4-8369-A6354EED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kern="0" dirty="0">
                <a:solidFill>
                  <a:srgbClr val="FFFF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Juniors were not junior employees  </a:t>
            </a:r>
            <a:endParaRPr lang="he-IL" sz="4000" strike="sngStrike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530C-791C-44AD-848C-5FAB3A6D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186359"/>
            <a:ext cx="10545628" cy="5307356"/>
          </a:xfrm>
        </p:spPr>
        <p:txBody>
          <a:bodyPr anchor="ctr">
            <a:noAutofit/>
          </a:bodyPr>
          <a:lstStyle/>
          <a:p>
            <a:r>
              <a:rPr lang="en-US" sz="3200" kern="0" dirty="0">
                <a:effectLst/>
                <a:ea typeface="Calibri" panose="020F0502020204030204" pitchFamily="34" charset="0"/>
              </a:rPr>
              <a:t>But  </a:t>
            </a:r>
            <a:r>
              <a:rPr lang="en-US" sz="32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u</a:t>
            </a:r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niversity graduate students </a:t>
            </a:r>
            <a:r>
              <a:rPr lang="en-US" sz="3200" dirty="0">
                <a:effectLst/>
                <a:ea typeface="Calibri" panose="020F0502020204030204" pitchFamily="34" charset="0"/>
              </a:rPr>
              <a:t>with specialization in innovation that were recruited  for this program.</a:t>
            </a:r>
          </a:p>
          <a:p>
            <a:endParaRPr lang="en-US" sz="3200" dirty="0">
              <a:effectLst/>
              <a:ea typeface="Calibri" panose="020F0502020204030204" pitchFamily="34" charset="0"/>
            </a:endParaRPr>
          </a:p>
          <a:p>
            <a:r>
              <a:rPr lang="en-US" sz="3200" dirty="0">
                <a:ea typeface="Calibri" panose="020F0502020204030204" pitchFamily="34" charset="0"/>
              </a:rPr>
              <a:t>They </a:t>
            </a:r>
            <a:r>
              <a:rPr lang="en-US" sz="3200" dirty="0">
                <a:cs typeface="Aharoni" panose="02010803020104030203" pitchFamily="2" charset="-79"/>
              </a:rPr>
              <a:t>Were titled Innovation Agents</a:t>
            </a:r>
            <a:r>
              <a:rPr lang="en-US" sz="3200" dirty="0">
                <a:ea typeface="Calibri" panose="020F0502020204030204" pitchFamily="34" charset="0"/>
              </a:rPr>
              <a:t>.</a:t>
            </a:r>
          </a:p>
          <a:p>
            <a:endParaRPr lang="en-US" sz="3200" dirty="0"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They received training in the field of innovation and about </a:t>
            </a:r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their role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165AE-19D6-41CC-BD11-78E289B8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965" y="6615684"/>
            <a:ext cx="2824517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F69CA-C8D0-465A-918C-88E0852C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0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5FBA3-A592-4B9D-9A4D-96D8CD8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829" y="828110"/>
            <a:ext cx="12267961" cy="13837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Innovation Agents role was </a:t>
            </a:r>
            <a:endParaRPr lang="he-IL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B88C0-CEC5-4E45-8964-B95650A4D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53754"/>
            <a:ext cx="10662968" cy="33207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a typeface="Calibri" panose="020F0502020204030204" pitchFamily="34" charset="0"/>
              </a:rPr>
              <a:t>o provide the senior employees with new and "fresh" perspectives and updated technology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ea typeface="Calibri" panose="020F0502020204030204" pitchFamily="34" charset="0"/>
              </a:rPr>
              <a:t>To support the companies </a:t>
            </a:r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for accessing external information and optimizing the use of the local ecosystem.</a:t>
            </a:r>
          </a:p>
          <a:p>
            <a:pPr>
              <a:spcAft>
                <a:spcPts val="600"/>
              </a:spcAft>
            </a:pPr>
            <a:endParaRPr lang="en-US" sz="3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D1631-6FDC-4CDF-B79C-04198F1B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65482" y="6451911"/>
            <a:ext cx="1947728" cy="32004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Schwartz, Bar-El, Bentolila</a:t>
            </a: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4D0E6-ABE2-4352-A528-5D8A47E2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526A5-A9F2-4F39-AE34-7894D8053151}" type="slidenum">
              <a:rPr kumimoji="0" lang="he-IL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10212</TotalTime>
  <Words>1377</Words>
  <Application>Microsoft Macintosh PowerPoint</Application>
  <PresentationFormat>Widescreen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Palatino Linotype</vt:lpstr>
      <vt:lpstr>Söhne</vt:lpstr>
      <vt:lpstr>Times New Roman</vt:lpstr>
      <vt:lpstr>Wingdings</vt:lpstr>
      <vt:lpstr>Office Theme</vt:lpstr>
      <vt:lpstr>1_Office Theme</vt:lpstr>
      <vt:lpstr>Apresentação do PowerPoint</vt:lpstr>
      <vt:lpstr>What is Reverse Mentoring (RM) programs?</vt:lpstr>
      <vt:lpstr>This interaction</vt:lpstr>
      <vt:lpstr>However, RM programs are not Implemented by SMEs </vt:lpstr>
      <vt:lpstr>The current study presents  a New RM Program </vt:lpstr>
      <vt:lpstr>Apresentação do PowerPoint</vt:lpstr>
      <vt:lpstr>The New RM program  was executed by an external organization </vt:lpstr>
      <vt:lpstr>The Juniors were not junior employees  </vt:lpstr>
      <vt:lpstr>The Innovation Agents role was </vt:lpstr>
      <vt:lpstr>The implementation Phase</vt:lpstr>
      <vt:lpstr>A team of IA were appointed  for each company</vt:lpstr>
      <vt:lpstr>Main Findings  </vt:lpstr>
      <vt:lpstr>In All the Companies, the IAs Assisted in:</vt:lpstr>
      <vt:lpstr>For all the Companies, the IAs Identified</vt:lpstr>
      <vt:lpstr>Apresentação do PowerPoint</vt:lpstr>
      <vt:lpstr>The Program Contribution in Retrospective</vt:lpstr>
      <vt:lpstr>They confirmed that the program </vt:lpstr>
      <vt:lpstr>The impact – The new RM program has gained global recognition</vt:lpstr>
      <vt:lpstr>Conclusion -  The new RM program  </vt:lpstr>
      <vt:lpstr>Recommendation for Further Research</vt:lpstr>
      <vt:lpstr>Acknowledgments: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model of Reverse Mentoring for the promotion of innovation in SMEs – an empirical case study in Ceara, Brazil</dc:title>
  <dc:creator>Dafna Schwartz</dc:creator>
  <cp:lastModifiedBy>Marlon Bruno Matos Paiva</cp:lastModifiedBy>
  <cp:revision>106</cp:revision>
  <cp:lastPrinted>2021-06-29T12:08:33Z</cp:lastPrinted>
  <dcterms:created xsi:type="dcterms:W3CDTF">2021-06-13T06:21:53Z</dcterms:created>
  <dcterms:modified xsi:type="dcterms:W3CDTF">2023-07-19T16:11:32Z</dcterms:modified>
</cp:coreProperties>
</file>