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1" r:id="rId2"/>
    <p:sldMasterId id="2147483679" r:id="rId3"/>
  </p:sldMasterIdLst>
  <p:notesMasterIdLst>
    <p:notesMasterId r:id="rId37"/>
  </p:notesMasterIdLst>
  <p:sldIdLst>
    <p:sldId id="257" r:id="rId4"/>
    <p:sldId id="295" r:id="rId5"/>
    <p:sldId id="346" r:id="rId6"/>
    <p:sldId id="349" r:id="rId7"/>
    <p:sldId id="366" r:id="rId8"/>
    <p:sldId id="348" r:id="rId9"/>
    <p:sldId id="353" r:id="rId10"/>
    <p:sldId id="354" r:id="rId11"/>
    <p:sldId id="355" r:id="rId12"/>
    <p:sldId id="356" r:id="rId13"/>
    <p:sldId id="365" r:id="rId14"/>
    <p:sldId id="292" r:id="rId15"/>
    <p:sldId id="314" r:id="rId16"/>
    <p:sldId id="329" r:id="rId17"/>
    <p:sldId id="318" r:id="rId18"/>
    <p:sldId id="330" r:id="rId19"/>
    <p:sldId id="343" r:id="rId20"/>
    <p:sldId id="344" r:id="rId21"/>
    <p:sldId id="323" r:id="rId22"/>
    <p:sldId id="332" r:id="rId23"/>
    <p:sldId id="333" r:id="rId24"/>
    <p:sldId id="273" r:id="rId25"/>
    <p:sldId id="274" r:id="rId26"/>
    <p:sldId id="279" r:id="rId27"/>
    <p:sldId id="280" r:id="rId28"/>
    <p:sldId id="284" r:id="rId29"/>
    <p:sldId id="286" r:id="rId30"/>
    <p:sldId id="289" r:id="rId31"/>
    <p:sldId id="290" r:id="rId32"/>
    <p:sldId id="291" r:id="rId33"/>
    <p:sldId id="359" r:id="rId34"/>
    <p:sldId id="360" r:id="rId35"/>
    <p:sldId id="271" r:id="rId3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070" autoAdjust="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0E14AEC-56A2-47C5-8628-3A3C1B44227A}" type="datetimeFigureOut">
              <a:rPr lang="he-IL" smtClean="0"/>
              <a:t>ב'/אב/תשפ"ג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3EA4CD0-3432-4E55-89C9-BB19FAC63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3684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A4CD0-3432-4E55-89C9-BB19FAC631D4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433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D0F4-D00F-47B1-A31D-33E86895C1AC}" type="datetimeFigureOut">
              <a:rPr lang="he-IL" smtClean="0"/>
              <a:t>ב'/אב/תשפ"ג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1402C-BB5C-4E46-9619-CCF15F4D14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41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D0F4-D00F-47B1-A31D-33E86895C1AC}" type="datetimeFigureOut">
              <a:rPr lang="he-IL" smtClean="0"/>
              <a:t>ב'/אב/תשפ"ג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1402C-BB5C-4E46-9619-CCF15F4D14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044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D0F4-D00F-47B1-A31D-33E86895C1AC}" type="datetimeFigureOut">
              <a:rPr lang="he-IL" smtClean="0"/>
              <a:t>ב'/אב/תשפ"ג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1402C-BB5C-4E46-9619-CCF15F4D14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97905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/>
          </p:nvPr>
        </p:nvSpPr>
        <p:spPr>
          <a:xfrm>
            <a:off x="3556000" y="152400"/>
            <a:ext cx="8432800" cy="53340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</p:spTree>
    <p:extLst>
      <p:ext uri="{BB962C8B-B14F-4D97-AF65-F5344CB8AC3E}">
        <p14:creationId xmlns:p14="http://schemas.microsoft.com/office/powerpoint/2010/main" val="1918027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743149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288929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8156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002774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16001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0525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21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D0F4-D00F-47B1-A31D-33E86895C1AC}" type="datetimeFigureOut">
              <a:rPr lang="he-IL" smtClean="0"/>
              <a:t>ב'/אב/תשפ"ג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1402C-BB5C-4E46-9619-CCF15F4D14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48004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-188384" y="84139"/>
            <a:ext cx="3359151" cy="35242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9E6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800" dirty="0"/>
          </a:p>
        </p:txBody>
      </p:sp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1968500" y="284163"/>
            <a:ext cx="3530600" cy="360362"/>
          </a:xfrm>
          <a:prstGeom prst="roundRect">
            <a:avLst>
              <a:gd name="adj" fmla="val 32884"/>
            </a:avLst>
          </a:prstGeom>
          <a:noFill/>
          <a:ln w="28575">
            <a:solidFill>
              <a:srgbClr val="009E6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800" dirty="0"/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503767" y="141289"/>
            <a:ext cx="5894917" cy="452437"/>
            <a:chOff x="-238" y="89"/>
            <a:chExt cx="2785" cy="285"/>
          </a:xfrm>
        </p:grpSpPr>
        <p:sp>
          <p:nvSpPr>
            <p:cNvPr id="5" name="AutoShape 11"/>
            <p:cNvSpPr>
              <a:spLocks noChangeArrowheads="1"/>
            </p:cNvSpPr>
            <p:nvPr/>
          </p:nvSpPr>
          <p:spPr bwMode="auto">
            <a:xfrm>
              <a:off x="-238" y="89"/>
              <a:ext cx="2785" cy="285"/>
            </a:xfrm>
            <a:prstGeom prst="roundRect">
              <a:avLst>
                <a:gd name="adj" fmla="val 15019"/>
              </a:avLst>
            </a:prstGeom>
            <a:solidFill>
              <a:srgbClr val="E0AA0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sz="1800" dirty="0"/>
            </a:p>
          </p:txBody>
        </p:sp>
        <p:pic>
          <p:nvPicPr>
            <p:cNvPr id="6" name="Picture 12" descr="Layouts_INDI ex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" y="160"/>
              <a:ext cx="2356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AutoShape 8"/>
          <p:cNvSpPr>
            <a:spLocks noChangeArrowheads="1"/>
          </p:cNvSpPr>
          <p:nvPr userDrawn="1"/>
        </p:nvSpPr>
        <p:spPr bwMode="auto">
          <a:xfrm>
            <a:off x="-188384" y="84139"/>
            <a:ext cx="3359151" cy="35242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9E6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800" dirty="0"/>
          </a:p>
        </p:txBody>
      </p:sp>
      <p:sp>
        <p:nvSpPr>
          <p:cNvPr id="8" name="AutoShape 9"/>
          <p:cNvSpPr>
            <a:spLocks noChangeArrowheads="1"/>
          </p:cNvSpPr>
          <p:nvPr userDrawn="1"/>
        </p:nvSpPr>
        <p:spPr bwMode="auto">
          <a:xfrm>
            <a:off x="1968500" y="284163"/>
            <a:ext cx="3530600" cy="360362"/>
          </a:xfrm>
          <a:prstGeom prst="roundRect">
            <a:avLst>
              <a:gd name="adj" fmla="val 32884"/>
            </a:avLst>
          </a:prstGeom>
          <a:noFill/>
          <a:ln w="28575">
            <a:solidFill>
              <a:srgbClr val="009E6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800" dirty="0"/>
          </a:p>
        </p:txBody>
      </p: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-503767" y="141289"/>
            <a:ext cx="5894917" cy="452437"/>
            <a:chOff x="-238" y="89"/>
            <a:chExt cx="2785" cy="285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-238" y="89"/>
              <a:ext cx="2785" cy="285"/>
            </a:xfrm>
            <a:prstGeom prst="roundRect">
              <a:avLst>
                <a:gd name="adj" fmla="val 15019"/>
              </a:avLst>
            </a:prstGeom>
            <a:solidFill>
              <a:srgbClr val="E0AA0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sz="1800" dirty="0"/>
            </a:p>
          </p:txBody>
        </p:sp>
        <p:pic>
          <p:nvPicPr>
            <p:cNvPr id="11" name="Picture 12" descr="Layouts_INDI ex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" y="160"/>
              <a:ext cx="2356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92820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07657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81127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233073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53648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09133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96501" y="6386514"/>
            <a:ext cx="2095500" cy="47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1" y="6492876"/>
            <a:ext cx="666751" cy="365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92B37A-764A-43BD-B731-4C09D4D6349B}" type="slidenum">
              <a:rPr lang="pt-BR" smtClean="0"/>
              <a:pPr>
                <a:defRPr/>
              </a:pPr>
              <a:t>‹#›</a:t>
            </a:fld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096501" y="6386514"/>
            <a:ext cx="2095500" cy="47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6966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96501" y="6386514"/>
            <a:ext cx="2095500" cy="47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1" y="6492876"/>
            <a:ext cx="666751" cy="365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689572D-7804-49A0-B967-F1B4393CF43D}" type="slidenum">
              <a:rPr lang="pt-BR" smtClean="0"/>
              <a:pPr>
                <a:defRPr/>
              </a:pPr>
              <a:t>‹#›</a:t>
            </a:fld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096501" y="6386514"/>
            <a:ext cx="2095500" cy="47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72520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096501" y="6386514"/>
            <a:ext cx="2095500" cy="47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1" y="6492876"/>
            <a:ext cx="666751" cy="365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92B37A-764A-43BD-B731-4C09D4D6349B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195970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096501" y="6386514"/>
            <a:ext cx="2095500" cy="47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ço Reservado para Número de Slide 5"/>
          <p:cNvSpPr>
            <a:spLocks noGrp="1"/>
          </p:cNvSpPr>
          <p:nvPr>
            <p:ph type="sldNum" sz="quarter" idx="10"/>
          </p:nvPr>
        </p:nvSpPr>
        <p:spPr>
          <a:xfrm>
            <a:off x="1" y="6492876"/>
            <a:ext cx="666751" cy="365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689572D-7804-49A0-B967-F1B4393CF43D}" type="slidenum">
              <a:rPr lang="pt-BR"/>
              <a:pPr>
                <a:defRPr/>
              </a:pPr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727006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D0F4-D00F-47B1-A31D-33E86895C1AC}" type="datetimeFigureOut">
              <a:rPr lang="he-IL" smtClean="0"/>
              <a:t>ב'/אב/תשפ"ג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1402C-BB5C-4E46-9619-CCF15F4D14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9816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9C83-AD9A-4790-AA56-73B8C0160856}" type="datetimeFigureOut">
              <a:rPr lang="pt-BR" smtClean="0"/>
              <a:t>20/07/2023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EC51A-1045-427C-9528-D46F24FF510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3894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9C83-AD9A-4790-AA56-73B8C0160856}" type="datetimeFigureOut">
              <a:rPr lang="pt-BR" smtClean="0"/>
              <a:t>20/07/2023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EC51A-1045-427C-9528-D46F24FF510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704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9C83-AD9A-4790-AA56-73B8C0160856}" type="datetimeFigureOut">
              <a:rPr lang="pt-BR" smtClean="0"/>
              <a:t>20/07/2023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EC51A-1045-427C-9528-D46F24FF510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880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9C83-AD9A-4790-AA56-73B8C0160856}" type="datetimeFigureOut">
              <a:rPr lang="pt-BR" smtClean="0"/>
              <a:t>20/07/2023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EC51A-1045-427C-9528-D46F24FF510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8388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9C83-AD9A-4790-AA56-73B8C0160856}" type="datetimeFigureOut">
              <a:rPr lang="pt-BR" smtClean="0"/>
              <a:t>20/07/2023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EC51A-1045-427C-9528-D46F24FF510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891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9C83-AD9A-4790-AA56-73B8C0160856}" type="datetimeFigureOut">
              <a:rPr lang="pt-BR" smtClean="0"/>
              <a:t>20/07/2023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EC51A-1045-427C-9528-D46F24FF510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714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9C83-AD9A-4790-AA56-73B8C0160856}" type="datetimeFigureOut">
              <a:rPr lang="pt-BR" smtClean="0"/>
              <a:t>20/07/2023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EC51A-1045-427C-9528-D46F24FF510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57985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9C83-AD9A-4790-AA56-73B8C0160856}" type="datetimeFigureOut">
              <a:rPr lang="pt-BR" smtClean="0"/>
              <a:t>20/07/2023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EC51A-1045-427C-9528-D46F24FF510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9623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9C83-AD9A-4790-AA56-73B8C0160856}" type="datetimeFigureOut">
              <a:rPr lang="pt-BR" smtClean="0"/>
              <a:t>20/07/2023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EC51A-1045-427C-9528-D46F24FF510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640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9C83-AD9A-4790-AA56-73B8C0160856}" type="datetimeFigureOut">
              <a:rPr lang="pt-BR" smtClean="0"/>
              <a:t>20/07/2023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EC51A-1045-427C-9528-D46F24FF510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759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D0F4-D00F-47B1-A31D-33E86895C1AC}" type="datetimeFigureOut">
              <a:rPr lang="he-IL" smtClean="0"/>
              <a:t>ב'/אב/תשפ"ג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1402C-BB5C-4E46-9619-CCF15F4D14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3145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9C83-AD9A-4790-AA56-73B8C0160856}" type="datetimeFigureOut">
              <a:rPr lang="pt-BR" smtClean="0"/>
              <a:t>20/07/2023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EC51A-1045-427C-9528-D46F24FF510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746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D0F4-D00F-47B1-A31D-33E86895C1AC}" type="datetimeFigureOut">
              <a:rPr lang="he-IL" smtClean="0"/>
              <a:t>ב'/אב/תשפ"ג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1402C-BB5C-4E46-9619-CCF15F4D14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559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D0F4-D00F-47B1-A31D-33E86895C1AC}" type="datetimeFigureOut">
              <a:rPr lang="he-IL" smtClean="0"/>
              <a:t>ב'/אב/תשפ"ג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1402C-BB5C-4E46-9619-CCF15F4D14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509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D0F4-D00F-47B1-A31D-33E86895C1AC}" type="datetimeFigureOut">
              <a:rPr lang="he-IL" smtClean="0"/>
              <a:t>ב'/אב/תשפ"ג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1402C-BB5C-4E46-9619-CCF15F4D14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1897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D0F4-D00F-47B1-A31D-33E86895C1AC}" type="datetimeFigureOut">
              <a:rPr lang="he-IL" smtClean="0"/>
              <a:t>ב'/אב/תשפ"ג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1402C-BB5C-4E46-9619-CCF15F4D14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076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D0F4-D00F-47B1-A31D-33E86895C1AC}" type="datetimeFigureOut">
              <a:rPr lang="he-IL" smtClean="0"/>
              <a:t>ב'/אב/תשפ"ג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1402C-BB5C-4E46-9619-CCF15F4D14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2001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2D0F4-D00F-47B1-A31D-33E86895C1AC}" type="datetimeFigureOut">
              <a:rPr lang="he-IL" smtClean="0"/>
              <a:t>ב'/אב/תשפ"ג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1402C-BB5C-4E46-9619-CCF15F4D14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047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ndo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1" y="6538913"/>
            <a:ext cx="6354233" cy="336550"/>
            <a:chOff x="0" y="4119"/>
            <a:chExt cx="3002" cy="212"/>
          </a:xfrm>
        </p:grpSpPr>
        <p:sp>
          <p:nvSpPr>
            <p:cNvPr id="1034" name="Freeform 4"/>
            <p:cNvSpPr>
              <a:spLocks/>
            </p:cNvSpPr>
            <p:nvPr userDrawn="1"/>
          </p:nvSpPr>
          <p:spPr bwMode="auto">
            <a:xfrm>
              <a:off x="96" y="4253"/>
              <a:ext cx="2895" cy="74"/>
            </a:xfrm>
            <a:custGeom>
              <a:avLst/>
              <a:gdLst>
                <a:gd name="T0" fmla="*/ 0 w 2895"/>
                <a:gd name="T1" fmla="*/ 65 h 74"/>
                <a:gd name="T2" fmla="*/ 1323 w 2895"/>
                <a:gd name="T3" fmla="*/ 1 h 74"/>
                <a:gd name="T4" fmla="*/ 2760 w 2895"/>
                <a:gd name="T5" fmla="*/ 61 h 74"/>
                <a:gd name="T6" fmla="*/ 2136 w 2895"/>
                <a:gd name="T7" fmla="*/ 72 h 74"/>
                <a:gd name="T8" fmla="*/ 1350 w 2895"/>
                <a:gd name="T9" fmla="*/ 71 h 74"/>
                <a:gd name="T10" fmla="*/ 419 w 2895"/>
                <a:gd name="T11" fmla="*/ 64 h 74"/>
                <a:gd name="T12" fmla="*/ 0 w 2895"/>
                <a:gd name="T13" fmla="*/ 65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95" h="74">
                  <a:moveTo>
                    <a:pt x="0" y="65"/>
                  </a:moveTo>
                  <a:cubicBezTo>
                    <a:pt x="151" y="55"/>
                    <a:pt x="863" y="2"/>
                    <a:pt x="1323" y="1"/>
                  </a:cubicBezTo>
                  <a:cubicBezTo>
                    <a:pt x="1783" y="0"/>
                    <a:pt x="2625" y="49"/>
                    <a:pt x="2760" y="61"/>
                  </a:cubicBezTo>
                  <a:cubicBezTo>
                    <a:pt x="2895" y="73"/>
                    <a:pt x="2371" y="70"/>
                    <a:pt x="2136" y="72"/>
                  </a:cubicBezTo>
                  <a:cubicBezTo>
                    <a:pt x="1901" y="74"/>
                    <a:pt x="1636" y="72"/>
                    <a:pt x="1350" y="71"/>
                  </a:cubicBezTo>
                  <a:cubicBezTo>
                    <a:pt x="1064" y="70"/>
                    <a:pt x="644" y="65"/>
                    <a:pt x="419" y="64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E0AA0F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 sz="1800" dirty="0"/>
            </a:p>
          </p:txBody>
        </p:sp>
        <p:sp>
          <p:nvSpPr>
            <p:cNvPr id="1035" name="Freeform 5"/>
            <p:cNvSpPr>
              <a:spLocks/>
            </p:cNvSpPr>
            <p:nvPr userDrawn="1"/>
          </p:nvSpPr>
          <p:spPr bwMode="auto">
            <a:xfrm>
              <a:off x="2" y="4185"/>
              <a:ext cx="2988" cy="146"/>
            </a:xfrm>
            <a:custGeom>
              <a:avLst/>
              <a:gdLst>
                <a:gd name="T0" fmla="*/ 0 w 2988"/>
                <a:gd name="T1" fmla="*/ 48 h 146"/>
                <a:gd name="T2" fmla="*/ 1741 w 2988"/>
                <a:gd name="T3" fmla="*/ 14 h 146"/>
                <a:gd name="T4" fmla="*/ 2937 w 2988"/>
                <a:gd name="T5" fmla="*/ 134 h 146"/>
                <a:gd name="T6" fmla="*/ 2047 w 2988"/>
                <a:gd name="T7" fmla="*/ 89 h 146"/>
                <a:gd name="T8" fmla="*/ 1288 w 2988"/>
                <a:gd name="T9" fmla="*/ 77 h 146"/>
                <a:gd name="T10" fmla="*/ 0 w 2988"/>
                <a:gd name="T11" fmla="*/ 131 h 146"/>
                <a:gd name="T12" fmla="*/ 0 w 2988"/>
                <a:gd name="T13" fmla="*/ 48 h 1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88" h="146">
                  <a:moveTo>
                    <a:pt x="0" y="48"/>
                  </a:moveTo>
                  <a:cubicBezTo>
                    <a:pt x="290" y="29"/>
                    <a:pt x="1252" y="0"/>
                    <a:pt x="1741" y="14"/>
                  </a:cubicBezTo>
                  <a:cubicBezTo>
                    <a:pt x="2230" y="28"/>
                    <a:pt x="2886" y="122"/>
                    <a:pt x="2937" y="134"/>
                  </a:cubicBezTo>
                  <a:cubicBezTo>
                    <a:pt x="2988" y="146"/>
                    <a:pt x="2322" y="98"/>
                    <a:pt x="2047" y="89"/>
                  </a:cubicBezTo>
                  <a:cubicBezTo>
                    <a:pt x="1772" y="80"/>
                    <a:pt x="1629" y="70"/>
                    <a:pt x="1288" y="77"/>
                  </a:cubicBezTo>
                  <a:cubicBezTo>
                    <a:pt x="947" y="84"/>
                    <a:pt x="215" y="136"/>
                    <a:pt x="0" y="131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97730D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 sz="1800" dirty="0"/>
            </a:p>
          </p:txBody>
        </p:sp>
        <p:sp>
          <p:nvSpPr>
            <p:cNvPr id="1036" name="Freeform 6"/>
            <p:cNvSpPr>
              <a:spLocks/>
            </p:cNvSpPr>
            <p:nvPr userDrawn="1"/>
          </p:nvSpPr>
          <p:spPr bwMode="auto">
            <a:xfrm>
              <a:off x="0" y="4119"/>
              <a:ext cx="3002" cy="211"/>
            </a:xfrm>
            <a:custGeom>
              <a:avLst/>
              <a:gdLst>
                <a:gd name="T0" fmla="*/ 4 w 3002"/>
                <a:gd name="T1" fmla="*/ 41 h 211"/>
                <a:gd name="T2" fmla="*/ 1568 w 3002"/>
                <a:gd name="T3" fmla="*/ 27 h 211"/>
                <a:gd name="T4" fmla="*/ 2976 w 3002"/>
                <a:gd name="T5" fmla="*/ 201 h 211"/>
                <a:gd name="T6" fmla="*/ 1414 w 3002"/>
                <a:gd name="T7" fmla="*/ 87 h 211"/>
                <a:gd name="T8" fmla="*/ 0 w 3002"/>
                <a:gd name="T9" fmla="*/ 111 h 211"/>
                <a:gd name="T10" fmla="*/ 4 w 3002"/>
                <a:gd name="T11" fmla="*/ 41 h 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02" h="211">
                  <a:moveTo>
                    <a:pt x="4" y="41"/>
                  </a:moveTo>
                  <a:cubicBezTo>
                    <a:pt x="265" y="27"/>
                    <a:pt x="1073" y="0"/>
                    <a:pt x="1568" y="27"/>
                  </a:cubicBezTo>
                  <a:cubicBezTo>
                    <a:pt x="2063" y="54"/>
                    <a:pt x="3002" y="191"/>
                    <a:pt x="2976" y="201"/>
                  </a:cubicBezTo>
                  <a:cubicBezTo>
                    <a:pt x="2950" y="211"/>
                    <a:pt x="1910" y="102"/>
                    <a:pt x="1414" y="87"/>
                  </a:cubicBezTo>
                  <a:cubicBezTo>
                    <a:pt x="918" y="72"/>
                    <a:pt x="235" y="119"/>
                    <a:pt x="0" y="111"/>
                  </a:cubicBezTo>
                  <a:lnTo>
                    <a:pt x="4" y="41"/>
                  </a:lnTo>
                  <a:close/>
                </a:path>
              </a:pathLst>
            </a:custGeom>
            <a:solidFill>
              <a:srgbClr val="009E60"/>
            </a:solidFill>
            <a:ln w="9525">
              <a:noFill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 sz="1800" dirty="0"/>
            </a:p>
          </p:txBody>
        </p:sp>
      </p:grpSp>
      <p:pic>
        <p:nvPicPr>
          <p:cNvPr id="1028" name="Picture 7" descr="Imagem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264651" y="147639"/>
            <a:ext cx="2664883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818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49C83-AD9A-4790-AA56-73B8C0160856}" type="datetimeFigureOut">
              <a:rPr lang="pt-BR" smtClean="0"/>
              <a:t>20/07/2023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EC51A-1045-427C-9528-D46F24FF510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058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6"/>
          <p:cNvSpPr>
            <a:spLocks noChangeArrowheads="1"/>
          </p:cNvSpPr>
          <p:nvPr/>
        </p:nvSpPr>
        <p:spPr bwMode="auto">
          <a:xfrm>
            <a:off x="7680325" y="5949950"/>
            <a:ext cx="28082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he-IL" sz="1700">
                <a:solidFill>
                  <a:schemeClr val="bg1"/>
                </a:solidFill>
                <a:latin typeface="Tahoma" panose="020B0604030504040204" pitchFamily="34" charset="0"/>
              </a:rPr>
              <a:t>Cariri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he-IL" sz="1700">
                <a:solidFill>
                  <a:schemeClr val="bg1"/>
                </a:solidFill>
                <a:latin typeface="Tahoma" panose="020B0604030504040204" pitchFamily="34" charset="0"/>
              </a:rPr>
              <a:t>06/08/2014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1961822" y="232601"/>
            <a:ext cx="88372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Promoting the innovation ecosystem in the periphery: </a:t>
            </a:r>
          </a:p>
          <a:p>
            <a:pPr algn="ctr">
              <a:defRPr/>
            </a:pPr>
            <a:r>
              <a:rPr lang="en-US" sz="2800" b="1" spc="50" dirty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insights from the experience in </a:t>
            </a:r>
            <a:r>
              <a:rPr lang="en-US" sz="2800" b="1" spc="50" dirty="0" err="1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Ceara</a:t>
            </a:r>
            <a:endParaRPr lang="pt-BR" sz="2800" b="1" spc="50" dirty="0">
              <a:ln w="11430"/>
              <a:solidFill>
                <a:srgbClr val="002060"/>
              </a:solidFill>
              <a:ea typeface="Batang" panose="02030600000101010101" pitchFamily="18" charset="-127"/>
            </a:endParaRPr>
          </a:p>
        </p:txBody>
      </p:sp>
      <p:pic>
        <p:nvPicPr>
          <p:cNvPr id="4100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355424"/>
            <a:ext cx="3566161" cy="234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9171" y="3853866"/>
            <a:ext cx="7763256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</a:rPr>
              <a:t>David Bentolila </a:t>
            </a:r>
          </a:p>
          <a:p>
            <a:pPr algn="ctr"/>
            <a:r>
              <a:rPr lang="en-US" b="1" i="1" dirty="0">
                <a:solidFill>
                  <a:srgbClr val="002060"/>
                </a:solidFill>
              </a:rPr>
              <a:t>Ruppin Academic Center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9072" y="4561129"/>
            <a:ext cx="898855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Roundtable BGU- UFC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Innovation as an Instrument for the Promotion of Non-technological </a:t>
            </a:r>
            <a:r>
              <a:rPr lang="en-US" b="1" dirty="0" smtClean="0">
                <a:solidFill>
                  <a:srgbClr val="002060"/>
                </a:solidFill>
              </a:rPr>
              <a:t>Firms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Fortaleza</a:t>
            </a:r>
            <a:r>
              <a:rPr lang="en-US" b="1" dirty="0">
                <a:solidFill>
                  <a:srgbClr val="002060"/>
                </a:solidFill>
              </a:rPr>
              <a:t>, Brazil, July 19-24, 2023</a:t>
            </a:r>
            <a:endParaRPr lang="en-US" dirty="0">
              <a:solidFill>
                <a:srgbClr val="002060"/>
              </a:solidFill>
            </a:endParaRPr>
          </a:p>
          <a:p>
            <a:pPr algn="ctr" rtl="0"/>
            <a:endParaRPr lang="en-US" dirty="0"/>
          </a:p>
        </p:txBody>
      </p:sp>
      <p:pic>
        <p:nvPicPr>
          <p:cNvPr id="9" name="Picture 5" descr="100_0495 Cerâmica de Russa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7729" y="1340497"/>
            <a:ext cx="3145536" cy="235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05E008-3DC3-4B4C-9D42-F39730D54341}"/>
              </a:ext>
            </a:extLst>
          </p:cNvPr>
          <p:cNvSpPr txBox="1"/>
          <p:nvPr/>
        </p:nvSpPr>
        <p:spPr>
          <a:xfrm>
            <a:off x="122669" y="5662532"/>
            <a:ext cx="119660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FF0000"/>
                </a:solidFill>
              </a:rPr>
              <a:t>The project was sponsored and initiated by </a:t>
            </a:r>
            <a:r>
              <a:rPr lang="en-US" sz="2000" i="1" dirty="0" err="1">
                <a:solidFill>
                  <a:srgbClr val="FF0000"/>
                </a:solidFill>
              </a:rPr>
              <a:t>FIEC</a:t>
            </a:r>
            <a:r>
              <a:rPr lang="en-US" sz="2000" i="1" dirty="0">
                <a:solidFill>
                  <a:srgbClr val="FF0000"/>
                </a:solidFill>
              </a:rPr>
              <a:t> under the Presidency of  Roberto </a:t>
            </a:r>
            <a:r>
              <a:rPr lang="en-US" sz="2000" i="1" dirty="0" err="1">
                <a:solidFill>
                  <a:srgbClr val="FF0000"/>
                </a:solidFill>
              </a:rPr>
              <a:t>Proença</a:t>
            </a:r>
            <a:r>
              <a:rPr lang="en-US" sz="2000" i="1" dirty="0">
                <a:solidFill>
                  <a:srgbClr val="FF0000"/>
                </a:solidFill>
              </a:rPr>
              <a:t> de </a:t>
            </a:r>
            <a:r>
              <a:rPr lang="en-US" sz="2000" i="1" dirty="0" err="1">
                <a:solidFill>
                  <a:srgbClr val="FF0000"/>
                </a:solidFill>
              </a:rPr>
              <a:t>Macêdo</a:t>
            </a:r>
            <a:r>
              <a:rPr lang="en-US" sz="2000" i="1" dirty="0">
                <a:solidFill>
                  <a:srgbClr val="FF0000"/>
                </a:solidFill>
              </a:rPr>
              <a:t> , and conducted by Carlos Matos Lima, Pedro </a:t>
            </a:r>
            <a:r>
              <a:rPr lang="en-US" sz="2000" i="1" dirty="0" err="1">
                <a:solidFill>
                  <a:srgbClr val="FF0000"/>
                </a:solidFill>
              </a:rPr>
              <a:t>Sisnando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Leite</a:t>
            </a:r>
            <a:r>
              <a:rPr lang="en-US" sz="2000" i="1" dirty="0">
                <a:solidFill>
                  <a:srgbClr val="FF0000"/>
                </a:solidFill>
              </a:rPr>
              <a:t>, Monica Clark Cavalcante and the </a:t>
            </a:r>
            <a:r>
              <a:rPr lang="en-US" sz="2000" i="1" dirty="0" err="1">
                <a:solidFill>
                  <a:srgbClr val="FF0000"/>
                </a:solidFill>
              </a:rPr>
              <a:t>FIEC</a:t>
            </a:r>
            <a:r>
              <a:rPr lang="en-US" sz="2000" i="1" dirty="0">
                <a:solidFill>
                  <a:srgbClr val="FF0000"/>
                </a:solidFill>
              </a:rPr>
              <a:t> personnel</a:t>
            </a:r>
            <a:endParaRPr lang="pt-BR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023296" y="1284122"/>
            <a:ext cx="10004921" cy="4704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Creation</a:t>
            </a: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of 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Thematic 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Groups – Sectorial </a:t>
            </a:r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Cores</a:t>
            </a:r>
          </a:p>
          <a:p>
            <a:pPr lvl="0"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altLang="he-IL" sz="3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“Reach-out”</a:t>
            </a:r>
            <a:r>
              <a:rPr lang="en-US" altLang="he-IL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altLang="he-IL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to </a:t>
            </a:r>
            <a:r>
              <a:rPr lang="en-US" altLang="he-IL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detect </a:t>
            </a:r>
            <a:r>
              <a:rPr lang="en-US" altLang="he-IL" sz="2800" b="1" dirty="0">
                <a:latin typeface="Calibri" panose="020F0502020204030204" pitchFamily="34" charset="0"/>
                <a:ea typeface="Times New Roman" panose="02020603050405020304" pitchFamily="18" charset="0"/>
              </a:rPr>
              <a:t>suitable companies for innovation</a:t>
            </a:r>
          </a:p>
          <a:p>
            <a:pPr lvl="0"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altLang="he-IL" sz="20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</a:t>
            </a:r>
            <a:r>
              <a:rPr lang="en-US" altLang="he-IL" sz="2800" b="1" dirty="0">
                <a:latin typeface="Calibri" panose="020F0502020204030204" pitchFamily="34" charset="0"/>
                <a:ea typeface="Times New Roman" panose="02020603050405020304" pitchFamily="18" charset="0"/>
              </a:rPr>
              <a:t>Implementation of </a:t>
            </a:r>
            <a:r>
              <a:rPr lang="en-US" altLang="he-IL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the</a:t>
            </a:r>
            <a:r>
              <a:rPr lang="en-US" altLang="he-IL" dirty="0">
                <a:solidFill>
                  <a:prstClr val="black"/>
                </a:solidFill>
              </a:rPr>
              <a:t> </a:t>
            </a:r>
            <a:r>
              <a:rPr lang="en-US" altLang="he-IL" sz="3200" b="1" i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Innovation Agents </a:t>
            </a:r>
            <a:r>
              <a:rPr lang="en-US" altLang="he-IL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Project in the </a:t>
            </a:r>
            <a:r>
              <a:rPr lang="en-US" altLang="he-IL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region</a:t>
            </a:r>
          </a:p>
          <a:p>
            <a:pPr lvl="0"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altLang="he-IL" sz="28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Implemention</a:t>
            </a:r>
            <a:r>
              <a:rPr lang="en-US" altLang="he-IL" sz="2800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of</a:t>
            </a:r>
            <a:r>
              <a:rPr lang="en-US" altLang="he-IL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altLang="he-IL" sz="3200" b="1" i="1" u="sng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Innovation Teams </a:t>
            </a:r>
            <a:r>
              <a:rPr lang="en-US" altLang="he-IL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in monitored companies</a:t>
            </a:r>
            <a:endParaRPr lang="en-US" altLang="he-IL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altLang="he-IL" sz="28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Support</a:t>
            </a:r>
            <a:r>
              <a:rPr lang="en-US" altLang="he-IL" dirty="0" smtClean="0">
                <a:solidFill>
                  <a:prstClr val="black"/>
                </a:solidFill>
              </a:rPr>
              <a:t> </a:t>
            </a:r>
            <a:r>
              <a:rPr lang="en-US" altLang="he-IL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companies in </a:t>
            </a:r>
            <a:r>
              <a:rPr lang="en-US" altLang="he-IL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order to </a:t>
            </a:r>
            <a:r>
              <a:rPr lang="en-US" altLang="he-IL" sz="3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respond to innovation proposals</a:t>
            </a:r>
          </a:p>
          <a:p>
            <a:pPr lvl="0"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altLang="he-IL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Organization</a:t>
            </a:r>
            <a:r>
              <a:rPr lang="en-US" altLang="he-IL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altLang="he-IL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of</a:t>
            </a:r>
            <a:r>
              <a:rPr lang="en-US" altLang="he-IL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altLang="he-IL" sz="3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regional events </a:t>
            </a:r>
            <a:r>
              <a:rPr lang="en-US" altLang="he-IL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with innovation themes</a:t>
            </a:r>
          </a:p>
          <a:p>
            <a:pPr marL="342900" indent="-342900"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Collection data </a:t>
            </a: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about results and 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measurement </a:t>
            </a:r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model</a:t>
            </a:r>
            <a:endParaRPr lang="en-US" sz="3200" b="1" i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63899" y="250048"/>
            <a:ext cx="12028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spc="50" dirty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Main Attributions of the Regional Innovation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Center- 2</a:t>
            </a:r>
            <a:r>
              <a:rPr lang="pt-BR" sz="4000" b="1" spc="50" dirty="0" smtClean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 </a:t>
            </a:r>
            <a:endParaRPr lang="en-US" sz="4000" b="1" spc="50" dirty="0">
              <a:ln w="11430"/>
              <a:solidFill>
                <a:srgbClr val="002060"/>
              </a:solidFill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555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-131549" y="1437909"/>
            <a:ext cx="12095018" cy="4286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>
              <a:lnSpc>
                <a:spcPct val="107000"/>
              </a:lnSpc>
              <a:spcBef>
                <a:spcPts val="1200"/>
              </a:spcBef>
            </a:pPr>
            <a:r>
              <a:rPr lang="en-US" sz="44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Bring </a:t>
            </a:r>
            <a:r>
              <a:rPr lang="en-US" sz="6600" b="1" i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suitable</a:t>
            </a:r>
            <a:r>
              <a:rPr lang="en-US" sz="44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financial and professional </a:t>
            </a:r>
            <a:r>
              <a:rPr lang="en-US" sz="44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assistance</a:t>
            </a:r>
          </a:p>
          <a:p>
            <a:pPr lvl="0" algn="ctr" rtl="0">
              <a:lnSpc>
                <a:spcPct val="107000"/>
              </a:lnSpc>
              <a:spcBef>
                <a:spcPts val="1200"/>
              </a:spcBef>
            </a:pPr>
            <a:endParaRPr lang="en-US" altLang="he-IL" sz="6000" b="1" i="1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ctr" rtl="0">
              <a:lnSpc>
                <a:spcPct val="107000"/>
              </a:lnSpc>
              <a:spcBef>
                <a:spcPts val="1200"/>
              </a:spcBef>
            </a:pPr>
            <a:r>
              <a:rPr lang="en-US" altLang="he-IL" sz="6600" b="1" i="1" u="sng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Breaking </a:t>
            </a:r>
            <a:r>
              <a:rPr lang="en-US" altLang="he-IL" sz="6600" b="1" i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en-US" altLang="he-IL" sz="6600" b="1" i="1" u="sng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Gap</a:t>
            </a:r>
            <a:endParaRPr lang="en-US" altLang="he-IL" sz="6600" b="1" i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חץ ימינה מחורץ 3"/>
          <p:cNvSpPr/>
          <p:nvPr/>
        </p:nvSpPr>
        <p:spPr>
          <a:xfrm>
            <a:off x="7716982" y="2937164"/>
            <a:ext cx="45719" cy="4571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חץ למטה 6"/>
          <p:cNvSpPr/>
          <p:nvPr/>
        </p:nvSpPr>
        <p:spPr>
          <a:xfrm>
            <a:off x="5347992" y="3366655"/>
            <a:ext cx="858843" cy="1385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8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916168" y="3026664"/>
            <a:ext cx="1737360" cy="13075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146" y="934723"/>
            <a:ext cx="3984682" cy="568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7360" y="103726"/>
            <a:ext cx="780897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pt-BR" sz="2400" b="1" spc="50" dirty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Two Regional Innovation Centers have been implemented –in Baijo Jaguari</a:t>
            </a:r>
            <a:r>
              <a:rPr lang="en-US" sz="2400" b="1" spc="50" dirty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b</a:t>
            </a:r>
            <a:r>
              <a:rPr lang="pt-BR" sz="2400" b="1" spc="50" dirty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i</a:t>
            </a:r>
            <a:r>
              <a:rPr lang="en-US" sz="2400" b="1" spc="50" dirty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 and </a:t>
            </a:r>
            <a:r>
              <a:rPr lang="pt-BR" sz="2400" b="1" spc="50" dirty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in Cariri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940296" y="3026664"/>
            <a:ext cx="1655064" cy="53949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747004" y="4407031"/>
            <a:ext cx="2923610" cy="1164037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750808" y="2779776"/>
            <a:ext cx="1591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pt-BR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Baijo Jaguari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pt-BR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</a:p>
          <a:p>
            <a:pPr algn="l" rtl="0"/>
            <a:r>
              <a:rPr lang="en-US" dirty="0"/>
              <a:t>Region</a:t>
            </a:r>
            <a:endParaRPr lang="he-IL" dirty="0"/>
          </a:p>
        </p:txBody>
      </p:sp>
      <p:sp>
        <p:nvSpPr>
          <p:cNvPr id="16" name="TextBox 15"/>
          <p:cNvSpPr txBox="1"/>
          <p:nvPr/>
        </p:nvSpPr>
        <p:spPr>
          <a:xfrm>
            <a:off x="8750808" y="4083865"/>
            <a:ext cx="1591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b="1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Cariri</a:t>
            </a:r>
            <a:endParaRPr lang="pt-BR" b="1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 rtl="0"/>
            <a:r>
              <a:rPr lang="en-US" dirty="0"/>
              <a:t>Region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564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lh5.googleusercontent.com/-FzNo5zlo3YA/UuAyB-Ti-ZI/AAAAAAAACQo/Ae-UbIGLsQU/w680-h510-no/20140122_173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24" y="116633"/>
            <a:ext cx="9152888" cy="686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6359" y="6397810"/>
            <a:ext cx="1402026" cy="41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2294966" y="4924686"/>
            <a:ext cx="7761474" cy="1744674"/>
          </a:xfrm>
          <a:prstGeom prst="rect">
            <a:avLst/>
          </a:prstGeom>
        </p:spPr>
        <p:txBody>
          <a:bodyPr/>
          <a:lstStyle>
            <a:lvl1pPr eaLnBrk="0" hangingPunct="0">
              <a:defRPr sz="4400" spc="5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  <a:cs typeface="Aparajita" panose="020B0604020202020204" pitchFamily="34" charset="0"/>
              </a:defRPr>
            </a:lvl1pPr>
            <a:lvl2pPr algn="ctr" eaLnBrk="1" hangingPunct="1">
              <a:defRPr sz="4400">
                <a:solidFill>
                  <a:schemeClr val="tx2"/>
                </a:solidFill>
              </a:defRPr>
            </a:lvl2pPr>
            <a:lvl3pPr algn="ctr" eaLnBrk="1" hangingPunct="1">
              <a:defRPr sz="4400">
                <a:solidFill>
                  <a:schemeClr val="tx2"/>
                </a:solidFill>
              </a:defRPr>
            </a:lvl3pPr>
            <a:lvl4pPr algn="ctr" eaLnBrk="1" hangingPunct="1">
              <a:defRPr sz="4400">
                <a:solidFill>
                  <a:schemeClr val="tx2"/>
                </a:solidFill>
              </a:defRPr>
            </a:lvl4pPr>
            <a:lvl5pPr algn="ctr" eaLnBrk="1" hangingPunct="1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5400" b="1" dirty="0">
                <a:solidFill>
                  <a:srgbClr val="FFFFFF"/>
                </a:solidFill>
              </a:rPr>
              <a:t>Polo do Jaguaribe</a:t>
            </a:r>
          </a:p>
        </p:txBody>
      </p:sp>
      <p:sp>
        <p:nvSpPr>
          <p:cNvPr id="2" name="AutoShape 2" descr="https://lh5.googleusercontent.com/-FzNo5zlo3YA/UuAyB-Ti-ZI/AAAAAAAACQo/Ae-UbIGLsQU/w680-h510-no/20140122_17374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129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6928" y="1160634"/>
            <a:ext cx="11173968" cy="769441"/>
          </a:xfrm>
        </p:spPr>
        <p:txBody>
          <a:bodyPr/>
          <a:lstStyle/>
          <a:p>
            <a:pPr eaLnBrk="0" hangingPunct="0"/>
            <a:r>
              <a:rPr lang="pt-BR" sz="3200" b="1" kern="1200" spc="50" dirty="0">
                <a:ln w="11430"/>
                <a:solidFill>
                  <a:srgbClr val="002060"/>
                </a:solidFill>
                <a:latin typeface="+mn-lt"/>
                <a:ea typeface="Batang" panose="02030600000101010101" pitchFamily="18" charset="-127"/>
                <a:cs typeface="+mn-cs"/>
              </a:rPr>
              <a:t>Innovation Agents – a crucial element in the Innovation Center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96884" y="2413151"/>
            <a:ext cx="9914056" cy="2241145"/>
          </a:xfrm>
        </p:spPr>
        <p:txBody>
          <a:bodyPr/>
          <a:lstStyle/>
          <a:p>
            <a:r>
              <a:rPr lang="en-US" sz="2800" dirty="0"/>
              <a:t>10 Companies monitored by 2 pairs of Agents.</a:t>
            </a:r>
          </a:p>
          <a:p>
            <a:r>
              <a:rPr lang="en-US" sz="2800" dirty="0"/>
              <a:t>More than 30 demands identified.</a:t>
            </a:r>
          </a:p>
          <a:p>
            <a:r>
              <a:rPr lang="en-US" sz="2800" dirty="0"/>
              <a:t>Demands forwarded to SENAI and IEL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341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4.googleusercontent.com/-K3u9XLyBzLU/UthWj92N6OI/AAAAAAAAB74/mmU5Hk2PC0k/w737-h553-no/20140116_132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667" y="908720"/>
            <a:ext cx="7211859" cy="5411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5605272" y="786384"/>
            <a:ext cx="1078992" cy="125272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05272" y="417052"/>
            <a:ext cx="23774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/>
              <a:t>Innovation Agent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4463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6840" y="685146"/>
            <a:ext cx="8445624" cy="769441"/>
          </a:xfrm>
        </p:spPr>
        <p:txBody>
          <a:bodyPr/>
          <a:lstStyle/>
          <a:p>
            <a:pPr eaLnBrk="0" hangingPunct="0"/>
            <a:r>
              <a:rPr lang="pt-BR" sz="4000" b="1" kern="1200" spc="50" dirty="0">
                <a:ln w="11430"/>
                <a:solidFill>
                  <a:srgbClr val="002060"/>
                </a:solidFill>
                <a:latin typeface="+mn-lt"/>
                <a:ea typeface="Batang" panose="02030600000101010101" pitchFamily="18" charset="-127"/>
                <a:cs typeface="+mn-cs"/>
              </a:rPr>
              <a:t>Events Organized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00324" y="2019959"/>
            <a:ext cx="9498656" cy="1914732"/>
          </a:xfrm>
        </p:spPr>
        <p:txBody>
          <a:bodyPr/>
          <a:lstStyle/>
          <a:p>
            <a:r>
              <a:rPr lang="en-US" sz="2800" dirty="0"/>
              <a:t>Inauguration of the </a:t>
            </a:r>
            <a:r>
              <a:rPr lang="en-US" sz="2800" b="1" dirty="0"/>
              <a:t>House of Industry </a:t>
            </a:r>
            <a:r>
              <a:rPr lang="en-US" sz="2800" dirty="0" smtClean="0"/>
              <a:t>–</a:t>
            </a:r>
            <a:r>
              <a:rPr lang="en-US" sz="2800" b="1" dirty="0" smtClean="0"/>
              <a:t>Baking </a:t>
            </a:r>
            <a:r>
              <a:rPr lang="en-US" sz="2800" b="1" dirty="0"/>
              <a:t>Course </a:t>
            </a:r>
            <a:r>
              <a:rPr lang="en-US" sz="2800" dirty="0"/>
              <a:t>with SENAI's Mobile Unit (250 Students) </a:t>
            </a:r>
            <a:r>
              <a:rPr lang="en-US" sz="2800" dirty="0" smtClean="0"/>
              <a:t>–</a:t>
            </a:r>
          </a:p>
          <a:p>
            <a:r>
              <a:rPr lang="en-US" sz="2800" b="1" dirty="0" err="1" smtClean="0"/>
              <a:t>InovaVale</a:t>
            </a:r>
            <a:r>
              <a:rPr lang="en-US" sz="2800" b="1" dirty="0" smtClean="0"/>
              <a:t> event</a:t>
            </a:r>
            <a:r>
              <a:rPr lang="en-US" sz="2800" dirty="0" smtClean="0"/>
              <a:t> </a:t>
            </a:r>
            <a:r>
              <a:rPr lang="en-US" sz="2800" dirty="0"/>
              <a:t>- </a:t>
            </a:r>
            <a:r>
              <a:rPr lang="en-US" sz="2800" b="1" dirty="0" smtClean="0"/>
              <a:t>Sectors</a:t>
            </a:r>
            <a:r>
              <a:rPr lang="en-US" sz="2800" dirty="0" smtClean="0"/>
              <a:t> </a:t>
            </a:r>
            <a:r>
              <a:rPr lang="en-US" sz="2800" b="1" dirty="0"/>
              <a:t>Facing the Future </a:t>
            </a:r>
            <a:r>
              <a:rPr lang="en-US" sz="2800" dirty="0" smtClean="0"/>
              <a:t>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62630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079776" y="6165304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BR" sz="2000" dirty="0">
                <a:solidFill>
                  <a:prstClr val="white"/>
                </a:solidFill>
                <a:latin typeface="Calibri"/>
              </a:rPr>
              <a:t>Auditório do CVT de Russas - lotado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94" y="116633"/>
            <a:ext cx="5708700" cy="1170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71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351584" y="6021288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BR" sz="2000" dirty="0">
                <a:solidFill>
                  <a:prstClr val="white"/>
                </a:solidFill>
                <a:latin typeface="Calibri"/>
              </a:rPr>
              <a:t>Bate-Papo dos empresários da região com o Presidente Roberto Macêdo e  Carlos Matos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94" y="116633"/>
            <a:ext cx="5708700" cy="1170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98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6840" y="685145"/>
            <a:ext cx="8445624" cy="769441"/>
          </a:xfrm>
        </p:spPr>
        <p:txBody>
          <a:bodyPr/>
          <a:lstStyle/>
          <a:p>
            <a:pPr eaLnBrk="0" hangingPunct="0"/>
            <a:r>
              <a:rPr lang="pt-BR" sz="4000" b="1" kern="1200" spc="50" dirty="0">
                <a:ln w="11430"/>
                <a:solidFill>
                  <a:srgbClr val="002060"/>
                </a:solidFill>
                <a:latin typeface="+mn-lt"/>
                <a:ea typeface="Batang" panose="02030600000101010101" pitchFamily="18" charset="-127"/>
                <a:cs typeface="+mn-cs"/>
              </a:rPr>
              <a:t>Sectorial Cores (nucleos)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90980" y="1680232"/>
            <a:ext cx="8712968" cy="3151585"/>
          </a:xfrm>
        </p:spPr>
        <p:txBody>
          <a:bodyPr/>
          <a:lstStyle/>
          <a:p>
            <a:r>
              <a:rPr lang="pt-BR" sz="2800" b="1" i="1" dirty="0"/>
              <a:t>6 Sectorial Cores:</a:t>
            </a:r>
          </a:p>
          <a:p>
            <a:pPr marL="514350" indent="-457200"/>
            <a:endParaRPr lang="pt-BR" dirty="0"/>
          </a:p>
          <a:p>
            <a:pPr marL="514350" indent="-457200"/>
            <a:endParaRPr lang="fr-FR" dirty="0"/>
          </a:p>
          <a:p>
            <a:pPr marL="57150" indent="0">
              <a:buNone/>
            </a:pPr>
            <a:endParaRPr lang="fr-FR" dirty="0"/>
          </a:p>
          <a:p>
            <a:pPr marL="514350" indent="-457200"/>
            <a:endParaRPr lang="fr-FR" dirty="0"/>
          </a:p>
          <a:p>
            <a:pPr marL="57150" indent="0">
              <a:buNone/>
            </a:pPr>
            <a:endParaRPr lang="fr-F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559948" y="2311537"/>
            <a:ext cx="9144000" cy="2520280"/>
          </a:xfrm>
          <a:prstGeom prst="rect">
            <a:avLst/>
          </a:prstGeom>
        </p:spPr>
        <p:txBody>
          <a:bodyPr numCol="2"/>
          <a:lstStyle>
            <a:lvl1pPr marL="342900" indent="-342900" eaLnBrk="1" hangingPunct="1">
              <a:spcBef>
                <a:spcPct val="20000"/>
              </a:spcBef>
              <a:buChar char="•"/>
              <a:defRPr sz="3200">
                <a:latin typeface="+mn-lt"/>
                <a:cs typeface="+mn-cs"/>
              </a:defRPr>
            </a:lvl1pPr>
            <a:lvl2pPr lvl="1" indent="0" eaLnBrk="1" hangingPunct="1">
              <a:spcBef>
                <a:spcPct val="20000"/>
              </a:spcBef>
              <a:buNone/>
              <a:defRPr sz="2800">
                <a:latin typeface="+mn-lt"/>
                <a:cs typeface="+mn-cs"/>
              </a:defRPr>
            </a:lvl2pPr>
            <a:lvl3pPr marL="1143000" indent="-228600" eaLnBrk="1" hangingPunct="1">
              <a:spcBef>
                <a:spcPct val="20000"/>
              </a:spcBef>
              <a:buChar char="•"/>
              <a:defRPr sz="2400">
                <a:latin typeface="+mn-lt"/>
                <a:cs typeface="+mn-cs"/>
              </a:defRPr>
            </a:lvl3pPr>
            <a:lvl4pPr marL="1600200" indent="-228600" eaLnBrk="1" hangingPunct="1">
              <a:spcBef>
                <a:spcPct val="20000"/>
              </a:spcBef>
              <a:buChar char="–"/>
              <a:defRPr sz="2000">
                <a:latin typeface="+mn-lt"/>
                <a:cs typeface="+mn-cs"/>
              </a:defRPr>
            </a:lvl4pPr>
            <a:lvl5pPr marL="2057400" indent="-228600" eaLnBrk="1" hangingPunct="1">
              <a:spcBef>
                <a:spcPct val="20000"/>
              </a:spcBef>
              <a:buChar char="»"/>
              <a:defRPr sz="2000">
                <a:latin typeface="+mn-lt"/>
                <a:cs typeface="+mn-cs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9pPr>
          </a:lstStyle>
          <a:p>
            <a:pPr marL="971550" lvl="1" indent="-514350" algn="l" rtl="0" fontAlgn="base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b="1" i="1" dirty="0" err="1">
                <a:solidFill>
                  <a:schemeClr val="accent6">
                    <a:lumMod val="75000"/>
                  </a:schemeClr>
                </a:solidFill>
              </a:rPr>
              <a:t>Agrifood</a:t>
            </a:r>
            <a:endParaRPr lang="en-US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971550" lvl="1" indent="-514350" algn="l" rtl="0" fontAlgn="base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Shoes</a:t>
            </a:r>
          </a:p>
          <a:p>
            <a:pPr marL="971550" lvl="1" indent="-514350" algn="l" rtl="0" fontAlgn="base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Ceramics</a:t>
            </a:r>
          </a:p>
          <a:p>
            <a:pPr marL="971550" lvl="1" indent="-514350" algn="l" rtl="0" fontAlgn="base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endParaRPr lang="en-US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971550" lvl="1" indent="-514350" algn="l" rtl="0" fontAlgn="base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Cement and Mining</a:t>
            </a:r>
          </a:p>
          <a:p>
            <a:pPr marL="971550" lvl="1" indent="-514350" algn="l" rtl="0" fontAlgn="base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Confection</a:t>
            </a:r>
          </a:p>
          <a:p>
            <a:pPr marL="971550" lvl="1" indent="-514350" algn="l" rtl="0" fontAlgn="base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Mechanical metal</a:t>
            </a:r>
            <a:endParaRPr lang="pt-BR" b="1" i="1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77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57745" y="1487423"/>
            <a:ext cx="9518073" cy="3721885"/>
          </a:xfrm>
        </p:spPr>
        <p:txBody>
          <a:bodyPr>
            <a:normAutofit fontScale="92500" lnSpcReduction="20000"/>
          </a:bodyPr>
          <a:lstStyle/>
          <a:p>
            <a:pPr algn="ctr" rtl="0"/>
            <a:r>
              <a:rPr lang="en-US" sz="2400" b="1" i="1" dirty="0">
                <a:solidFill>
                  <a:srgbClr val="FF0000"/>
                </a:solidFill>
              </a:rPr>
              <a:t>Development of innovation requires a supporting ecosystem</a:t>
            </a:r>
          </a:p>
          <a:p>
            <a:pPr marL="0" indent="0" algn="ctr" rtl="0">
              <a:buNone/>
            </a:pPr>
            <a:r>
              <a:rPr lang="en-US" sz="2400" dirty="0"/>
              <a:t>	Such an ecosystem usually develops in urban areas.</a:t>
            </a:r>
          </a:p>
          <a:p>
            <a:pPr algn="ctr" rtl="0"/>
            <a:endParaRPr lang="en-US" sz="2400" dirty="0"/>
          </a:p>
          <a:p>
            <a:pPr algn="ctr" rtl="0"/>
            <a:r>
              <a:rPr lang="en-US" sz="4600" b="1" i="1" dirty="0">
                <a:solidFill>
                  <a:srgbClr val="FF0000"/>
                </a:solidFill>
              </a:rPr>
              <a:t>How can an ecosystem of innovation be developed even in the peripheral areas?</a:t>
            </a:r>
          </a:p>
          <a:p>
            <a:pPr marL="0" indent="0" algn="ctr" rtl="0">
              <a:buNone/>
            </a:pPr>
            <a:r>
              <a:rPr lang="en-US" sz="2400" i="1" dirty="0"/>
              <a:t>	A pilot of ecosystem development in peripheral areas was carried 	out in the state of </a:t>
            </a:r>
            <a:r>
              <a:rPr lang="en-US" sz="2400" i="1" dirty="0" err="1"/>
              <a:t>Ceara</a:t>
            </a:r>
            <a:r>
              <a:rPr lang="en-US" sz="2400" i="1" dirty="0"/>
              <a:t>.</a:t>
            </a:r>
          </a:p>
          <a:p>
            <a:pPr algn="ctr" rtl="0"/>
            <a:endParaRPr lang="en-US" sz="2400" i="1" dirty="0"/>
          </a:p>
          <a:p>
            <a:pPr marL="0" indent="0" algn="ctr" rtl="0">
              <a:buNone/>
            </a:pPr>
            <a:r>
              <a:rPr lang="en-US" sz="2400" dirty="0"/>
              <a:t>	</a:t>
            </a:r>
            <a:r>
              <a:rPr lang="en-US" sz="2400" b="1" i="1" dirty="0">
                <a:solidFill>
                  <a:srgbClr val="FF0000"/>
                </a:solidFill>
              </a:rPr>
              <a:t>It seems that we can learn from him also about the future</a:t>
            </a:r>
            <a:endParaRPr lang="he-IL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6840" y="188641"/>
            <a:ext cx="8445624" cy="769441"/>
          </a:xfrm>
        </p:spPr>
        <p:txBody>
          <a:bodyPr/>
          <a:lstStyle/>
          <a:p>
            <a:pPr eaLnBrk="0" hangingPunct="0"/>
            <a:r>
              <a:rPr lang="pt-BR" sz="4000" b="1" kern="1200" spc="50" dirty="0">
                <a:ln w="11430"/>
                <a:solidFill>
                  <a:srgbClr val="002060"/>
                </a:solidFill>
                <a:latin typeface="+mn-lt"/>
                <a:ea typeface="Batang" panose="02030600000101010101" pitchFamily="18" charset="-127"/>
                <a:cs typeface="+mn-cs"/>
              </a:rPr>
              <a:t>InovaVale - September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75520" y="1124744"/>
            <a:ext cx="8712968" cy="5040560"/>
          </a:xfrm>
        </p:spPr>
        <p:txBody>
          <a:bodyPr/>
          <a:lstStyle/>
          <a:p>
            <a:pPr lvl="1"/>
            <a:r>
              <a:rPr lang="en-US" sz="3200" b="1" i="1" dirty="0" err="1"/>
              <a:t>WorkShops</a:t>
            </a:r>
            <a:r>
              <a:rPr lang="en-US" sz="3200" b="1" i="1" dirty="0"/>
              <a:t>:</a:t>
            </a:r>
          </a:p>
          <a:p>
            <a:pPr lvl="1"/>
            <a:r>
              <a:rPr lang="en-US" sz="3200" dirty="0"/>
              <a:t>Credit and Financing</a:t>
            </a:r>
          </a:p>
          <a:p>
            <a:pPr marL="457200" lvl="1" indent="0">
              <a:buNone/>
            </a:pPr>
            <a:endParaRPr lang="en-US" sz="3200" dirty="0"/>
          </a:p>
          <a:p>
            <a:pPr lvl="1"/>
            <a:r>
              <a:rPr lang="en-US" sz="3200" b="1" i="1" dirty="0"/>
              <a:t>Thematic Meetings:</a:t>
            </a:r>
          </a:p>
          <a:p>
            <a:pPr lvl="1"/>
            <a:r>
              <a:rPr lang="en-US" sz="3200" dirty="0"/>
              <a:t>Energy Efficiency</a:t>
            </a:r>
          </a:p>
          <a:p>
            <a:pPr lvl="1"/>
            <a:r>
              <a:rPr lang="en-US" sz="3200" dirty="0"/>
              <a:t>Infrastructure and Logistics</a:t>
            </a:r>
          </a:p>
          <a:p>
            <a:pPr lvl="1"/>
            <a:r>
              <a:rPr lang="en-US" sz="3200" dirty="0"/>
              <a:t>Productivity.</a:t>
            </a:r>
          </a:p>
          <a:p>
            <a:pPr lvl="1"/>
            <a:r>
              <a:rPr lang="en-US" sz="3200" dirty="0"/>
              <a:t>Business roundtable.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21674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6840" y="188641"/>
            <a:ext cx="8445624" cy="769441"/>
          </a:xfrm>
        </p:spPr>
        <p:txBody>
          <a:bodyPr/>
          <a:lstStyle/>
          <a:p>
            <a:pPr eaLnBrk="0" hangingPunct="0"/>
            <a:r>
              <a:rPr lang="pt-BR" sz="4000" b="1" kern="1200" spc="50" dirty="0">
                <a:ln w="11430"/>
                <a:solidFill>
                  <a:srgbClr val="002060"/>
                </a:solidFill>
                <a:latin typeface="+mn-lt"/>
                <a:ea typeface="Batang" panose="02030600000101010101" pitchFamily="18" charset="-127"/>
                <a:cs typeface="+mn-cs"/>
              </a:rPr>
              <a:t>Other Actions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75520" y="1196752"/>
            <a:ext cx="8712968" cy="3888432"/>
          </a:xfrm>
        </p:spPr>
        <p:txBody>
          <a:bodyPr/>
          <a:lstStyle/>
          <a:p>
            <a:r>
              <a:rPr lang="en-US" b="1" i="1" dirty="0"/>
              <a:t>IFCE Incubator</a:t>
            </a:r>
          </a:p>
          <a:p>
            <a:pPr marL="0" indent="0">
              <a:buNone/>
            </a:pPr>
            <a:r>
              <a:rPr lang="en-US" dirty="0"/>
              <a:t>	- Support in the elaboration.</a:t>
            </a:r>
          </a:p>
          <a:p>
            <a:pPr marL="0" indent="0">
              <a:buNone/>
            </a:pPr>
            <a:r>
              <a:rPr lang="en-US" dirty="0"/>
              <a:t>	- Board Membership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i="1" dirty="0"/>
              <a:t>Sector Events: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 smtClean="0"/>
              <a:t>InovaMetal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 smtClean="0"/>
              <a:t>InovaAgro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037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מציין מיקום תוכן 3" descr="20140513_1100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99466"/>
            <a:ext cx="8744712" cy="6558534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652" y="372529"/>
            <a:ext cx="3596952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3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תמונה 1" descr="IMG_2482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6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מציין מיקום תוכן 3" descr="IMG_25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8501" y="222251"/>
            <a:ext cx="8539163" cy="6405563"/>
          </a:xfrm>
        </p:spPr>
      </p:pic>
      <p:pic>
        <p:nvPicPr>
          <p:cNvPr id="22532" name="תמונה 4" descr="IMG_24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תמונה 5" descr="IMG_24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4014216" y="222251"/>
            <a:ext cx="5687568" cy="102730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he-IL" b="1" spc="50" dirty="0" smtClean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Example 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he-IL" b="1" spc="50" dirty="0" smtClean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Gear and chain kits for motorcycles</a:t>
            </a:r>
            <a:endParaRPr lang="he-IL" altLang="he-IL" b="1" spc="50" dirty="0">
              <a:ln w="11430"/>
              <a:solidFill>
                <a:srgbClr val="002060"/>
              </a:solidFill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265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altLang="he-IL"/>
          </a:p>
        </p:txBody>
      </p:sp>
      <p:pic>
        <p:nvPicPr>
          <p:cNvPr id="23555" name="מציין מיקום תוכן 3" descr="IMG_249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3239" y="1833564"/>
            <a:ext cx="5851525" cy="4389437"/>
          </a:xfrm>
        </p:spPr>
      </p:pic>
      <p:pic>
        <p:nvPicPr>
          <p:cNvPr id="23556" name="תמונה 4" descr="IMG_24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תמונה 8" descr="IMG_249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תמונה 9" descr="IMG_249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תמונה 10" descr="IMG_24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72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מציין מיקום תוכן 3" descr="IMG_25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9142413" cy="6858000"/>
          </a:xfrm>
        </p:spPr>
      </p:pic>
      <p:sp>
        <p:nvSpPr>
          <p:cNvPr id="4" name="מציין מיקום תוכן 2"/>
          <p:cNvSpPr txBox="1">
            <a:spLocks/>
          </p:cNvSpPr>
          <p:nvPr/>
        </p:nvSpPr>
        <p:spPr>
          <a:xfrm>
            <a:off x="4014216" y="222251"/>
            <a:ext cx="5687568" cy="102730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he-IL" b="1" spc="50" dirty="0" smtClean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Example 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he-IL" b="1" spc="50" dirty="0" smtClean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Shoes Manufacturing</a:t>
            </a:r>
            <a:endParaRPr lang="he-IL" altLang="he-IL" b="1" spc="50" dirty="0">
              <a:ln w="11430"/>
              <a:solidFill>
                <a:srgbClr val="002060"/>
              </a:solidFill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61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altLang="he-IL"/>
          </a:p>
        </p:txBody>
      </p:sp>
      <p:pic>
        <p:nvPicPr>
          <p:cNvPr id="29699" name="מציין מיקום תוכן 3" descr="IMG_25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34925"/>
            <a:ext cx="9188450" cy="6892925"/>
          </a:xfrm>
        </p:spPr>
      </p:pic>
      <p:pic>
        <p:nvPicPr>
          <p:cNvPr id="29700" name="תמונה 3" descr="IMG_25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תמונה 4" descr="IMG_25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79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altLang="he-IL"/>
          </a:p>
        </p:txBody>
      </p:sp>
      <p:pic>
        <p:nvPicPr>
          <p:cNvPr id="32771" name="מציין מיקום תוכן 3" descr="IMG_256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9588"/>
          </a:xfrm>
        </p:spPr>
      </p:pic>
      <p:sp>
        <p:nvSpPr>
          <p:cNvPr id="4" name="מציין מיקום תוכן 2"/>
          <p:cNvSpPr txBox="1">
            <a:spLocks/>
          </p:cNvSpPr>
          <p:nvPr/>
        </p:nvSpPr>
        <p:spPr>
          <a:xfrm>
            <a:off x="3785616" y="603"/>
            <a:ext cx="5687568" cy="102730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he-IL" b="1" spc="50" dirty="0" smtClean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Example  </a:t>
            </a:r>
          </a:p>
          <a:p>
            <a:pPr algn="ctr">
              <a:buNone/>
            </a:pPr>
            <a:r>
              <a:rPr lang="en-US" altLang="he-IL" b="1" spc="50" dirty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Jewelry</a:t>
            </a:r>
            <a:r>
              <a:rPr lang="en-US" altLang="he-IL" dirty="0"/>
              <a:t> </a:t>
            </a:r>
            <a:r>
              <a:rPr lang="en-US" altLang="he-IL" b="1" spc="50" dirty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production – gold plating</a:t>
            </a:r>
            <a:endParaRPr lang="he-IL" altLang="he-IL" b="1" spc="50" dirty="0">
              <a:ln w="11430"/>
              <a:solidFill>
                <a:srgbClr val="002060"/>
              </a:solidFill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008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altLang="he-IL"/>
          </a:p>
        </p:txBody>
      </p:sp>
      <p:pic>
        <p:nvPicPr>
          <p:cNvPr id="33795" name="מציין מיקום תוכן 3" descr="IMG_256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9588"/>
          </a:xfrm>
        </p:spPr>
      </p:pic>
      <p:pic>
        <p:nvPicPr>
          <p:cNvPr id="33796" name="תמונה 3" descr="IMG_25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6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9956" y="1214090"/>
            <a:ext cx="11407972" cy="961074"/>
          </a:xfrm>
        </p:spPr>
        <p:txBody>
          <a:bodyPr>
            <a:normAutofit/>
          </a:bodyPr>
          <a:lstStyle/>
          <a:p>
            <a:pPr algn="l" rtl="0"/>
            <a:r>
              <a:rPr lang="en-US" b="1" dirty="0" smtClean="0"/>
              <a:t>Gathering</a:t>
            </a:r>
            <a:r>
              <a:rPr lang="en-US" dirty="0" smtClean="0"/>
              <a:t> leaders, </a:t>
            </a:r>
            <a:r>
              <a:rPr lang="en-US" dirty="0"/>
              <a:t>industries </a:t>
            </a:r>
            <a:r>
              <a:rPr lang="en-US" dirty="0" smtClean="0"/>
              <a:t>interested </a:t>
            </a:r>
            <a:r>
              <a:rPr lang="en-US" dirty="0"/>
              <a:t>in </a:t>
            </a:r>
            <a:r>
              <a:rPr lang="en-US" dirty="0" smtClean="0"/>
              <a:t>Innovation, </a:t>
            </a:r>
            <a:r>
              <a:rPr lang="en-US" dirty="0" smtClean="0"/>
              <a:t> </a:t>
            </a:r>
            <a:r>
              <a:rPr lang="en-US" dirty="0"/>
              <a:t>government institutions, regional universities, financing groups, local </a:t>
            </a:r>
            <a:r>
              <a:rPr lang="en-US" dirty="0" smtClean="0"/>
              <a:t>municipalities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337982" y="304523"/>
            <a:ext cx="115519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spc="50" dirty="0" smtClean="0">
                <a:ln w="11430"/>
                <a:solidFill>
                  <a:srgbClr val="FF0000"/>
                </a:solidFill>
                <a:ea typeface="Batang" panose="02030600000101010101" pitchFamily="18" charset="-127"/>
              </a:rPr>
              <a:t>Breaking </a:t>
            </a:r>
            <a:r>
              <a:rPr lang="en-US" sz="3600" b="1" spc="50" dirty="0">
                <a:ln w="11430"/>
                <a:solidFill>
                  <a:srgbClr val="FF0000"/>
                </a:solidFill>
                <a:ea typeface="Batang" panose="02030600000101010101" pitchFamily="18" charset="-127"/>
              </a:rPr>
              <a:t>the GAP between the periphery and the Capital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132943"/>
              </p:ext>
            </p:extLst>
          </p:nvPr>
        </p:nvGraphicFramePr>
        <p:xfrm>
          <a:off x="2895601" y="2109808"/>
          <a:ext cx="6164116" cy="4623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" name="Bitmap Image" r:id="rId4" imgW="6095238" imgH="4571429" progId="Paint.Picture">
                  <p:embed/>
                </p:oleObj>
              </mc:Choice>
              <mc:Fallback>
                <p:oleObj name="Bitmap Image" r:id="rId4" imgW="6095238" imgH="4571429" progId="Paint.Picture">
                  <p:embed/>
                  <p:pic>
                    <p:nvPicPr>
                      <p:cNvPr id="102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1" y="2109808"/>
                        <a:ext cx="6164116" cy="46235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75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altLang="he-IL"/>
          </a:p>
        </p:txBody>
      </p:sp>
      <p:pic>
        <p:nvPicPr>
          <p:cNvPr id="34819" name="מציין מיקום תוכן 3" descr="IMG_258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262" y="1"/>
            <a:ext cx="9501188" cy="7127875"/>
          </a:xfrm>
        </p:spPr>
      </p:pic>
    </p:spTree>
    <p:extLst>
      <p:ext uri="{BB962C8B-B14F-4D97-AF65-F5344CB8AC3E}">
        <p14:creationId xmlns:p14="http://schemas.microsoft.com/office/powerpoint/2010/main" val="15804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מלבן 1"/>
          <p:cNvSpPr>
            <a:spLocks noChangeArrowheads="1"/>
          </p:cNvSpPr>
          <p:nvPr/>
        </p:nvSpPr>
        <p:spPr bwMode="auto">
          <a:xfrm>
            <a:off x="1513466" y="1584828"/>
            <a:ext cx="9058656" cy="382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altLang="he-IL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Regional Innovation </a:t>
            </a:r>
            <a:r>
              <a:rPr lang="en-US" altLang="he-IL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Center </a:t>
            </a:r>
            <a:r>
              <a:rPr lang="en-US" altLang="he-IL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model </a:t>
            </a:r>
            <a:r>
              <a:rPr lang="en-US" altLang="he-IL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have been incorporated in academic entrepreneurship and innovation </a:t>
            </a:r>
            <a:r>
              <a:rPr lang="en-US" altLang="he-IL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courses. </a:t>
            </a:r>
            <a:endParaRPr lang="en-US" altLang="he-IL" sz="2800" b="1" i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altLang="he-IL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Another </a:t>
            </a:r>
            <a:r>
              <a:rPr lang="en-US" altLang="he-IL" sz="28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latin</a:t>
            </a:r>
            <a:r>
              <a:rPr lang="en-US" altLang="he-IL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altLang="he-IL" sz="2800" b="1" i="1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amrican</a:t>
            </a:r>
            <a:r>
              <a:rPr lang="en-US" altLang="he-IL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state </a:t>
            </a:r>
            <a:r>
              <a:rPr lang="en-US" altLang="he-IL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has </a:t>
            </a:r>
            <a:r>
              <a:rPr lang="en-US" altLang="he-IL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shown deep interest in the model and invited an academic team from Israel to study possibilities of implementation in the country.</a:t>
            </a:r>
            <a:endParaRPr lang="en-US" altLang="he-IL" b="1" i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sz="28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It can 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be elaborated for implementation in other regions </a:t>
            </a:r>
            <a: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 </a:t>
            </a:r>
            <a:r>
              <a:rPr lang="en-US" b="1" i="1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Ceara</a:t>
            </a:r>
            <a: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in more states of the </a:t>
            </a:r>
            <a:r>
              <a:rPr lang="en-US" b="1" i="1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Nordeste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and in countries with goals of implementing innovation in the periphery.</a:t>
            </a:r>
            <a:endParaRPr lang="en-US" altLang="he-IL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513210" y="379222"/>
            <a:ext cx="6858000" cy="721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4000" b="1" spc="50" dirty="0" smtClean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Recognition of the RIC model</a:t>
            </a:r>
            <a:endParaRPr lang="en-US" sz="4000" b="1" spc="50" dirty="0">
              <a:ln w="11430"/>
              <a:solidFill>
                <a:srgbClr val="002060"/>
              </a:solidFill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371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מלבן 1"/>
          <p:cNvSpPr>
            <a:spLocks noChangeArrowheads="1"/>
          </p:cNvSpPr>
          <p:nvPr/>
        </p:nvSpPr>
        <p:spPr bwMode="auto">
          <a:xfrm>
            <a:off x="1261872" y="1447039"/>
            <a:ext cx="10058400" cy="435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L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We are deeply thankful to the leaders of the Federation of Industries of Ceara </a:t>
            </a:r>
            <a:r>
              <a:rPr lang="en-IL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(FIEC)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Federacao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das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Industrias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do Estado do</a:t>
            </a:r>
            <a:r>
              <a:rPr lang="en-IL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Ceará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),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 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his </a:t>
            </a:r>
            <a:r>
              <a:rPr lang="en-IL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President: </a:t>
            </a:r>
            <a:r>
              <a:rPr lang="en-IL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Roberto Proença de Macêdo 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and his team,  </a:t>
            </a:r>
            <a: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 </a:t>
            </a:r>
            <a:r>
              <a:rPr lang="en-IL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IL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Carlos Matos </a:t>
            </a:r>
            <a:r>
              <a:rPr lang="en-IL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Lima</a:t>
            </a:r>
            <a: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Director of the National Institute for Industrial Development (INDI</a:t>
            </a:r>
            <a: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and to 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his team within the </a:t>
            </a:r>
            <a:r>
              <a:rPr lang="en-IL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UNIEMPRE program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US" b="1" i="1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Special 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thanks to  </a:t>
            </a:r>
            <a:r>
              <a:rPr lang="en-US" b="1" i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Prof. </a:t>
            </a:r>
            <a:r>
              <a:rPr lang="en-IL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Pedro Sisnando Leite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and to </a:t>
            </a:r>
            <a:r>
              <a:rPr lang="en-IL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Mônica Clark Cavalcante</a:t>
            </a:r>
            <a:r>
              <a:rPr lang="en-IL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who provided an invaluable professional and personal support, </a:t>
            </a:r>
            <a:endParaRPr lang="en-US" b="1" i="1" dirty="0" smtClean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And to 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all participants in this project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altLang="he-IL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513210" y="379222"/>
            <a:ext cx="6858000" cy="7217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4000" b="1" spc="50" dirty="0" err="1" smtClean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Aknowledgements</a:t>
            </a:r>
            <a:endParaRPr lang="en-US" sz="4000" b="1" spc="50" dirty="0">
              <a:ln w="11430"/>
              <a:solidFill>
                <a:srgbClr val="002060"/>
              </a:solidFill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97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מלבן 2"/>
          <p:cNvSpPr>
            <a:spLocks noChangeArrowheads="1"/>
          </p:cNvSpPr>
          <p:nvPr/>
        </p:nvSpPr>
        <p:spPr bwMode="auto">
          <a:xfrm>
            <a:off x="3168810" y="1922544"/>
            <a:ext cx="6238425" cy="32470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2860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en-US" sz="4000" b="1" spc="50" dirty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Questions?</a:t>
            </a:r>
          </a:p>
          <a:p>
            <a:pPr marL="228600" indent="-228600" algn="ctr">
              <a:lnSpc>
                <a:spcPct val="90000"/>
              </a:lnSpc>
              <a:spcBef>
                <a:spcPts val="1000"/>
              </a:spcBef>
              <a:defRPr/>
            </a:pPr>
            <a:endParaRPr lang="en-US" altLang="en-US" sz="4000" b="1" spc="50" dirty="0">
              <a:ln w="11430"/>
              <a:solidFill>
                <a:srgbClr val="002060"/>
              </a:solidFill>
              <a:ea typeface="Batang" panose="02030600000101010101" pitchFamily="18" charset="-127"/>
            </a:endParaRPr>
          </a:p>
          <a:p>
            <a:pPr marL="22860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en-US" sz="8000" b="1" i="1" spc="50" dirty="0">
                <a:ln w="11430"/>
                <a:solidFill>
                  <a:srgbClr val="FF0000"/>
                </a:solidFill>
                <a:ea typeface="Batang" panose="02030600000101010101" pitchFamily="18" charset="-127"/>
              </a:rPr>
              <a:t>Thank You!</a:t>
            </a:r>
          </a:p>
          <a:p>
            <a:pPr marL="228600" indent="-228600" algn="ctr">
              <a:lnSpc>
                <a:spcPct val="90000"/>
              </a:lnSpc>
              <a:spcBef>
                <a:spcPts val="1000"/>
              </a:spcBef>
              <a:defRPr/>
            </a:pPr>
            <a:endParaRPr lang="en-US" altLang="en-US" sz="4000" b="1" spc="50" dirty="0">
              <a:ln w="11430"/>
              <a:solidFill>
                <a:srgbClr val="002060"/>
              </a:solidFill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236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9383" y="365125"/>
            <a:ext cx="11817926" cy="1325563"/>
          </a:xfrm>
        </p:spPr>
        <p:txBody>
          <a:bodyPr>
            <a:noAutofit/>
          </a:bodyPr>
          <a:lstStyle/>
          <a:p>
            <a:pPr algn="ctr" rtl="0" eaLnBrk="1" hangingPunct="1"/>
            <a:r>
              <a:rPr lang="en-US" altLang="en-US" b="1" spc="50" dirty="0">
                <a:ln w="11430"/>
                <a:solidFill>
                  <a:srgbClr val="FF0000"/>
                </a:solidFill>
                <a:latin typeface="+mn-lt"/>
                <a:ea typeface="Batang" panose="02030600000101010101" pitchFamily="18" charset="-127"/>
                <a:cs typeface="+mn-cs"/>
              </a:rPr>
              <a:t>The </a:t>
            </a:r>
            <a:r>
              <a:rPr lang="en-US" altLang="en-US" b="1" spc="50" dirty="0" smtClean="0">
                <a:ln w="11430"/>
                <a:solidFill>
                  <a:srgbClr val="FF0000"/>
                </a:solidFill>
                <a:latin typeface="+mn-lt"/>
                <a:ea typeface="Batang" panose="02030600000101010101" pitchFamily="18" charset="-127"/>
                <a:cs typeface="+mn-cs"/>
              </a:rPr>
              <a:t>Regional Innovation </a:t>
            </a:r>
            <a:r>
              <a:rPr lang="en-US" altLang="en-US" b="1" spc="50" dirty="0" smtClean="0">
                <a:ln w="11430"/>
                <a:solidFill>
                  <a:srgbClr val="FF0000"/>
                </a:solidFill>
                <a:latin typeface="+mn-lt"/>
                <a:ea typeface="Batang" panose="02030600000101010101" pitchFamily="18" charset="-127"/>
                <a:cs typeface="+mn-cs"/>
              </a:rPr>
              <a:t>Center - RIC </a:t>
            </a:r>
            <a:r>
              <a:rPr lang="en-US" altLang="en-US" b="1" spc="50" dirty="0" smtClean="0">
                <a:ln w="11430"/>
                <a:solidFill>
                  <a:srgbClr val="FF0000"/>
                </a:solidFill>
                <a:latin typeface="+mn-lt"/>
                <a:ea typeface="Batang" panose="02030600000101010101" pitchFamily="18" charset="-127"/>
                <a:cs typeface="+mn-cs"/>
              </a:rPr>
              <a:t>–</a:t>
            </a:r>
            <a:br>
              <a:rPr lang="en-US" altLang="en-US" b="1" spc="50" dirty="0" smtClean="0">
                <a:ln w="11430"/>
                <a:solidFill>
                  <a:srgbClr val="FF0000"/>
                </a:solidFill>
                <a:latin typeface="+mn-lt"/>
                <a:ea typeface="Batang" panose="02030600000101010101" pitchFamily="18" charset="-127"/>
                <a:cs typeface="+mn-cs"/>
              </a:rPr>
            </a:br>
            <a:r>
              <a:rPr lang="en-US" altLang="en-US" b="1" spc="50" dirty="0" smtClean="0">
                <a:ln w="11430"/>
                <a:solidFill>
                  <a:srgbClr val="FF0000"/>
                </a:solidFill>
                <a:latin typeface="+mn-lt"/>
                <a:ea typeface="Batang" panose="02030600000101010101" pitchFamily="18" charset="-127"/>
                <a:cs typeface="+mn-cs"/>
              </a:rPr>
              <a:t>“POLO de </a:t>
            </a:r>
            <a:r>
              <a:rPr lang="en-US" altLang="en-US" b="1" spc="50" dirty="0" err="1" smtClean="0">
                <a:ln w="11430"/>
                <a:solidFill>
                  <a:srgbClr val="FF0000"/>
                </a:solidFill>
                <a:latin typeface="+mn-lt"/>
                <a:ea typeface="Batang" panose="02030600000101010101" pitchFamily="18" charset="-127"/>
                <a:cs typeface="+mn-cs"/>
              </a:rPr>
              <a:t>inovacao</a:t>
            </a:r>
            <a:r>
              <a:rPr lang="en-US" altLang="en-US" b="1" spc="50" dirty="0" smtClean="0">
                <a:ln w="11430"/>
                <a:solidFill>
                  <a:srgbClr val="FF0000"/>
                </a:solidFill>
                <a:latin typeface="+mn-lt"/>
                <a:ea typeface="Batang" panose="02030600000101010101" pitchFamily="18" charset="-127"/>
                <a:cs typeface="+mn-cs"/>
              </a:rPr>
              <a:t>”</a:t>
            </a:r>
            <a:endParaRPr lang="en-US" altLang="en-US" b="1" spc="50" dirty="0">
              <a:ln w="11430"/>
              <a:solidFill>
                <a:srgbClr val="FF0000"/>
              </a:solidFill>
              <a:latin typeface="+mn-lt"/>
              <a:ea typeface="Batang" panose="02030600000101010101" pitchFamily="18" charset="-127"/>
              <a:cs typeface="+mn-c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964" y="1919923"/>
            <a:ext cx="10127672" cy="3429317"/>
          </a:xfrm>
        </p:spPr>
        <p:txBody>
          <a:bodyPr>
            <a:normAutofit fontScale="92500" lnSpcReduction="20000"/>
          </a:bodyPr>
          <a:lstStyle/>
          <a:p>
            <a:pPr algn="l" rtl="0" eaLnBrk="1" hangingPunct="1">
              <a:buFontTx/>
              <a:buNone/>
            </a:pPr>
            <a:r>
              <a:rPr lang="pt-BR" altLang="en-US" dirty="0"/>
              <a:t>	</a:t>
            </a:r>
            <a:r>
              <a:rPr lang="pt-BR" altLang="en-US" sz="3500" b="1" dirty="0">
                <a:solidFill>
                  <a:srgbClr val="002060"/>
                </a:solidFill>
              </a:rPr>
              <a:t>Regional </a:t>
            </a:r>
            <a:r>
              <a:rPr lang="pt-BR" altLang="en-US" sz="3500" b="1" dirty="0" smtClean="0">
                <a:solidFill>
                  <a:srgbClr val="002060"/>
                </a:solidFill>
              </a:rPr>
              <a:t>Innovation </a:t>
            </a:r>
            <a:r>
              <a:rPr lang="pt-BR" altLang="en-US" sz="3500" b="1" dirty="0">
                <a:solidFill>
                  <a:srgbClr val="002060"/>
                </a:solidFill>
              </a:rPr>
              <a:t>tool</a:t>
            </a:r>
            <a:r>
              <a:rPr lang="pt-BR" altLang="en-US" sz="3500" dirty="0"/>
              <a:t>,</a:t>
            </a:r>
            <a:r>
              <a:rPr lang="pt-BR" altLang="en-US" dirty="0"/>
              <a:t> aims to empower the region.</a:t>
            </a:r>
          </a:p>
          <a:p>
            <a:pPr algn="l" rtl="0" eaLnBrk="1" hangingPunct="1"/>
            <a:endParaRPr lang="pt-BR" altLang="en-US" dirty="0" smtClean="0"/>
          </a:p>
          <a:p>
            <a:pPr algn="l" rtl="0" eaLnBrk="1" hangingPunct="1"/>
            <a:r>
              <a:rPr lang="pt-BR" altLang="en-US" dirty="0" smtClean="0"/>
              <a:t>Formation </a:t>
            </a:r>
            <a:r>
              <a:rPr lang="pt-BR" altLang="en-US" dirty="0"/>
              <a:t>of </a:t>
            </a:r>
            <a:r>
              <a:rPr lang="pt-BR" altLang="en-US" sz="3900" b="1" dirty="0">
                <a:solidFill>
                  <a:srgbClr val="002060"/>
                </a:solidFill>
              </a:rPr>
              <a:t>social capital</a:t>
            </a:r>
            <a:r>
              <a:rPr lang="pt-BR" altLang="en-US" sz="3900" dirty="0"/>
              <a:t>: </a:t>
            </a:r>
            <a:r>
              <a:rPr lang="en-GB" altLang="en-US" dirty="0" smtClean="0"/>
              <a:t>articulation</a:t>
            </a:r>
            <a:r>
              <a:rPr lang="pt-BR" altLang="en-US" dirty="0" smtClean="0"/>
              <a:t> </a:t>
            </a:r>
            <a:r>
              <a:rPr lang="pt-BR" altLang="en-US" dirty="0"/>
              <a:t>of actions </a:t>
            </a:r>
            <a:r>
              <a:rPr lang="pt-BR" altLang="en-US" dirty="0" smtClean="0"/>
              <a:t>between </a:t>
            </a:r>
            <a:r>
              <a:rPr lang="en-GB" altLang="en-US" dirty="0"/>
              <a:t>various</a:t>
            </a:r>
            <a:r>
              <a:rPr lang="pt-BR" altLang="en-US" dirty="0"/>
              <a:t> </a:t>
            </a:r>
            <a:r>
              <a:rPr lang="en-GB" altLang="en-US" dirty="0" smtClean="0"/>
              <a:t>innovation</a:t>
            </a:r>
            <a:r>
              <a:rPr lang="pt-BR" altLang="en-US" dirty="0" smtClean="0"/>
              <a:t> </a:t>
            </a:r>
            <a:r>
              <a:rPr lang="en-US" altLang="en-US" dirty="0"/>
              <a:t>institutions</a:t>
            </a:r>
            <a:r>
              <a:rPr lang="pt-BR" altLang="en-US" dirty="0" smtClean="0"/>
              <a:t>.</a:t>
            </a:r>
            <a:br>
              <a:rPr lang="pt-BR" altLang="en-US" dirty="0" smtClean="0"/>
            </a:br>
            <a:endParaRPr lang="pt-BR" altLang="en-US" dirty="0"/>
          </a:p>
          <a:p>
            <a:pPr algn="l" rtl="0" eaLnBrk="1" hangingPunct="1"/>
            <a:r>
              <a:rPr lang="en-GB" altLang="en-US" dirty="0"/>
              <a:t>Encouragement</a:t>
            </a:r>
            <a:r>
              <a:rPr lang="pt-BR" altLang="en-US" dirty="0"/>
              <a:t> of </a:t>
            </a:r>
            <a:r>
              <a:rPr lang="en-US" altLang="en-US" sz="3500" b="1" dirty="0" smtClean="0">
                <a:solidFill>
                  <a:srgbClr val="002060"/>
                </a:solidFill>
              </a:rPr>
              <a:t>innovation</a:t>
            </a:r>
            <a:r>
              <a:rPr lang="pt-BR" altLang="en-US" sz="3500" b="1" dirty="0" smtClean="0">
                <a:solidFill>
                  <a:srgbClr val="002060"/>
                </a:solidFill>
              </a:rPr>
              <a:t> </a:t>
            </a:r>
            <a:r>
              <a:rPr lang="pt-BR" altLang="en-US" sz="3500" b="1" dirty="0">
                <a:solidFill>
                  <a:srgbClr val="002060"/>
                </a:solidFill>
              </a:rPr>
              <a:t>dynamism</a:t>
            </a:r>
            <a:r>
              <a:rPr lang="pt-BR" altLang="en-US" dirty="0"/>
              <a:t>: identify local potencial and attracting investment</a:t>
            </a:r>
            <a:r>
              <a:rPr lang="pt-BR" altLang="en-US" dirty="0" smtClean="0"/>
              <a:t>.</a:t>
            </a:r>
            <a:br>
              <a:rPr lang="pt-BR" altLang="en-US" dirty="0" smtClean="0"/>
            </a:br>
            <a:endParaRPr lang="pt-BR" altLang="en-US" dirty="0"/>
          </a:p>
          <a:p>
            <a:pPr algn="l" rtl="0" eaLnBrk="1" hangingPunct="1"/>
            <a:r>
              <a:rPr lang="pt-BR" altLang="en-US" sz="3500" b="1" dirty="0">
                <a:solidFill>
                  <a:srgbClr val="002060"/>
                </a:solidFill>
              </a:rPr>
              <a:t>Identify potential problems</a:t>
            </a:r>
            <a:r>
              <a:rPr lang="pt-BR" altLang="en-US" b="1" dirty="0">
                <a:solidFill>
                  <a:srgbClr val="002060"/>
                </a:solidFill>
              </a:rPr>
              <a:t>: </a:t>
            </a:r>
            <a:r>
              <a:rPr lang="pt-BR" altLang="en-US" sz="3500" b="1" u="sng" dirty="0">
                <a:solidFill>
                  <a:srgbClr val="002060"/>
                </a:solidFill>
              </a:rPr>
              <a:t>take action </a:t>
            </a:r>
            <a:r>
              <a:rPr lang="pt-BR" altLang="en-US" dirty="0"/>
              <a:t>to </a:t>
            </a:r>
            <a:r>
              <a:rPr lang="pt-BR" altLang="en-US" dirty="0" smtClean="0"/>
              <a:t>overcome </a:t>
            </a:r>
            <a:r>
              <a:rPr lang="pt-BR" altLang="en-US" dirty="0"/>
              <a:t>issues.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16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07473" y="2199697"/>
            <a:ext cx="10515600" cy="1333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b="1" i="1" dirty="0">
                <a:solidFill>
                  <a:srgbClr val="FF0000"/>
                </a:solidFill>
              </a:rPr>
              <a:t>How?</a:t>
            </a:r>
            <a:endParaRPr lang="he-IL" sz="8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7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8"/>
          <p:cNvGrpSpPr/>
          <p:nvPr/>
        </p:nvGrpSpPr>
        <p:grpSpPr>
          <a:xfrm>
            <a:off x="2008903" y="1197439"/>
            <a:ext cx="7395901" cy="5468327"/>
            <a:chOff x="-67019" y="0"/>
            <a:chExt cx="4377346" cy="3550285"/>
          </a:xfrm>
        </p:grpSpPr>
        <p:grpSp>
          <p:nvGrpSpPr>
            <p:cNvPr id="4" name="Grupo 4"/>
            <p:cNvGrpSpPr/>
            <p:nvPr/>
          </p:nvGrpSpPr>
          <p:grpSpPr>
            <a:xfrm>
              <a:off x="-67019" y="0"/>
              <a:ext cx="4377346" cy="3550285"/>
              <a:chOff x="-67019" y="0"/>
              <a:chExt cx="4377346" cy="3550285"/>
            </a:xfrm>
          </p:grpSpPr>
          <p:grpSp>
            <p:nvGrpSpPr>
              <p:cNvPr id="6" name="Grupo 3"/>
              <p:cNvGrpSpPr/>
              <p:nvPr/>
            </p:nvGrpSpPr>
            <p:grpSpPr>
              <a:xfrm>
                <a:off x="-67019" y="0"/>
                <a:ext cx="4377346" cy="3550285"/>
                <a:chOff x="-67019" y="0"/>
                <a:chExt cx="4377346" cy="3550285"/>
              </a:xfrm>
            </p:grpSpPr>
            <p:grpSp>
              <p:nvGrpSpPr>
                <p:cNvPr id="8" name="Grupo 2"/>
                <p:cNvGrpSpPr/>
                <p:nvPr/>
              </p:nvGrpSpPr>
              <p:grpSpPr>
                <a:xfrm>
                  <a:off x="-67019" y="0"/>
                  <a:ext cx="4377346" cy="3550285"/>
                  <a:chOff x="-67019" y="0"/>
                  <a:chExt cx="4377346" cy="3550285"/>
                </a:xfrm>
              </p:grpSpPr>
              <p:sp>
                <p:nvSpPr>
                  <p:cNvPr id="10" name="Elipse 660"/>
                  <p:cNvSpPr>
                    <a:spLocks noChangeArrowheads="1"/>
                  </p:cNvSpPr>
                  <p:nvPr/>
                </p:nvSpPr>
                <p:spPr bwMode="auto">
                  <a:xfrm>
                    <a:off x="866775" y="914400"/>
                    <a:ext cx="2459355" cy="2479040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  <a:headEnd/>
                    <a:tailE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Elipse 661"/>
                  <p:cNvSpPr>
                    <a:spLocks noChangeArrowheads="1"/>
                  </p:cNvSpPr>
                  <p:nvPr/>
                </p:nvSpPr>
                <p:spPr bwMode="auto">
                  <a:xfrm>
                    <a:off x="1400175" y="1447800"/>
                    <a:ext cx="1377950" cy="139001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" name="Elipse 662"/>
                  <p:cNvSpPr>
                    <a:spLocks noChangeArrowheads="1"/>
                  </p:cNvSpPr>
                  <p:nvPr/>
                </p:nvSpPr>
                <p:spPr bwMode="auto">
                  <a:xfrm>
                    <a:off x="1524000" y="1590675"/>
                    <a:ext cx="1121410" cy="111315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B9BD5">
                          <a:satMod val="103000"/>
                          <a:lumMod val="102000"/>
                          <a:tint val="94000"/>
                        </a:srgbClr>
                      </a:gs>
                      <a:gs pos="50000">
                        <a:srgbClr val="5B9BD5">
                          <a:satMod val="110000"/>
                          <a:lumMod val="100000"/>
                          <a:shade val="100000"/>
                        </a:srgbClr>
                      </a:gs>
                      <a:gs pos="100000">
                        <a:srgbClr val="5B9BD5">
                          <a:lumMod val="99000"/>
                          <a:satMod val="120000"/>
                          <a:shade val="78000"/>
                        </a:srgbClr>
                      </a:gs>
                    </a:gsLst>
                    <a:lin ang="5400000" scaled="0"/>
                  </a:gradFill>
                  <a:ln>
                    <a:noFill/>
                    <a:headEnd/>
                    <a:tailE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he-IL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" name="Elipse 76"/>
                  <p:cNvSpPr>
                    <a:spLocks noChangeArrowheads="1"/>
                  </p:cNvSpPr>
                  <p:nvPr/>
                </p:nvSpPr>
                <p:spPr bwMode="auto">
                  <a:xfrm>
                    <a:off x="628650" y="2333624"/>
                    <a:ext cx="775335" cy="73088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B9BD5">
                          <a:satMod val="103000"/>
                          <a:lumMod val="102000"/>
                          <a:tint val="94000"/>
                        </a:srgbClr>
                      </a:gs>
                      <a:gs pos="50000">
                        <a:srgbClr val="5B9BD5">
                          <a:satMod val="110000"/>
                          <a:lumMod val="100000"/>
                          <a:shade val="100000"/>
                        </a:srgbClr>
                      </a:gs>
                      <a:gs pos="100000">
                        <a:srgbClr val="5B9BD5">
                          <a:lumMod val="99000"/>
                          <a:satMod val="120000"/>
                          <a:shade val="78000"/>
                        </a:srgbClr>
                      </a:gs>
                    </a:gsLst>
                    <a:lin ang="5400000" scaled="0"/>
                  </a:gradFill>
                  <a:ln>
                    <a:noFill/>
                    <a:headEnd/>
                    <a:tailE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lIns="0" tIns="0" rIns="0" bIns="0"/>
                  <a:lstStyle/>
                  <a:p>
                    <a:pPr algn="ctr"/>
                    <a:r>
                      <a:rPr lang="en-US" b="1" kern="0" dirty="0" smtClean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Sectorial</a:t>
                    </a:r>
                    <a: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/>
                    </a:r>
                    <a:b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</a:br>
                    <a:r>
                      <a:rPr lang="en-US" b="1" kern="0" dirty="0" smtClean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Core</a:t>
                    </a:r>
                    <a: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/>
                    </a:r>
                    <a:b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</a:br>
                    <a: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1</a:t>
                    </a:r>
                  </a:p>
                </p:txBody>
              </p:sp>
              <p:sp>
                <p:nvSpPr>
                  <p:cNvPr id="14" name="Elipse 77"/>
                  <p:cNvSpPr>
                    <a:spLocks noChangeArrowheads="1"/>
                  </p:cNvSpPr>
                  <p:nvPr/>
                </p:nvSpPr>
                <p:spPr bwMode="auto">
                  <a:xfrm>
                    <a:off x="1314451" y="2838450"/>
                    <a:ext cx="765810" cy="71183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B9BD5">
                          <a:satMod val="103000"/>
                          <a:lumMod val="102000"/>
                          <a:tint val="94000"/>
                        </a:srgbClr>
                      </a:gs>
                      <a:gs pos="50000">
                        <a:srgbClr val="5B9BD5">
                          <a:satMod val="110000"/>
                          <a:lumMod val="100000"/>
                          <a:shade val="100000"/>
                        </a:srgbClr>
                      </a:gs>
                      <a:gs pos="100000">
                        <a:srgbClr val="5B9BD5">
                          <a:lumMod val="99000"/>
                          <a:satMod val="120000"/>
                          <a:shade val="78000"/>
                        </a:srgbClr>
                      </a:gs>
                    </a:gsLst>
                    <a:lin ang="5400000" scaled="0"/>
                  </a:gradFill>
                  <a:ln>
                    <a:noFill/>
                    <a:headEnd/>
                    <a:tailE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lIns="0" tIns="0" rIns="0" bIns="0"/>
                  <a:lstStyle/>
                  <a:p>
                    <a:pPr algn="ctr"/>
                    <a: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Sectorial </a:t>
                    </a:r>
                    <a:b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</a:br>
                    <a: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Core</a:t>
                    </a:r>
                    <a:b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</a:br>
                    <a: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2</a:t>
                    </a:r>
                  </a:p>
                </p:txBody>
              </p:sp>
              <p:sp>
                <p:nvSpPr>
                  <p:cNvPr id="15" name="Elipse 665"/>
                  <p:cNvSpPr>
                    <a:spLocks noChangeArrowheads="1"/>
                  </p:cNvSpPr>
                  <p:nvPr/>
                </p:nvSpPr>
                <p:spPr bwMode="auto">
                  <a:xfrm>
                    <a:off x="2181226" y="2838450"/>
                    <a:ext cx="727710" cy="71183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B9BD5">
                          <a:satMod val="103000"/>
                          <a:lumMod val="102000"/>
                          <a:tint val="94000"/>
                        </a:srgbClr>
                      </a:gs>
                      <a:gs pos="50000">
                        <a:srgbClr val="5B9BD5">
                          <a:satMod val="110000"/>
                          <a:lumMod val="100000"/>
                          <a:shade val="100000"/>
                        </a:srgbClr>
                      </a:gs>
                      <a:gs pos="100000">
                        <a:srgbClr val="5B9BD5">
                          <a:lumMod val="99000"/>
                          <a:satMod val="120000"/>
                          <a:shade val="78000"/>
                        </a:srgbClr>
                      </a:gs>
                    </a:gsLst>
                    <a:lin ang="5400000" scaled="0"/>
                  </a:gradFill>
                  <a:ln>
                    <a:noFill/>
                    <a:headEnd/>
                    <a:tailE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lIns="0" tIns="0" rIns="0" bIns="0"/>
                  <a:lstStyle/>
                  <a:p>
                    <a:pPr algn="ctr"/>
                    <a:r>
                      <a:rPr lang="en-US" b="1" kern="0" dirty="0" smtClean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Sectorial</a:t>
                    </a:r>
                    <a: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/>
                    </a:r>
                    <a:b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</a:br>
                    <a: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Core</a:t>
                    </a:r>
                    <a:b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</a:br>
                    <a: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3</a:t>
                    </a:r>
                  </a:p>
                </p:txBody>
              </p:sp>
              <p:sp>
                <p:nvSpPr>
                  <p:cNvPr id="16" name="Elipse 666"/>
                  <p:cNvSpPr>
                    <a:spLocks noChangeArrowheads="1"/>
                  </p:cNvSpPr>
                  <p:nvPr/>
                </p:nvSpPr>
                <p:spPr bwMode="auto">
                  <a:xfrm>
                    <a:off x="2781299" y="2276476"/>
                    <a:ext cx="809625" cy="73342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B9BD5">
                          <a:satMod val="103000"/>
                          <a:lumMod val="102000"/>
                          <a:tint val="94000"/>
                        </a:srgbClr>
                      </a:gs>
                      <a:gs pos="50000">
                        <a:srgbClr val="5B9BD5">
                          <a:satMod val="110000"/>
                          <a:lumMod val="100000"/>
                          <a:shade val="100000"/>
                        </a:srgbClr>
                      </a:gs>
                      <a:gs pos="100000">
                        <a:srgbClr val="5B9BD5">
                          <a:lumMod val="99000"/>
                          <a:satMod val="120000"/>
                          <a:shade val="78000"/>
                        </a:srgbClr>
                      </a:gs>
                    </a:gsLst>
                    <a:lin ang="5400000" scaled="0"/>
                  </a:gradFill>
                  <a:ln>
                    <a:noFill/>
                    <a:headEnd/>
                    <a:tailE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0" tIns="0" rIns="0" bIns="0"/>
                  <a:lstStyle/>
                  <a:p>
                    <a:pPr algn="ctr"/>
                    <a: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Sectorial </a:t>
                    </a:r>
                    <a:b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</a:br>
                    <a: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Core</a:t>
                    </a:r>
                    <a:b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</a:br>
                    <a:r>
                      <a:rPr lang="en-US" b="1" kern="0" dirty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“n”</a:t>
                    </a:r>
                  </a:p>
                </p:txBody>
              </p:sp>
              <p:sp>
                <p:nvSpPr>
                  <p:cNvPr id="17" name="Elipse 78"/>
                  <p:cNvSpPr>
                    <a:spLocks noChangeArrowheads="1"/>
                  </p:cNvSpPr>
                  <p:nvPr/>
                </p:nvSpPr>
                <p:spPr bwMode="auto">
                  <a:xfrm>
                    <a:off x="866775" y="66675"/>
                    <a:ext cx="970915" cy="9315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B9BD5">
                          <a:satMod val="103000"/>
                          <a:lumMod val="102000"/>
                          <a:tint val="94000"/>
                        </a:srgbClr>
                      </a:gs>
                      <a:gs pos="50000">
                        <a:srgbClr val="5B9BD5">
                          <a:satMod val="110000"/>
                          <a:lumMod val="100000"/>
                          <a:shade val="100000"/>
                        </a:srgbClr>
                      </a:gs>
                      <a:gs pos="100000">
                        <a:srgbClr val="5B9BD5">
                          <a:lumMod val="99000"/>
                          <a:satMod val="120000"/>
                          <a:shade val="78000"/>
                        </a:srgbClr>
                      </a:gs>
                    </a:gsLst>
                    <a:lin ang="5400000" scaled="0"/>
                  </a:gradFill>
                  <a:ln>
                    <a:noFill/>
                    <a:headEnd/>
                    <a:tailE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lIns="0" tIns="0" rIns="0" bIns="0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105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Times New Roman" panose="02020603050405020304" pitchFamily="18" charset="0"/>
                        <a:cs typeface="+mn-cs"/>
                      </a:rPr>
                      <a:t> </a:t>
                    </a: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+mn-cs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pt-BR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Times New Roman" panose="02020603050405020304" pitchFamily="18" charset="0"/>
                        <a:cs typeface="+mn-cs"/>
                      </a:rPr>
                      <a:t>Universities in the region</a:t>
                    </a:r>
                    <a:r>
                      <a:rPr kumimoji="0" lang="pt-BR" sz="105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Times New Roman" panose="02020603050405020304" pitchFamily="18" charset="0"/>
                        <a:cs typeface="+mn-cs"/>
                      </a:rPr>
                      <a:t> </a:t>
                    </a: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+mn-cs"/>
                    </a:endParaRPr>
                  </a:p>
                </p:txBody>
              </p:sp>
              <p:sp>
                <p:nvSpPr>
                  <p:cNvPr id="18" name="Elipse 79"/>
                  <p:cNvSpPr>
                    <a:spLocks noChangeArrowheads="1"/>
                  </p:cNvSpPr>
                  <p:nvPr/>
                </p:nvSpPr>
                <p:spPr bwMode="auto">
                  <a:xfrm>
                    <a:off x="-67019" y="891198"/>
                    <a:ext cx="1059842" cy="99284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B9BD5">
                          <a:satMod val="103000"/>
                          <a:lumMod val="102000"/>
                          <a:tint val="94000"/>
                        </a:srgbClr>
                      </a:gs>
                      <a:gs pos="50000">
                        <a:srgbClr val="5B9BD5">
                          <a:satMod val="110000"/>
                          <a:lumMod val="100000"/>
                          <a:shade val="100000"/>
                        </a:srgbClr>
                      </a:gs>
                      <a:gs pos="100000">
                        <a:srgbClr val="5B9BD5">
                          <a:lumMod val="99000"/>
                          <a:satMod val="120000"/>
                          <a:shade val="78000"/>
                        </a:srgbClr>
                      </a:gs>
                    </a:gsLst>
                    <a:lin ang="5400000" scaled="0"/>
                  </a:gradFill>
                  <a:ln>
                    <a:noFill/>
                    <a:headEnd/>
                    <a:tailE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lIns="0" tIns="0" rIns="0" bIns="0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Times New Roman" panose="02020603050405020304" pitchFamily="18" charset="0"/>
                        <a:cs typeface="+mn-cs"/>
                      </a:rPr>
                      <a:t> </a:t>
                    </a:r>
                    <a:r>
                      <a:rPr kumimoji="0" lang="pt-BR" sz="16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Times New Roman" panose="02020603050405020304" pitchFamily="18" charset="0"/>
                      </a:rPr>
                      <a:t>S</a:t>
                    </a:r>
                    <a:r>
                      <a:rPr lang="en-US" sz="1600" b="1" kern="0" dirty="0" err="1" smtClean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tate</a:t>
                    </a:r>
                    <a:r>
                      <a:rPr lang="en-US" sz="1600" b="1" kern="0" dirty="0" smtClean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 institutions of the </a:t>
                    </a:r>
                    <a:r>
                      <a:rPr lang="en-US" sz="1600" b="1" kern="0" dirty="0">
                        <a:solidFill>
                          <a:srgbClr val="FFFFFF"/>
                        </a:solidFill>
                        <a:ea typeface="Times New Roman" panose="02020603050405020304" pitchFamily="18" charset="0"/>
                      </a:rPr>
                      <a:t>innovation </a:t>
                    </a:r>
                    <a:r>
                      <a:rPr lang="en-US" sz="1600" b="1" kern="0" dirty="0" smtClean="0">
                        <a:solidFill>
                          <a:srgbClr val="FFFFFF"/>
                        </a:solidFill>
                        <a:latin typeface="Calibri" panose="020F0502020204030204"/>
                        <a:ea typeface="Times New Roman" panose="02020603050405020304" pitchFamily="18" charset="0"/>
                      </a:rPr>
                      <a:t>ecosystem</a:t>
                    </a:r>
                    <a:endPara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+mn-cs"/>
                    </a:endParaRPr>
                  </a:p>
                </p:txBody>
              </p:sp>
              <p:sp>
                <p:nvSpPr>
                  <p:cNvPr id="19" name="Elipse 81"/>
                  <p:cNvSpPr>
                    <a:spLocks noChangeArrowheads="1"/>
                  </p:cNvSpPr>
                  <p:nvPr/>
                </p:nvSpPr>
                <p:spPr bwMode="auto">
                  <a:xfrm>
                    <a:off x="2247900" y="0"/>
                    <a:ext cx="970915" cy="9315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B9BD5">
                          <a:satMod val="103000"/>
                          <a:lumMod val="102000"/>
                          <a:tint val="94000"/>
                        </a:srgbClr>
                      </a:gs>
                      <a:gs pos="50000">
                        <a:srgbClr val="5B9BD5">
                          <a:satMod val="110000"/>
                          <a:lumMod val="100000"/>
                          <a:shade val="100000"/>
                        </a:srgbClr>
                      </a:gs>
                      <a:gs pos="100000">
                        <a:srgbClr val="5B9BD5">
                          <a:lumMod val="99000"/>
                          <a:satMod val="120000"/>
                          <a:shade val="78000"/>
                        </a:srgbClr>
                      </a:gs>
                    </a:gsLst>
                    <a:lin ang="5400000" scaled="0"/>
                  </a:gradFill>
                  <a:ln>
                    <a:noFill/>
                    <a:headEnd/>
                    <a:tailE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lIns="0" tIns="0" rIns="0" bIns="0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 </a:t>
                    </a: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Industries in the region</a:t>
                    </a: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+mn-cs"/>
                    </a:endParaRPr>
                  </a:p>
                </p:txBody>
              </p:sp>
              <p:sp>
                <p:nvSpPr>
                  <p:cNvPr id="20" name="Elipse 80"/>
                  <p:cNvSpPr>
                    <a:spLocks noChangeArrowheads="1"/>
                  </p:cNvSpPr>
                  <p:nvPr/>
                </p:nvSpPr>
                <p:spPr bwMode="auto">
                  <a:xfrm>
                    <a:off x="3181350" y="809625"/>
                    <a:ext cx="1128977" cy="97753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5B9BD5">
                          <a:satMod val="103000"/>
                          <a:lumMod val="102000"/>
                          <a:tint val="94000"/>
                        </a:srgbClr>
                      </a:gs>
                      <a:gs pos="50000">
                        <a:srgbClr val="5B9BD5">
                          <a:satMod val="110000"/>
                          <a:lumMod val="100000"/>
                          <a:shade val="100000"/>
                        </a:srgbClr>
                      </a:gs>
                      <a:gs pos="100000">
                        <a:srgbClr val="5B9BD5">
                          <a:lumMod val="99000"/>
                          <a:satMod val="120000"/>
                          <a:shade val="78000"/>
                        </a:srgbClr>
                      </a:gs>
                    </a:gsLst>
                    <a:lin ang="5400000" scaled="0"/>
                  </a:gradFill>
                  <a:ln>
                    <a:noFill/>
                    <a:headEnd/>
                    <a:tailE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lIns="0" tIns="0" rIns="0" bIns="0"/>
                  <a:lstStyle/>
                  <a:p>
                    <a:pPr lvl="0" algn="ctr"/>
                    <a:r>
                      <a:rPr lang="en-US" sz="1600" b="1" kern="0" dirty="0" smtClean="0">
                        <a:solidFill>
                          <a:srgbClr val="FFFFFF"/>
                        </a:solidFill>
                        <a:ea typeface="Times New Roman" panose="02020603050405020304" pitchFamily="18" charset="0"/>
                      </a:rPr>
                      <a:t>Regional institutions </a:t>
                    </a:r>
                    <a:r>
                      <a:rPr lang="en-US" sz="1600" b="1" kern="0" dirty="0">
                        <a:solidFill>
                          <a:srgbClr val="FFFFFF"/>
                        </a:solidFill>
                        <a:ea typeface="Times New Roman" panose="02020603050405020304" pitchFamily="18" charset="0"/>
                      </a:rPr>
                      <a:t>of the innovation ecosystem</a:t>
                    </a:r>
                    <a:endParaRPr lang="en-US" sz="3200" kern="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9" name="Caixa de texto 75"/>
                <p:cNvSpPr txBox="1">
                  <a:spLocks noChangeArrowheads="1"/>
                </p:cNvSpPr>
                <p:nvPr/>
              </p:nvSpPr>
              <p:spPr bwMode="auto">
                <a:xfrm>
                  <a:off x="1501458" y="973455"/>
                  <a:ext cx="1189990" cy="6165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square" lIns="69915" tIns="35146" rIns="69915" bIns="35146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b="1" noProof="0" dirty="0" smtClean="0">
                      <a:solidFill>
                        <a:srgbClr val="FFFFFF"/>
                      </a:solidFill>
                      <a:latin typeface="Calibri" panose="020F050202020403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Regional</a:t>
                  </a:r>
                  <a:br>
                    <a:rPr lang="en-US" b="1" noProof="0" dirty="0" smtClean="0">
                      <a:solidFill>
                        <a:srgbClr val="FFFFFF"/>
                      </a:solidFill>
                      <a:latin typeface="Calibri" panose="020F050202020403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</a:br>
                  <a:r>
                    <a:rPr lang="en-US" b="1" noProof="0" dirty="0" smtClean="0">
                      <a:solidFill>
                        <a:srgbClr val="FFFFFF"/>
                      </a:solidFill>
                      <a:latin typeface="Calibri" panose="020F050202020403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Advisory Board</a:t>
                  </a: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" name="Caixa de texto 663"/>
              <p:cNvSpPr txBox="1">
                <a:spLocks noChangeArrowheads="1"/>
              </p:cNvSpPr>
              <p:nvPr/>
            </p:nvSpPr>
            <p:spPr bwMode="auto">
              <a:xfrm>
                <a:off x="1632584" y="1601788"/>
                <a:ext cx="953769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9915" tIns="35146" rIns="69915" bIns="35146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/>
                </a:r>
                <a:b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sz="2400" b="1" dirty="0" smtClean="0">
                    <a:solidFill>
                      <a:srgbClr val="FFFFFF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Innovation</a:t>
                </a:r>
                <a:br>
                  <a:rPr lang="en-US" sz="2400" b="1" dirty="0" smtClean="0">
                    <a:solidFill>
                      <a:srgbClr val="FFFFFF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sz="2400" b="1" dirty="0" smtClean="0">
                    <a:solidFill>
                      <a:srgbClr val="FFFFFF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Center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651951" y="2302827"/>
              <a:ext cx="906145" cy="340360"/>
            </a:xfrm>
            <a:prstGeom prst="rect">
              <a:avLst/>
            </a:prstGeom>
            <a:solidFill>
              <a:srgbClr val="3EBCDA"/>
            </a:solidFill>
            <a:ln>
              <a:noFill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lIns="0" tIns="0" rIns="0" bIns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Arial" panose="020B0604020202020204" pitchFamily="34" charset="0"/>
                </a:rPr>
                <a:t>Coordinator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63932" y="0"/>
            <a:ext cx="109124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altLang="en-US" sz="4000" b="1" spc="50" dirty="0" smtClean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Structure of the Regional Innovation Center - RIC</a:t>
            </a:r>
            <a:endParaRPr lang="he-I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D8C649-30EA-878E-DE13-EABBD470E870}"/>
              </a:ext>
            </a:extLst>
          </p:cNvPr>
          <p:cNvSpPr txBox="1"/>
          <p:nvPr/>
        </p:nvSpPr>
        <p:spPr>
          <a:xfrm>
            <a:off x="695544" y="1682007"/>
            <a:ext cx="289717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rtl="0" fontAlgn="base">
              <a:lnSpc>
                <a:spcPct val="150000"/>
              </a:lnSpc>
              <a:spcAft>
                <a:spcPct val="0"/>
              </a:spcAft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Examples:</a:t>
            </a:r>
            <a:r>
              <a:rPr lang="en-US" sz="2000" noProof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UFC,</a:t>
            </a:r>
            <a:r>
              <a:rPr lang="en-US" sz="2000" noProof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IFCE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D8C649-30EA-878E-DE13-EABBD470E870}"/>
              </a:ext>
            </a:extLst>
          </p:cNvPr>
          <p:cNvSpPr txBox="1"/>
          <p:nvPr/>
        </p:nvSpPr>
        <p:spPr>
          <a:xfrm>
            <a:off x="-664549" y="2943434"/>
            <a:ext cx="2897173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rtl="0" fontAlgn="base">
              <a:lnSpc>
                <a:spcPct val="150000"/>
              </a:lnSpc>
              <a:spcAft>
                <a:spcPct val="0"/>
              </a:spcAft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Examples:</a:t>
            </a:r>
            <a:r>
              <a:rPr lang="en-US" sz="2000" noProof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</a:rPr>
              <a:t>CENTEC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</a:rPr>
              <a:t>FIEC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D8C649-30EA-878E-DE13-EABBD470E870}"/>
              </a:ext>
            </a:extLst>
          </p:cNvPr>
          <p:cNvSpPr txBox="1"/>
          <p:nvPr/>
        </p:nvSpPr>
        <p:spPr>
          <a:xfrm>
            <a:off x="7229393" y="1313120"/>
            <a:ext cx="3879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rtl="0" fontAlgn="base">
              <a:lnSpc>
                <a:spcPct val="150000"/>
              </a:lnSpc>
              <a:spcAft>
                <a:spcPct val="0"/>
              </a:spcAft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Relevant Core Industries – like the </a:t>
            </a: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Nucleos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 below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D8C649-30EA-878E-DE13-EABBD470E870}"/>
              </a:ext>
            </a:extLst>
          </p:cNvPr>
          <p:cNvSpPr txBox="1"/>
          <p:nvPr/>
        </p:nvSpPr>
        <p:spPr>
          <a:xfrm>
            <a:off x="7883511" y="3917798"/>
            <a:ext cx="3849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 algn="l" rtl="0" fontAlgn="base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Agrifood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971550" lvl="1" indent="-514350" algn="l" rtl="0" fontAlgn="base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Shoes</a:t>
            </a:r>
          </a:p>
          <a:p>
            <a:pPr marL="971550" lvl="1" indent="-514350" algn="l" rtl="0" fontAlgn="base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Ceramics</a:t>
            </a:r>
          </a:p>
          <a:p>
            <a:pPr marL="971550" lvl="1" indent="-514350" algn="l" rtl="0" fontAlgn="base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Cement and Mining</a:t>
            </a:r>
          </a:p>
          <a:p>
            <a:pPr marL="971550" lvl="1" indent="-514350" algn="l" rtl="0" fontAlgn="base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Confection</a:t>
            </a:r>
          </a:p>
          <a:p>
            <a:pPr marL="971550" lvl="1" indent="-514350" algn="l" rtl="0" fontAlgn="base">
              <a:lnSpc>
                <a:spcPct val="150000"/>
              </a:lnSpc>
              <a:spcAft>
                <a:spcPct val="0"/>
              </a:spcAft>
              <a:buFont typeface="+mj-lt"/>
              <a:buAutoNum type="arabicPeriod"/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Mechanical metal</a:t>
            </a:r>
            <a:endParaRPr lang="pt-BR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D8C649-30EA-878E-DE13-EABBD470E870}"/>
              </a:ext>
            </a:extLst>
          </p:cNvPr>
          <p:cNvSpPr txBox="1"/>
          <p:nvPr/>
        </p:nvSpPr>
        <p:spPr>
          <a:xfrm>
            <a:off x="8921255" y="2828430"/>
            <a:ext cx="2897173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rtl="0" fontAlgn="base">
              <a:lnSpc>
                <a:spcPct val="150000"/>
              </a:lnSpc>
              <a:spcAft>
                <a:spcPct val="0"/>
              </a:spcAft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Examples:</a:t>
            </a:r>
            <a:r>
              <a:rPr lang="en-US" sz="2000" noProof="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SEBRAE, </a:t>
            </a:r>
          </a:p>
        </p:txBody>
      </p:sp>
    </p:spTree>
    <p:extLst>
      <p:ext uri="{BB962C8B-B14F-4D97-AF65-F5344CB8AC3E}">
        <p14:creationId xmlns:p14="http://schemas.microsoft.com/office/powerpoint/2010/main" val="403452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מלבן 1"/>
          <p:cNvSpPr>
            <a:spLocks noChangeArrowheads="1"/>
          </p:cNvSpPr>
          <p:nvPr/>
        </p:nvSpPr>
        <p:spPr bwMode="auto">
          <a:xfrm>
            <a:off x="1188719" y="1052945"/>
            <a:ext cx="9700953" cy="505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altLang="he-IL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en-US" altLang="he-IL" sz="32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Regional Advisory Board </a:t>
            </a:r>
            <a:r>
              <a:rPr lang="en-US" altLang="he-IL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serves </a:t>
            </a:r>
            <a:r>
              <a:rPr lang="en-US" altLang="he-IL" dirty="0">
                <a:latin typeface="Calibri" panose="020F0502020204030204" pitchFamily="34" charset="0"/>
                <a:ea typeface="Times New Roman" panose="02020603050405020304" pitchFamily="18" charset="0"/>
              </a:rPr>
              <a:t>as a forum for the discussion of fundamental issues for the promotion of innovation in the region and in the center's management</a:t>
            </a:r>
            <a:r>
              <a:rPr lang="en-US" altLang="he-IL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br>
              <a:rPr lang="en-US" altLang="he-IL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altLang="he-IL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 rtl="0">
              <a:lnSpc>
                <a:spcPct val="107000"/>
              </a:lnSpc>
              <a:spcAft>
                <a:spcPts val="800"/>
              </a:spcAft>
            </a:pPr>
            <a:r>
              <a:rPr lang="en-US" altLang="he-IL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Chairman of the </a:t>
            </a:r>
            <a:r>
              <a:rPr lang="en-US" altLang="he-IL" sz="3200" b="1" i="1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Board </a:t>
            </a:r>
            <a:r>
              <a:rPr lang="en-US" altLang="he-IL" dirty="0">
                <a:latin typeface="Calibri" panose="020F0502020204030204" pitchFamily="34" charset="0"/>
                <a:ea typeface="Times New Roman" panose="02020603050405020304" pitchFamily="18" charset="0"/>
              </a:rPr>
              <a:t>is one of the region's industrial leaders.</a:t>
            </a:r>
          </a:p>
          <a:p>
            <a:pPr algn="just" rtl="0">
              <a:lnSpc>
                <a:spcPct val="107000"/>
              </a:lnSpc>
              <a:spcAft>
                <a:spcPts val="800"/>
              </a:spcAft>
            </a:pPr>
            <a:endParaRPr lang="en-US" altLang="he-IL" b="1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lnSpc>
                <a:spcPct val="107000"/>
              </a:lnSpc>
              <a:spcAft>
                <a:spcPts val="800"/>
              </a:spcAft>
            </a:pPr>
            <a:r>
              <a:rPr lang="en-US" altLang="he-IL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</a:t>
            </a:r>
            <a:r>
              <a:rPr lang="en-US" altLang="he-IL" sz="3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altLang="he-IL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Advisory Board </a:t>
            </a:r>
            <a:r>
              <a:rPr lang="en-US" altLang="he-IL" dirty="0">
                <a:latin typeface="Calibri" panose="020F0502020204030204" pitchFamily="34" charset="0"/>
                <a:ea typeface="Times New Roman" panose="02020603050405020304" pitchFamily="18" charset="0"/>
              </a:rPr>
              <a:t>has representatives from the region's entities:</a:t>
            </a:r>
          </a:p>
          <a:p>
            <a:pPr algn="just" rtl="0">
              <a:lnSpc>
                <a:spcPct val="107000"/>
              </a:lnSpc>
              <a:spcAft>
                <a:spcPts val="800"/>
              </a:spcAft>
            </a:pPr>
            <a:r>
              <a:rPr lang="en-US" altLang="he-IL" dirty="0">
                <a:latin typeface="Calibri" panose="020F0502020204030204" pitchFamily="34" charset="0"/>
                <a:ea typeface="Times New Roman" panose="02020603050405020304" pitchFamily="18" charset="0"/>
              </a:rPr>
              <a:t>- </a:t>
            </a:r>
            <a:r>
              <a:rPr lang="en-US" altLang="he-IL" i="1" dirty="0">
                <a:latin typeface="Calibri" panose="020F0502020204030204" pitchFamily="34" charset="0"/>
                <a:ea typeface="Times New Roman" panose="02020603050405020304" pitchFamily="18" charset="0"/>
              </a:rPr>
              <a:t>regional industries </a:t>
            </a:r>
          </a:p>
          <a:p>
            <a:pPr algn="just" rtl="0">
              <a:lnSpc>
                <a:spcPct val="107000"/>
              </a:lnSpc>
              <a:spcAft>
                <a:spcPts val="800"/>
              </a:spcAft>
            </a:pPr>
            <a:r>
              <a:rPr lang="en-US" altLang="he-IL" i="1" dirty="0">
                <a:latin typeface="Calibri" panose="020F0502020204030204" pitchFamily="34" charset="0"/>
                <a:ea typeface="Times New Roman" panose="02020603050405020304" pitchFamily="18" charset="0"/>
              </a:rPr>
              <a:t>- Leaders of regional companies interested in stimulating innovation</a:t>
            </a:r>
          </a:p>
          <a:p>
            <a:pPr algn="just" rtl="0">
              <a:lnSpc>
                <a:spcPct val="107000"/>
              </a:lnSpc>
              <a:spcAft>
                <a:spcPts val="800"/>
              </a:spcAft>
            </a:pPr>
            <a:r>
              <a:rPr lang="en-US" altLang="he-IL" i="1" dirty="0">
                <a:latin typeface="Calibri" panose="020F0502020204030204" pitchFamily="34" charset="0"/>
                <a:ea typeface="Times New Roman" panose="02020603050405020304" pitchFamily="18" charset="0"/>
              </a:rPr>
              <a:t>- Regional Universities - Educational and research institutions.</a:t>
            </a:r>
          </a:p>
        </p:txBody>
      </p:sp>
    </p:spTree>
    <p:extLst>
      <p:ext uri="{BB962C8B-B14F-4D97-AF65-F5344CB8AC3E}">
        <p14:creationId xmlns:p14="http://schemas.microsoft.com/office/powerpoint/2010/main" val="357242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11293" y="92798"/>
            <a:ext cx="6324600" cy="762000"/>
          </a:xfrm>
        </p:spPr>
        <p:txBody>
          <a:bodyPr>
            <a:normAutofit/>
          </a:bodyPr>
          <a:lstStyle/>
          <a:p>
            <a:pPr algn="ctr" rtl="0" eaLnBrk="0" fontAlgn="base" hangingPunct="0">
              <a:spcAft>
                <a:spcPct val="0"/>
              </a:spcAft>
              <a:defRPr/>
            </a:pPr>
            <a:r>
              <a:rPr lang="en-GB" sz="4000" b="1" spc="50" dirty="0" smtClean="0">
                <a:ln w="11430"/>
                <a:solidFill>
                  <a:srgbClr val="002060"/>
                </a:solidFill>
                <a:latin typeface="+mn-lt"/>
                <a:ea typeface="Batang" panose="02030600000101010101" pitchFamily="18" charset="-127"/>
                <a:cs typeface="+mn-cs"/>
              </a:rPr>
              <a:t>Relationship Region - State</a:t>
            </a:r>
            <a:endParaRPr lang="pt-BR" sz="4000" b="1" spc="50" dirty="0">
              <a:ln w="11430"/>
              <a:solidFill>
                <a:srgbClr val="002060"/>
              </a:solidFill>
              <a:latin typeface="+mn-lt"/>
              <a:ea typeface="Batang" panose="02030600000101010101" pitchFamily="18" charset="-127"/>
              <a:cs typeface="+mn-cs"/>
            </a:endParaRPr>
          </a:p>
        </p:txBody>
      </p:sp>
      <p:sp>
        <p:nvSpPr>
          <p:cNvPr id="14339" name="Rectangle 41"/>
          <p:cNvSpPr>
            <a:spLocks noChangeArrowheads="1"/>
          </p:cNvSpPr>
          <p:nvPr/>
        </p:nvSpPr>
        <p:spPr bwMode="auto">
          <a:xfrm>
            <a:off x="2558272" y="5401191"/>
            <a:ext cx="9267606" cy="6633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e-IL" altLang="he-IL" sz="3600">
              <a:latin typeface="Times New Roman" panose="02020603050405020304" pitchFamily="18" charset="0"/>
            </a:endParaRPr>
          </a:p>
        </p:txBody>
      </p:sp>
      <p:grpSp>
        <p:nvGrpSpPr>
          <p:cNvPr id="14340" name="Group 8"/>
          <p:cNvGrpSpPr>
            <a:grpSpLocks/>
          </p:cNvGrpSpPr>
          <p:nvPr/>
        </p:nvGrpSpPr>
        <p:grpSpPr bwMode="auto">
          <a:xfrm>
            <a:off x="1245611" y="2139028"/>
            <a:ext cx="10307781" cy="4488872"/>
            <a:chOff x="431" y="1570"/>
            <a:chExt cx="4717" cy="2152"/>
          </a:xfrm>
        </p:grpSpPr>
        <p:sp>
          <p:nvSpPr>
            <p:cNvPr id="14342" name="AutoShape 9"/>
            <p:cNvSpPr>
              <a:spLocks noChangeArrowheads="1"/>
            </p:cNvSpPr>
            <p:nvPr/>
          </p:nvSpPr>
          <p:spPr bwMode="auto">
            <a:xfrm>
              <a:off x="431" y="1570"/>
              <a:ext cx="4717" cy="2152"/>
            </a:xfrm>
            <a:prstGeom prst="roundRect">
              <a:avLst>
                <a:gd name="adj" fmla="val 4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3600">
                <a:latin typeface="Times New Roman" panose="02020603050405020304" pitchFamily="18" charset="0"/>
              </a:endParaRPr>
            </a:p>
          </p:txBody>
        </p:sp>
        <p:sp>
          <p:nvSpPr>
            <p:cNvPr id="14343" name="Line 10"/>
            <p:cNvSpPr>
              <a:spLocks noChangeShapeType="1"/>
            </p:cNvSpPr>
            <p:nvPr/>
          </p:nvSpPr>
          <p:spPr bwMode="auto">
            <a:xfrm>
              <a:off x="4334" y="2745"/>
              <a:ext cx="1" cy="34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2800"/>
            </a:p>
          </p:txBody>
        </p:sp>
        <p:sp>
          <p:nvSpPr>
            <p:cNvPr id="14344" name="Rectangle 11"/>
            <p:cNvSpPr>
              <a:spLocks noChangeArrowheads="1"/>
            </p:cNvSpPr>
            <p:nvPr/>
          </p:nvSpPr>
          <p:spPr bwMode="auto">
            <a:xfrm>
              <a:off x="3909" y="3086"/>
              <a:ext cx="814" cy="43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3600">
                <a:latin typeface="Times New Roman" panose="02020603050405020304" pitchFamily="18" charset="0"/>
              </a:endParaRPr>
            </a:p>
          </p:txBody>
        </p:sp>
        <p:sp>
          <p:nvSpPr>
            <p:cNvPr id="14345" name="Oval 12"/>
            <p:cNvSpPr>
              <a:spLocks noChangeArrowheads="1"/>
            </p:cNvSpPr>
            <p:nvPr/>
          </p:nvSpPr>
          <p:spPr bwMode="auto">
            <a:xfrm>
              <a:off x="3792" y="1750"/>
              <a:ext cx="1175" cy="1103"/>
            </a:xfrm>
            <a:prstGeom prst="ellipse">
              <a:avLst/>
            </a:prstGeom>
            <a:solidFill>
              <a:srgbClr val="A3FFE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3600">
                <a:latin typeface="Times New Roman" panose="02020603050405020304" pitchFamily="18" charset="0"/>
              </a:endParaRPr>
            </a:p>
          </p:txBody>
        </p:sp>
        <p:sp>
          <p:nvSpPr>
            <p:cNvPr id="14346" name="Oval 13"/>
            <p:cNvSpPr>
              <a:spLocks noChangeArrowheads="1"/>
            </p:cNvSpPr>
            <p:nvPr/>
          </p:nvSpPr>
          <p:spPr bwMode="auto">
            <a:xfrm>
              <a:off x="823" y="1805"/>
              <a:ext cx="1659" cy="1659"/>
            </a:xfrm>
            <a:prstGeom prst="ellipse">
              <a:avLst/>
            </a:prstGeom>
            <a:solidFill>
              <a:srgbClr val="CCE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3600">
                <a:latin typeface="Times New Roman" panose="02020603050405020304" pitchFamily="18" charset="0"/>
              </a:endParaRPr>
            </a:p>
          </p:txBody>
        </p:sp>
        <p:sp>
          <p:nvSpPr>
            <p:cNvPr id="14347" name="Text Box 14"/>
            <p:cNvSpPr txBox="1">
              <a:spLocks noChangeArrowheads="1"/>
            </p:cNvSpPr>
            <p:nvPr/>
          </p:nvSpPr>
          <p:spPr bwMode="auto">
            <a:xfrm>
              <a:off x="1311" y="2406"/>
              <a:ext cx="664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9400" tIns="29880" rIns="59400" bIns="29880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rtl="1" eaLnBrk="1" hangingPunct="1">
                <a:spcBef>
                  <a:spcPct val="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altLang="he-IL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Conselho</a:t>
              </a:r>
              <a:br>
                <a:rPr lang="en-GB" altLang="he-IL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altLang="he-IL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Regional</a:t>
              </a:r>
            </a:p>
          </p:txBody>
        </p:sp>
        <p:sp>
          <p:nvSpPr>
            <p:cNvPr id="14348" name="Oval 15"/>
            <p:cNvSpPr>
              <a:spLocks noChangeArrowheads="1"/>
            </p:cNvSpPr>
            <p:nvPr/>
          </p:nvSpPr>
          <p:spPr bwMode="auto">
            <a:xfrm>
              <a:off x="1188" y="2169"/>
              <a:ext cx="930" cy="930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3600">
                <a:latin typeface="Times New Roman" panose="02020603050405020304" pitchFamily="18" charset="0"/>
              </a:endParaRPr>
            </a:p>
          </p:txBody>
        </p:sp>
        <p:sp>
          <p:nvSpPr>
            <p:cNvPr id="14349" name="Oval 16"/>
            <p:cNvSpPr>
              <a:spLocks noChangeArrowheads="1"/>
            </p:cNvSpPr>
            <p:nvPr/>
          </p:nvSpPr>
          <p:spPr bwMode="auto">
            <a:xfrm>
              <a:off x="1324" y="2306"/>
              <a:ext cx="656" cy="657"/>
            </a:xfrm>
            <a:prstGeom prst="ellipse">
              <a:avLst/>
            </a:prstGeom>
            <a:solidFill>
              <a:srgbClr val="3399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3600">
                <a:latin typeface="Times New Roman" panose="02020603050405020304" pitchFamily="18" charset="0"/>
              </a:endParaRPr>
            </a:p>
          </p:txBody>
        </p:sp>
        <p:sp>
          <p:nvSpPr>
            <p:cNvPr id="129041" name="Text Box 17"/>
            <p:cNvSpPr txBox="1">
              <a:spLocks noChangeArrowheads="1"/>
            </p:cNvSpPr>
            <p:nvPr/>
          </p:nvSpPr>
          <p:spPr bwMode="auto">
            <a:xfrm>
              <a:off x="1373" y="2415"/>
              <a:ext cx="607" cy="2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59400" tIns="29880" rIns="59400" bIns="29880"/>
            <a:lstStyle/>
            <a:p>
              <a:pPr algn="ctr" defTabSz="449263">
                <a:buClr>
                  <a:srgbClr val="000000"/>
                </a:buCl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Innovation </a:t>
              </a:r>
              <a:r>
                <a: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Center</a:t>
              </a:r>
              <a:endParaRPr lang="en-GB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 defTabSz="449263">
                <a:buClr>
                  <a:srgbClr val="000000"/>
                </a:buCl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51" name="Rectangle 18"/>
            <p:cNvSpPr>
              <a:spLocks noChangeArrowheads="1"/>
            </p:cNvSpPr>
            <p:nvPr/>
          </p:nvSpPr>
          <p:spPr bwMode="auto">
            <a:xfrm>
              <a:off x="1344" y="2733"/>
              <a:ext cx="651" cy="166"/>
            </a:xfrm>
            <a:prstGeom prst="rect">
              <a:avLst/>
            </a:prstGeom>
            <a:solidFill>
              <a:srgbClr val="33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lvl="0" algn="ctr" defTabSz="914400">
                <a:spcBef>
                  <a:spcPts val="0"/>
                </a:spcBef>
                <a:buClrTx/>
                <a:buSzTx/>
                <a:buNone/>
                <a:tabLst/>
                <a:defRPr/>
              </a:pPr>
              <a:r>
                <a:rPr lang="pt-BR" sz="1800" b="1" dirty="0">
                  <a:solidFill>
                    <a:srgbClr val="FFFFFF"/>
                  </a:solidFill>
                  <a:latin typeface="Calibri" panose="020F0502020204030204"/>
                  <a:ea typeface="Times New Roman" panose="02020603050405020304" pitchFamily="18" charset="0"/>
                  <a:cs typeface="Arial" panose="020B0604020202020204" pitchFamily="34" charset="0"/>
                </a:rPr>
                <a:t>Coordinator</a:t>
              </a:r>
              <a:endParaRPr lang="en-US" sz="2800" kern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352" name="Text Box 19"/>
            <p:cNvSpPr txBox="1">
              <a:spLocks noChangeArrowheads="1"/>
            </p:cNvSpPr>
            <p:nvPr/>
          </p:nvSpPr>
          <p:spPr bwMode="auto">
            <a:xfrm>
              <a:off x="1132" y="1860"/>
              <a:ext cx="1021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9400" tIns="29880" rIns="59400" bIns="29880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SzPct val="100000"/>
                <a:buNone/>
              </a:pPr>
              <a:r>
                <a:rPr lang="en-GB" altLang="he-IL" sz="2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Regional </a:t>
              </a:r>
              <a:r>
                <a:rPr lang="en-GB" altLang="he-IL" sz="2000" b="1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Advisory Board</a:t>
              </a:r>
              <a:endParaRPr lang="en-GB" altLang="he-IL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53" name="Oval 20"/>
            <p:cNvSpPr>
              <a:spLocks noChangeArrowheads="1"/>
            </p:cNvSpPr>
            <p:nvPr/>
          </p:nvSpPr>
          <p:spPr bwMode="auto">
            <a:xfrm>
              <a:off x="2195" y="2940"/>
              <a:ext cx="685" cy="327"/>
            </a:xfrm>
            <a:prstGeom prst="ellipse">
              <a:avLst/>
            </a:prstGeom>
            <a:solidFill>
              <a:srgbClr val="CC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lvl="0" algn="ctr" defTabSz="914400">
                <a:spcBef>
                  <a:spcPct val="0"/>
                </a:spcBef>
                <a:buClr>
                  <a:srgbClr val="000000"/>
                </a:buClr>
                <a:buSzPct val="100000"/>
                <a:buNone/>
                <a:tabLst/>
              </a:pPr>
              <a:r>
                <a:rPr lang="en-US" b="1" kern="0" dirty="0">
                  <a:solidFill>
                    <a:prstClr val="black"/>
                  </a:solidFill>
                  <a:latin typeface="Calibri" panose="020F0502020204030204"/>
                  <a:ea typeface="Times New Roman" panose="02020603050405020304" pitchFamily="18" charset="0"/>
                </a:rPr>
                <a:t>Sectorial </a:t>
              </a:r>
              <a:br>
                <a:rPr lang="en-US" b="1" kern="0" dirty="0">
                  <a:solidFill>
                    <a:prstClr val="black"/>
                  </a:solidFill>
                  <a:latin typeface="Calibri" panose="020F0502020204030204"/>
                  <a:ea typeface="Times New Roman" panose="02020603050405020304" pitchFamily="18" charset="0"/>
                </a:rPr>
              </a:b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/>
                  <a:ea typeface="Times New Roman" panose="02020603050405020304" pitchFamily="18" charset="0"/>
                </a:rPr>
                <a:t>Core “n</a:t>
              </a: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/>
                  <a:ea typeface="Times New Roman" panose="02020603050405020304" pitchFamily="18" charset="0"/>
                </a:rPr>
                <a:t>”</a:t>
              </a:r>
              <a:endParaRPr lang="en-GB" altLang="he-IL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54" name="Oval 21"/>
            <p:cNvSpPr>
              <a:spLocks noChangeArrowheads="1"/>
            </p:cNvSpPr>
            <p:nvPr/>
          </p:nvSpPr>
          <p:spPr bwMode="auto">
            <a:xfrm>
              <a:off x="1715" y="3297"/>
              <a:ext cx="685" cy="328"/>
            </a:xfrm>
            <a:prstGeom prst="ellipse">
              <a:avLst/>
            </a:prstGeom>
            <a:solidFill>
              <a:srgbClr val="CC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lvl="0" algn="ctr" defTabSz="914400">
                <a:spcBef>
                  <a:spcPct val="0"/>
                </a:spcBef>
                <a:buClr>
                  <a:srgbClr val="000000"/>
                </a:buClr>
                <a:buSzPct val="100000"/>
                <a:buNone/>
                <a:tabLst/>
              </a:pPr>
              <a:r>
                <a:rPr lang="en-US" b="1" kern="0" dirty="0">
                  <a:solidFill>
                    <a:prstClr val="black"/>
                  </a:solidFill>
                  <a:latin typeface="Calibri" panose="020F0502020204030204"/>
                  <a:ea typeface="Times New Roman" panose="02020603050405020304" pitchFamily="18" charset="0"/>
                </a:rPr>
                <a:t>Sectorial </a:t>
              </a:r>
              <a:br>
                <a:rPr lang="en-US" b="1" kern="0" dirty="0">
                  <a:solidFill>
                    <a:prstClr val="black"/>
                  </a:solidFill>
                  <a:latin typeface="Calibri" panose="020F0502020204030204"/>
                  <a:ea typeface="Times New Roman" panose="02020603050405020304" pitchFamily="18" charset="0"/>
                </a:rPr>
              </a:b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/>
                  <a:ea typeface="Times New Roman" panose="02020603050405020304" pitchFamily="18" charset="0"/>
                </a:rPr>
                <a:t>Core 3</a:t>
              </a:r>
              <a:endParaRPr lang="en-GB" altLang="he-IL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55" name="Oval 22"/>
            <p:cNvSpPr>
              <a:spLocks noChangeArrowheads="1"/>
            </p:cNvSpPr>
            <p:nvPr/>
          </p:nvSpPr>
          <p:spPr bwMode="auto">
            <a:xfrm>
              <a:off x="472" y="2940"/>
              <a:ext cx="685" cy="327"/>
            </a:xfrm>
            <a:prstGeom prst="ellipse">
              <a:avLst/>
            </a:prstGeom>
            <a:solidFill>
              <a:srgbClr val="CC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SzPct val="100000"/>
                <a:buNone/>
              </a:pPr>
              <a:r>
                <a:rPr lang="en-US" b="1" kern="0" dirty="0">
                  <a:latin typeface="Calibri" panose="020F0502020204030204"/>
                  <a:ea typeface="Times New Roman" panose="02020603050405020304" pitchFamily="18" charset="0"/>
                </a:rPr>
                <a:t>Sectorial </a:t>
              </a:r>
              <a:br>
                <a:rPr lang="en-US" b="1" kern="0" dirty="0">
                  <a:latin typeface="Calibri" panose="020F0502020204030204"/>
                  <a:ea typeface="Times New Roman" panose="02020603050405020304" pitchFamily="18" charset="0"/>
                </a:rPr>
              </a:br>
              <a:r>
                <a:rPr lang="en-US" b="1" kern="0" dirty="0" smtClean="0">
                  <a:latin typeface="Calibri" panose="020F0502020204030204"/>
                  <a:ea typeface="Times New Roman" panose="02020603050405020304" pitchFamily="18" charset="0"/>
                </a:rPr>
                <a:t>Core 1</a:t>
              </a:r>
              <a:endParaRPr lang="en-GB" altLang="he-I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56" name="Oval 23"/>
            <p:cNvSpPr>
              <a:spLocks noChangeArrowheads="1"/>
            </p:cNvSpPr>
            <p:nvPr/>
          </p:nvSpPr>
          <p:spPr bwMode="auto">
            <a:xfrm>
              <a:off x="898" y="3297"/>
              <a:ext cx="686" cy="328"/>
            </a:xfrm>
            <a:prstGeom prst="ellipse">
              <a:avLst/>
            </a:prstGeom>
            <a:solidFill>
              <a:srgbClr val="CC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lvl="0" algn="ctr" defTabSz="914400">
                <a:spcBef>
                  <a:spcPct val="0"/>
                </a:spcBef>
                <a:buClr>
                  <a:srgbClr val="000000"/>
                </a:buClr>
                <a:buSzPct val="100000"/>
                <a:buNone/>
                <a:tabLst/>
              </a:pPr>
              <a:r>
                <a:rPr lang="en-US" b="1" kern="0" dirty="0">
                  <a:solidFill>
                    <a:prstClr val="black"/>
                  </a:solidFill>
                  <a:latin typeface="Calibri" panose="020F0502020204030204"/>
                  <a:ea typeface="Times New Roman" panose="02020603050405020304" pitchFamily="18" charset="0"/>
                </a:rPr>
                <a:t>Sectorial </a:t>
              </a:r>
              <a:br>
                <a:rPr lang="en-US" b="1" kern="0" dirty="0">
                  <a:solidFill>
                    <a:prstClr val="black"/>
                  </a:solidFill>
                  <a:latin typeface="Calibri" panose="020F0502020204030204"/>
                  <a:ea typeface="Times New Roman" panose="02020603050405020304" pitchFamily="18" charset="0"/>
                </a:rPr>
              </a:br>
              <a:r>
                <a:rPr lang="en-US" b="1" kern="0" dirty="0" smtClean="0">
                  <a:solidFill>
                    <a:prstClr val="black"/>
                  </a:solidFill>
                  <a:latin typeface="Calibri" panose="020F0502020204030204"/>
                  <a:ea typeface="Times New Roman" panose="02020603050405020304" pitchFamily="18" charset="0"/>
                </a:rPr>
                <a:t>Core 2</a:t>
              </a:r>
              <a:endParaRPr lang="en-GB" altLang="he-IL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57" name="Oval 28"/>
            <p:cNvSpPr>
              <a:spLocks noChangeArrowheads="1"/>
            </p:cNvSpPr>
            <p:nvPr/>
          </p:nvSpPr>
          <p:spPr bwMode="auto">
            <a:xfrm>
              <a:off x="3647" y="3346"/>
              <a:ext cx="562" cy="312"/>
            </a:xfrm>
            <a:prstGeom prst="ellipse">
              <a:avLst/>
            </a:prstGeom>
            <a:solidFill>
              <a:srgbClr val="99FF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rtl="1" eaLnBrk="1" hangingPunct="1">
                <a:spcBef>
                  <a:spcPct val="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altLang="he-IL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</a:t>
              </a:r>
              <a:r>
                <a:rPr lang="en-GB" altLang="he-IL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</a:t>
              </a:r>
              <a:r>
                <a:rPr lang="en-GB" altLang="he-IL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358" name="Oval 29"/>
            <p:cNvSpPr>
              <a:spLocks noChangeArrowheads="1"/>
            </p:cNvSpPr>
            <p:nvPr/>
          </p:nvSpPr>
          <p:spPr bwMode="auto">
            <a:xfrm>
              <a:off x="3616" y="2956"/>
              <a:ext cx="593" cy="312"/>
            </a:xfrm>
            <a:prstGeom prst="ellipse">
              <a:avLst/>
            </a:prstGeom>
            <a:solidFill>
              <a:srgbClr val="99FF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rtl="1" eaLnBrk="1" hangingPunct="1">
                <a:spcBef>
                  <a:spcPct val="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altLang="he-IL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</a:t>
              </a:r>
              <a:r>
                <a:rPr lang="en-GB" altLang="he-IL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1</a:t>
              </a:r>
              <a:endParaRPr lang="en-GB" altLang="he-IL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59" name="Oval 30"/>
            <p:cNvSpPr>
              <a:spLocks noChangeArrowheads="1"/>
            </p:cNvSpPr>
            <p:nvPr/>
          </p:nvSpPr>
          <p:spPr bwMode="auto">
            <a:xfrm>
              <a:off x="4427" y="3346"/>
              <a:ext cx="558" cy="312"/>
            </a:xfrm>
            <a:prstGeom prst="ellipse">
              <a:avLst/>
            </a:prstGeom>
            <a:solidFill>
              <a:srgbClr val="99FF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SzPct val="100000"/>
                <a:buNone/>
              </a:pPr>
              <a:r>
                <a:rPr lang="en-GB" altLang="he-IL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</a:t>
              </a:r>
              <a:r>
                <a:rPr lang="en-GB" altLang="he-IL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</a:t>
              </a:r>
              <a:r>
                <a:rPr lang="en-GB" altLang="he-IL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360" name="Oval 31"/>
            <p:cNvSpPr>
              <a:spLocks noChangeArrowheads="1"/>
            </p:cNvSpPr>
            <p:nvPr/>
          </p:nvSpPr>
          <p:spPr bwMode="auto">
            <a:xfrm>
              <a:off x="4343" y="2956"/>
              <a:ext cx="698" cy="312"/>
            </a:xfrm>
            <a:prstGeom prst="ellipse">
              <a:avLst/>
            </a:prstGeom>
            <a:solidFill>
              <a:srgbClr val="99FF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SzPct val="100000"/>
                <a:buNone/>
              </a:pPr>
              <a:r>
                <a:rPr lang="en-GB" altLang="he-IL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</a:t>
              </a:r>
              <a:r>
                <a:rPr lang="en-GB" altLang="he-IL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Project”n</a:t>
              </a:r>
              <a:r>
                <a:rPr lang="en-GB" altLang="he-IL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en-GB" altLang="he-IL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61" name="Line 32"/>
            <p:cNvSpPr>
              <a:spLocks noChangeShapeType="1"/>
            </p:cNvSpPr>
            <p:nvPr/>
          </p:nvSpPr>
          <p:spPr bwMode="auto">
            <a:xfrm>
              <a:off x="2523" y="2448"/>
              <a:ext cx="1292" cy="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dash"/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2800"/>
            </a:p>
          </p:txBody>
        </p:sp>
        <p:sp>
          <p:nvSpPr>
            <p:cNvPr id="14362" name="Line 33"/>
            <p:cNvSpPr>
              <a:spLocks noChangeShapeType="1"/>
            </p:cNvSpPr>
            <p:nvPr/>
          </p:nvSpPr>
          <p:spPr bwMode="auto">
            <a:xfrm>
              <a:off x="2941" y="3435"/>
              <a:ext cx="528" cy="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dash"/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2800"/>
            </a:p>
          </p:txBody>
        </p:sp>
        <p:sp>
          <p:nvSpPr>
            <p:cNvPr id="14363" name="Rectangle 34"/>
            <p:cNvSpPr>
              <a:spLocks noChangeArrowheads="1"/>
            </p:cNvSpPr>
            <p:nvPr/>
          </p:nvSpPr>
          <p:spPr bwMode="auto">
            <a:xfrm>
              <a:off x="431" y="2894"/>
              <a:ext cx="2497" cy="827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3600">
                <a:latin typeface="Times New Roman" panose="02020603050405020304" pitchFamily="18" charset="0"/>
              </a:endParaRPr>
            </a:p>
          </p:txBody>
        </p:sp>
        <p:sp>
          <p:nvSpPr>
            <p:cNvPr id="14364" name="Rectangle 35"/>
            <p:cNvSpPr>
              <a:spLocks noChangeArrowheads="1"/>
            </p:cNvSpPr>
            <p:nvPr/>
          </p:nvSpPr>
          <p:spPr bwMode="auto">
            <a:xfrm>
              <a:off x="3502" y="2895"/>
              <a:ext cx="1646" cy="827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he-IL" altLang="he-IL" sz="3600">
                <a:latin typeface="Times New Roman" panose="02020603050405020304" pitchFamily="18" charset="0"/>
              </a:endParaRPr>
            </a:p>
          </p:txBody>
        </p:sp>
        <p:sp>
          <p:nvSpPr>
            <p:cNvPr id="14365" name="Text Box 36"/>
            <p:cNvSpPr txBox="1">
              <a:spLocks noChangeArrowheads="1"/>
            </p:cNvSpPr>
            <p:nvPr/>
          </p:nvSpPr>
          <p:spPr bwMode="auto">
            <a:xfrm>
              <a:off x="3990" y="2073"/>
              <a:ext cx="774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9400" tIns="29880" rIns="59400" bIns="29880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SzPct val="100000"/>
                <a:buNone/>
              </a:pPr>
              <a:r>
                <a:rPr lang="en-GB" altLang="he-IL" sz="2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Management Group</a:t>
              </a:r>
              <a:endParaRPr lang="en-GB" altLang="he-IL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66" name="Rectangle 37"/>
            <p:cNvSpPr>
              <a:spLocks noChangeArrowheads="1"/>
            </p:cNvSpPr>
            <p:nvPr/>
          </p:nvSpPr>
          <p:spPr bwMode="auto">
            <a:xfrm>
              <a:off x="1188" y="1583"/>
              <a:ext cx="834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SzPct val="100000"/>
                <a:buNone/>
              </a:pPr>
              <a:r>
                <a:rPr lang="en-GB" altLang="he-IL" sz="24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REGION</a:t>
              </a:r>
              <a:endParaRPr lang="en-GB" altLang="he-IL" sz="2400" b="1" dirty="0">
                <a:solidFill>
                  <a:srgbClr val="002060"/>
                </a:solidFill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68" name="Text Box 39"/>
            <p:cNvSpPr txBox="1">
              <a:spLocks noChangeArrowheads="1"/>
            </p:cNvSpPr>
            <p:nvPr/>
          </p:nvSpPr>
          <p:spPr bwMode="auto">
            <a:xfrm>
              <a:off x="2457" y="2233"/>
              <a:ext cx="133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9400" tIns="29880" rIns="59400" bIns="29880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SzPct val="100000"/>
                <a:buNone/>
              </a:pPr>
              <a:r>
                <a:rPr lang="en-GB" altLang="he-IL" sz="20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institutional</a:t>
              </a:r>
              <a:r>
                <a:rPr lang="en-GB" altLang="he-IL" sz="12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he-IL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articulation</a:t>
              </a:r>
              <a:endParaRPr lang="en-GB" altLang="he-I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69" name="Text Box 40"/>
            <p:cNvSpPr txBox="1">
              <a:spLocks noChangeArrowheads="1"/>
            </p:cNvSpPr>
            <p:nvPr/>
          </p:nvSpPr>
          <p:spPr bwMode="auto">
            <a:xfrm>
              <a:off x="2876" y="3106"/>
              <a:ext cx="648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9400" tIns="29880" rIns="59400" bIns="29880"/>
            <a:lstStyle>
              <a:lvl1pPr defTabSz="4492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defTabSz="449263">
                <a:spcBef>
                  <a:spcPct val="20000"/>
                </a:spcBef>
                <a:buClr>
                  <a:schemeClr val="bg2"/>
                </a:buClr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defTabSz="449263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l" defTabSz="44926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ü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000000"/>
                </a:buClr>
                <a:buSzPct val="100000"/>
                <a:buNone/>
              </a:pPr>
              <a:r>
                <a:rPr lang="en-GB" altLang="he-IL" sz="18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operational articulation</a:t>
              </a:r>
              <a:endParaRPr lang="en-GB" altLang="he-IL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269" name="Rectangle 42"/>
          <p:cNvSpPr>
            <a:spLocks noChangeArrowheads="1"/>
          </p:cNvSpPr>
          <p:nvPr/>
        </p:nvSpPr>
        <p:spPr bwMode="auto">
          <a:xfrm>
            <a:off x="333737" y="851097"/>
            <a:ext cx="1121965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7800" indent="-177800" algn="l" rtl="0">
              <a:buFontTx/>
              <a:buChar char="•"/>
              <a:defRPr/>
            </a:pPr>
            <a:r>
              <a:rPr lang="en-US" sz="3600" b="1" dirty="0">
                <a:solidFill>
                  <a:srgbClr val="FF0000"/>
                </a:solidFill>
              </a:rPr>
              <a:t>Institutional </a:t>
            </a:r>
            <a:r>
              <a:rPr lang="en-US" sz="3600" b="1" dirty="0" smtClean="0">
                <a:solidFill>
                  <a:srgbClr val="FF0000"/>
                </a:solidFill>
              </a:rPr>
              <a:t>articulation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between Regional Board and Management Group;</a:t>
            </a:r>
            <a:endParaRPr lang="en-US" sz="2200" dirty="0"/>
          </a:p>
          <a:p>
            <a:pPr marL="177800" indent="-177800" algn="l" rtl="0">
              <a:buFontTx/>
              <a:buChar char="•"/>
              <a:defRPr/>
            </a:pPr>
            <a:r>
              <a:rPr lang="en-US" sz="3600" b="1" dirty="0">
                <a:solidFill>
                  <a:srgbClr val="FF0000"/>
                </a:solidFill>
              </a:rPr>
              <a:t>Operational articulation </a:t>
            </a:r>
            <a:r>
              <a:rPr lang="en-US" sz="2200" dirty="0"/>
              <a:t>between </a:t>
            </a:r>
            <a:r>
              <a:rPr lang="en-US" sz="2200" dirty="0" smtClean="0"/>
              <a:t>Sectorial Cores and State </a:t>
            </a:r>
            <a:r>
              <a:rPr lang="en-US" sz="2200" dirty="0"/>
              <a:t>Projects;</a:t>
            </a:r>
            <a:endParaRPr lang="pt-BR" sz="2200" dirty="0"/>
          </a:p>
        </p:txBody>
      </p:sp>
      <p:sp>
        <p:nvSpPr>
          <p:cNvPr id="33" name="Rectangle 37"/>
          <p:cNvSpPr>
            <a:spLocks noChangeArrowheads="1"/>
          </p:cNvSpPr>
          <p:nvPr/>
        </p:nvSpPr>
        <p:spPr bwMode="auto">
          <a:xfrm>
            <a:off x="8383235" y="2139028"/>
            <a:ext cx="2250178" cy="37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4926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449263">
              <a:spcBef>
                <a:spcPct val="20000"/>
              </a:spcBef>
              <a:buClr>
                <a:schemeClr val="bg2"/>
              </a:buClr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44926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44926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44926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l" defTabSz="4492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en-GB" altLang="he-IL" sz="24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STATE</a:t>
            </a:r>
            <a:endParaRPr lang="en-GB" altLang="he-IL" sz="2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8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מלבן 1"/>
          <p:cNvSpPr>
            <a:spLocks noChangeArrowheads="1"/>
          </p:cNvSpPr>
          <p:nvPr/>
        </p:nvSpPr>
        <p:spPr bwMode="auto">
          <a:xfrm>
            <a:off x="614950" y="1546578"/>
            <a:ext cx="10945369" cy="481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altLang="he-IL" sz="2800" b="1" dirty="0">
                <a:latin typeface="Calibri" panose="020F0502020204030204" pitchFamily="34" charset="0"/>
                <a:ea typeface="Times New Roman" panose="02020603050405020304" pitchFamily="18" charset="0"/>
              </a:rPr>
              <a:t>Mapping</a:t>
            </a:r>
            <a:r>
              <a:rPr lang="en-US" altLang="he-IL" dirty="0">
                <a:latin typeface="Calibri" panose="020F0502020204030204" pitchFamily="34" charset="0"/>
                <a:ea typeface="Times New Roman" panose="02020603050405020304" pitchFamily="18" charset="0"/>
              </a:rPr>
              <a:t> the relevant </a:t>
            </a:r>
            <a:r>
              <a:rPr lang="en-US" altLang="he-IL" sz="3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profile of the region </a:t>
            </a:r>
            <a:r>
              <a:rPr lang="en-US" altLang="he-IL" dirty="0">
                <a:latin typeface="Calibri" panose="020F0502020204030204" pitchFamily="34" charset="0"/>
                <a:ea typeface="Times New Roman" panose="02020603050405020304" pitchFamily="18" charset="0"/>
              </a:rPr>
              <a:t>regarding innovation</a:t>
            </a:r>
          </a:p>
          <a:p>
            <a:pPr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altLang="he-IL" sz="2800" b="1" dirty="0">
                <a:latin typeface="Calibri" panose="020F0502020204030204" pitchFamily="34" charset="0"/>
                <a:ea typeface="Times New Roman" panose="02020603050405020304" pitchFamily="18" charset="0"/>
              </a:rPr>
              <a:t>Relationship</a:t>
            </a:r>
            <a:r>
              <a:rPr lang="en-US" altLang="he-IL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altLang="he-IL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between </a:t>
            </a:r>
            <a:r>
              <a:rPr lang="en-US" altLang="he-IL" sz="3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municipal and </a:t>
            </a:r>
            <a:r>
              <a:rPr lang="en-US" altLang="he-IL" sz="3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regional </a:t>
            </a:r>
            <a:r>
              <a:rPr lang="en-US" altLang="he-IL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entities </a:t>
            </a:r>
            <a:r>
              <a:rPr lang="en-US" altLang="he-IL" dirty="0">
                <a:latin typeface="Calibri" panose="020F0502020204030204" pitchFamily="34" charset="0"/>
                <a:ea typeface="Times New Roman" panose="02020603050405020304" pitchFamily="18" charset="0"/>
              </a:rPr>
              <a:t>related to innovation</a:t>
            </a:r>
          </a:p>
          <a:p>
            <a:pPr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altLang="he-IL" sz="2800" b="1" dirty="0">
                <a:latin typeface="Calibri" panose="020F0502020204030204" pitchFamily="34" charset="0"/>
                <a:ea typeface="Times New Roman" panose="02020603050405020304" pitchFamily="18" charset="0"/>
              </a:rPr>
              <a:t>Relationship</a:t>
            </a:r>
            <a:r>
              <a:rPr lang="en-US" altLang="he-IL" dirty="0">
                <a:latin typeface="Calibri" panose="020F0502020204030204" pitchFamily="34" charset="0"/>
                <a:ea typeface="Times New Roman" panose="02020603050405020304" pitchFamily="18" charset="0"/>
              </a:rPr>
              <a:t> between companies and </a:t>
            </a:r>
            <a:r>
              <a:rPr lang="en-US" altLang="he-IL" sz="3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regional </a:t>
            </a:r>
            <a:r>
              <a:rPr lang="en-US" altLang="he-IL" sz="32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universities</a:t>
            </a:r>
          </a:p>
          <a:p>
            <a:pPr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</a:rPr>
              <a:t>Formation</a:t>
            </a: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of the 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Advisory Board</a:t>
            </a:r>
          </a:p>
          <a:p>
            <a:pPr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Select a </a:t>
            </a:r>
            <a:r>
              <a:rPr lang="en-US" sz="4000" b="1" i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dynamic coordinator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that enables the interaction and cooperation between all these institutions</a:t>
            </a:r>
          </a:p>
          <a:p>
            <a:pPr algn="l" rtl="0">
              <a:lnSpc>
                <a:spcPct val="107000"/>
              </a:lnSpc>
              <a:spcBef>
                <a:spcPts val="1200"/>
              </a:spcBef>
              <a:buFont typeface="Wingdings" panose="05000000000000000000" pitchFamily="2" charset="2"/>
              <a:buChar char=""/>
            </a:pPr>
            <a:endParaRPr lang="en-US" altLang="he-IL" b="1" i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0" y="346249"/>
            <a:ext cx="12095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spc="50" dirty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Main Attributions of the Regional Innovation </a:t>
            </a:r>
            <a:r>
              <a:rPr lang="en-US" sz="4000" b="1" spc="50" dirty="0" smtClean="0">
                <a:ln w="11430"/>
                <a:solidFill>
                  <a:srgbClr val="002060"/>
                </a:solidFill>
                <a:ea typeface="Batang" panose="02030600000101010101" pitchFamily="18" charset="-127"/>
              </a:rPr>
              <a:t>Center -1</a:t>
            </a:r>
            <a:endParaRPr lang="en-US" sz="4000" b="1" spc="50" dirty="0">
              <a:ln w="11430"/>
              <a:solidFill>
                <a:srgbClr val="002060"/>
              </a:solidFill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977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I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NDI">
      <a:majorFont>
        <a:latin typeface="Batang"/>
        <a:ea typeface=""/>
        <a:cs typeface=""/>
      </a:majorFont>
      <a:minorFont>
        <a:latin typeface="Calibri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656</Words>
  <Application>Microsoft Office PowerPoint</Application>
  <PresentationFormat>מסך רחב</PresentationFormat>
  <Paragraphs>157</Paragraphs>
  <Slides>33</Slides>
  <Notes>1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3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33</vt:i4>
      </vt:variant>
    </vt:vector>
  </HeadingPairs>
  <TitlesOfParts>
    <vt:vector size="46" baseType="lpstr">
      <vt:lpstr>Aparajita</vt:lpstr>
      <vt:lpstr>Arial</vt:lpstr>
      <vt:lpstr>Batang</vt:lpstr>
      <vt:lpstr>Calibri</vt:lpstr>
      <vt:lpstr>Calibri Light</vt:lpstr>
      <vt:lpstr>Tahoma</vt:lpstr>
      <vt:lpstr>Times New Roman</vt:lpstr>
      <vt:lpstr>Trebuchet MS</vt:lpstr>
      <vt:lpstr>Wingdings</vt:lpstr>
      <vt:lpstr>ערכת נושא Office</vt:lpstr>
      <vt:lpstr>INDI</vt:lpstr>
      <vt:lpstr>Tema do Office</vt:lpstr>
      <vt:lpstr>Bitmap Image</vt:lpstr>
      <vt:lpstr>מצגת של PowerPoint‏</vt:lpstr>
      <vt:lpstr>מצגת של PowerPoint‏</vt:lpstr>
      <vt:lpstr>מצגת של PowerPoint‏</vt:lpstr>
      <vt:lpstr>The Regional Innovation Center - RIC – “POLO de inovacao”</vt:lpstr>
      <vt:lpstr>מצגת של PowerPoint‏</vt:lpstr>
      <vt:lpstr>מצגת של PowerPoint‏</vt:lpstr>
      <vt:lpstr>מצגת של PowerPoint‏</vt:lpstr>
      <vt:lpstr>Relationship Region - State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Innovation Agents – a crucial element in the Innovation Center</vt:lpstr>
      <vt:lpstr>מצגת של PowerPoint‏</vt:lpstr>
      <vt:lpstr>Events Organized</vt:lpstr>
      <vt:lpstr>מצגת של PowerPoint‏</vt:lpstr>
      <vt:lpstr>מצגת של PowerPoint‏</vt:lpstr>
      <vt:lpstr>Sectorial Cores (nucleos)</vt:lpstr>
      <vt:lpstr>InovaVale - September</vt:lpstr>
      <vt:lpstr>Other Actions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David Bentolila</dc:creator>
  <cp:lastModifiedBy>David Bentolila</cp:lastModifiedBy>
  <cp:revision>176</cp:revision>
  <dcterms:created xsi:type="dcterms:W3CDTF">2023-07-05T12:50:41Z</dcterms:created>
  <dcterms:modified xsi:type="dcterms:W3CDTF">2023-07-20T03:01:59Z</dcterms:modified>
</cp:coreProperties>
</file>