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8" r:id="rId4"/>
    <p:sldMasterId id="2147483701" r:id="rId5"/>
  </p:sldMasterIdLst>
  <p:sldIdLst>
    <p:sldId id="256" r:id="rId6"/>
    <p:sldId id="257" r:id="rId7"/>
    <p:sldId id="258" r:id="rId8"/>
    <p:sldId id="259" r:id="rId9"/>
    <p:sldId id="262" r:id="rId10"/>
    <p:sldId id="263" r:id="rId11"/>
    <p:sldId id="264" r:id="rId12"/>
    <p:sldId id="282" r:id="rId13"/>
    <p:sldId id="284" r:id="rId14"/>
    <p:sldId id="283" r:id="rId15"/>
    <p:sldId id="260" r:id="rId16"/>
    <p:sldId id="261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80" r:id="rId28"/>
    <p:sldId id="278" r:id="rId29"/>
    <p:sldId id="268" r:id="rId30"/>
  </p:sldIdLst>
  <p:sldSz cx="12192000" cy="6858000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74"/>
    <p:restoredTop sz="94692"/>
  </p:normalViewPr>
  <p:slideViewPr>
    <p:cSldViewPr>
      <p:cViewPr varScale="1">
        <p:scale>
          <a:sx n="93" d="100"/>
          <a:sy n="93" d="100"/>
        </p:scale>
        <p:origin x="216" y="6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054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15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865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4429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199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790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480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962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009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9329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69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138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383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364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05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9535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734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886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576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4558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0580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929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0359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87866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91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4264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47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394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0995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864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2652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1659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1709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32801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84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7736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43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t-BR" sz="18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7.º nível da estrutura de tópicos</a:t>
            </a:r>
          </a:p>
        </p:txBody>
      </p:sp>
    </p:spTree>
    <p:extLst>
      <p:ext uri="{BB962C8B-B14F-4D97-AF65-F5344CB8AC3E}">
        <p14:creationId xmlns:p14="http://schemas.microsoft.com/office/powerpoint/2010/main" val="354554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7.º nível da estrutura de tópicos</a:t>
            </a:r>
          </a:p>
        </p:txBody>
      </p:sp>
    </p:spTree>
    <p:extLst>
      <p:ext uri="{BB962C8B-B14F-4D97-AF65-F5344CB8AC3E}">
        <p14:creationId xmlns:p14="http://schemas.microsoft.com/office/powerpoint/2010/main" val="124571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7.º nível da estrutura de tópicos</a:t>
            </a:r>
          </a:p>
        </p:txBody>
      </p:sp>
    </p:spTree>
    <p:extLst>
      <p:ext uri="{BB962C8B-B14F-4D97-AF65-F5344CB8AC3E}">
        <p14:creationId xmlns:p14="http://schemas.microsoft.com/office/powerpoint/2010/main" val="179910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88;p1" descr="Prédio com árvores na calçada&#10;&#10;Descrição gerada automaticamente"/>
          <p:cNvPicPr/>
          <p:nvPr/>
        </p:nvPicPr>
        <p:blipFill>
          <a:blip r:embed="rId2">
            <a:alphaModFix amt="20000"/>
          </a:blip>
          <a:srcRect b="15629"/>
          <a:stretch/>
        </p:blipFill>
        <p:spPr>
          <a:xfrm>
            <a:off x="-24680" y="360"/>
            <a:ext cx="12191400" cy="6857280"/>
          </a:xfrm>
          <a:prstGeom prst="rect">
            <a:avLst/>
          </a:prstGeom>
          <a:ln>
            <a:noFill/>
          </a:ln>
        </p:spPr>
      </p:pic>
      <p:pic>
        <p:nvPicPr>
          <p:cNvPr id="77" name="Google Shape;89;p1" descr="Uma imagem contendo noite&#10;&#10;Descrição gerada automaticamente"/>
          <p:cNvPicPr/>
          <p:nvPr/>
        </p:nvPicPr>
        <p:blipFill>
          <a:blip r:embed="rId3"/>
          <a:stretch/>
        </p:blipFill>
        <p:spPr>
          <a:xfrm>
            <a:off x="1690560" y="1583280"/>
            <a:ext cx="2923920" cy="2924640"/>
          </a:xfrm>
          <a:prstGeom prst="rect">
            <a:avLst/>
          </a:prstGeom>
          <a:ln>
            <a:noFill/>
          </a:ln>
        </p:spPr>
      </p:pic>
      <p:sp>
        <p:nvSpPr>
          <p:cNvPr id="78" name="CustomShape 1"/>
          <p:cNvSpPr/>
          <p:nvPr/>
        </p:nvSpPr>
        <p:spPr>
          <a:xfrm>
            <a:off x="4787640" y="2100600"/>
            <a:ext cx="658800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Sora"/>
                <a:ea typeface="Sora"/>
              </a:rPr>
              <a:t>CONDOMÍNIO DE</a:t>
            </a:r>
            <a:endParaRPr lang="pt-BR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Sora"/>
                <a:ea typeface="Sora"/>
              </a:rPr>
              <a:t>EMPREENDEDORISMO</a:t>
            </a:r>
            <a:endParaRPr lang="pt-BR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Sora"/>
                <a:ea typeface="Sora"/>
              </a:rPr>
              <a:t>E INOVAÇÃO</a:t>
            </a:r>
            <a:endParaRPr lang="pt-BR" sz="4000" b="0" strike="noStrike" spc="-1">
              <a:latin typeface="Arial"/>
            </a:endParaRPr>
          </a:p>
        </p:txBody>
      </p:sp>
      <p:pic>
        <p:nvPicPr>
          <p:cNvPr id="79" name="Google Shape;91;p1"/>
          <p:cNvPicPr/>
          <p:nvPr/>
        </p:nvPicPr>
        <p:blipFill>
          <a:blip r:embed="rId4"/>
          <a:stretch/>
        </p:blipFill>
        <p:spPr>
          <a:xfrm>
            <a:off x="4485600" y="5687640"/>
            <a:ext cx="3219840" cy="864720"/>
          </a:xfrm>
          <a:prstGeom prst="rect">
            <a:avLst/>
          </a:prstGeom>
          <a:ln>
            <a:noFill/>
          </a:ln>
        </p:spPr>
      </p:pic>
      <p:sp>
        <p:nvSpPr>
          <p:cNvPr id="80" name="CustomShape 2"/>
          <p:cNvSpPr/>
          <p:nvPr/>
        </p:nvSpPr>
        <p:spPr>
          <a:xfrm>
            <a:off x="4787640" y="2100600"/>
            <a:ext cx="658800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Sora"/>
                <a:ea typeface="Sora"/>
              </a:rPr>
              <a:t>CONDOMÍNIO DE</a:t>
            </a:r>
            <a:endParaRPr lang="pt-BR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Sora"/>
                <a:ea typeface="Sora"/>
              </a:rPr>
              <a:t>EMPREENDEDORISMO</a:t>
            </a:r>
            <a:endParaRPr lang="pt-BR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Sora"/>
                <a:ea typeface="Sora"/>
              </a:rPr>
              <a:t>E INOVAÇÃO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81" name="CustomShape 3"/>
          <p:cNvSpPr/>
          <p:nvPr/>
        </p:nvSpPr>
        <p:spPr>
          <a:xfrm>
            <a:off x="4799880" y="4017960"/>
            <a:ext cx="9239760" cy="952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800" b="1" i="1" strike="noStrike" spc="-1" dirty="0">
                <a:solidFill>
                  <a:srgbClr val="000000"/>
                </a:solidFill>
                <a:latin typeface="Sora"/>
                <a:ea typeface="Sora"/>
              </a:rPr>
              <a:t>ENTREPRENEURSHIP </a:t>
            </a:r>
          </a:p>
          <a:p>
            <a:pPr>
              <a:lnSpc>
                <a:spcPct val="100000"/>
              </a:lnSpc>
            </a:pPr>
            <a:r>
              <a:rPr lang="pt-BR" sz="2800" b="1" i="1" strike="noStrike" spc="-1" dirty="0">
                <a:solidFill>
                  <a:srgbClr val="000000"/>
                </a:solidFill>
                <a:latin typeface="Sora"/>
                <a:ea typeface="Sora"/>
              </a:rPr>
              <a:t>AND INNOVATION HUB</a:t>
            </a:r>
            <a:endParaRPr lang="pt-BR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59200" y="613800"/>
            <a:ext cx="96393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 dirty="0">
                <a:solidFill>
                  <a:srgbClr val="000000"/>
                </a:solidFill>
                <a:latin typeface="Sora"/>
                <a:ea typeface="Sora"/>
              </a:rPr>
              <a:t>TECHNOLOGY TRANSFER OFFICE</a:t>
            </a:r>
            <a:endParaRPr lang="pt-BR" sz="3200" b="0" strike="noStrike" spc="-1" dirty="0">
              <a:latin typeface="Arial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8083080" y="3017520"/>
            <a:ext cx="2460240" cy="268200"/>
          </a:xfrm>
          <a:prstGeom prst="rect">
            <a:avLst/>
          </a:prstGeom>
          <a:solidFill>
            <a:schemeClr val="lt1"/>
          </a:solidFill>
          <a:ln w="1260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4"/>
          <p:cNvSpPr/>
          <p:nvPr/>
        </p:nvSpPr>
        <p:spPr>
          <a:xfrm>
            <a:off x="8486280" y="2918880"/>
            <a:ext cx="2460240" cy="268200"/>
          </a:xfrm>
          <a:prstGeom prst="rect">
            <a:avLst/>
          </a:prstGeom>
          <a:solidFill>
            <a:schemeClr val="lt1"/>
          </a:solidFill>
          <a:ln w="1260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5"/>
          <p:cNvSpPr/>
          <p:nvPr/>
        </p:nvSpPr>
        <p:spPr>
          <a:xfrm>
            <a:off x="8135640" y="2999880"/>
            <a:ext cx="2460240" cy="268200"/>
          </a:xfrm>
          <a:prstGeom prst="rect">
            <a:avLst/>
          </a:prstGeom>
          <a:solidFill>
            <a:schemeClr val="lt1"/>
          </a:solidFill>
          <a:ln w="1260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8" name="Google Shape;237;p10" descr="Uma imagem contendo relógio, desenho&#10;&#10;Descrição gerada automaticamente"/>
          <p:cNvPicPr/>
          <p:nvPr/>
        </p:nvPicPr>
        <p:blipFill>
          <a:blip r:embed="rId2">
            <a:alphaModFix amt="20000"/>
          </a:blip>
          <a:srcRect r="41896" b="28681"/>
          <a:stretch/>
        </p:blipFill>
        <p:spPr>
          <a:xfrm>
            <a:off x="8207280" y="1966320"/>
            <a:ext cx="3984120" cy="4890960"/>
          </a:xfrm>
          <a:prstGeom prst="rect">
            <a:avLst/>
          </a:prstGeom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3EBB8E2-2CAA-B282-1F95-8302B695C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4" t="24613" r="17403" b="54436"/>
          <a:stretch/>
        </p:blipFill>
        <p:spPr bwMode="auto">
          <a:xfrm>
            <a:off x="8904312" y="3084347"/>
            <a:ext cx="2905886" cy="291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F0347D2-0581-91B7-78E8-984DC5DC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43" y="184721"/>
            <a:ext cx="5969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3A847F2-7698-8F08-B432-80269FBE5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96" y="3911182"/>
            <a:ext cx="38100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F256F23-E5A7-2CCB-757A-5418053D8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041850"/>
            <a:ext cx="3576201" cy="23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2AFFE81-69FC-918E-251D-1E189F42230D}"/>
              </a:ext>
            </a:extLst>
          </p:cNvPr>
          <p:cNvSpPr txBox="1"/>
          <p:nvPr/>
        </p:nvSpPr>
        <p:spPr>
          <a:xfrm>
            <a:off x="373114" y="1352543"/>
            <a:ext cx="85311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dirty="0">
                <a:effectLst/>
              </a:rPr>
              <a:t>SUCCESS CASE: </a:t>
            </a:r>
            <a:r>
              <a:rPr lang="pt-BR" b="0" dirty="0" err="1">
                <a:effectLst/>
              </a:rPr>
              <a:t>research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on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tilapia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skin</a:t>
            </a:r>
            <a:r>
              <a:rPr lang="pt-BR" b="0" dirty="0">
                <a:effectLst/>
              </a:rPr>
              <a:t> (4 patents in </a:t>
            </a:r>
            <a:r>
              <a:rPr lang="pt-BR" b="0" dirty="0" err="1">
                <a:effectLst/>
              </a:rPr>
              <a:t>Brazil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and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abroad</a:t>
            </a:r>
            <a:r>
              <a:rPr lang="pt-BR" b="0" dirty="0">
                <a:effectLst/>
              </a:rPr>
              <a:t>) </a:t>
            </a:r>
            <a:r>
              <a:rPr lang="pt-BR" b="0" dirty="0" err="1">
                <a:effectLst/>
              </a:rPr>
              <a:t>is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being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negotiated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now</a:t>
            </a:r>
            <a:endParaRPr lang="pt-BR" b="0" dirty="0">
              <a:effectLst/>
            </a:endParaRPr>
          </a:p>
          <a:p>
            <a:endParaRPr lang="pt-BR" dirty="0"/>
          </a:p>
          <a:p>
            <a:r>
              <a:rPr lang="pt-BR" b="0" dirty="0">
                <a:effectLst/>
              </a:rPr>
              <a:t>UFC-</a:t>
            </a:r>
            <a:r>
              <a:rPr lang="pt-BR" b="0" dirty="0" err="1">
                <a:effectLst/>
              </a:rPr>
              <a:t>backed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tilapia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skin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research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finds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applications</a:t>
            </a:r>
            <a:r>
              <a:rPr lang="pt-BR" b="0" dirty="0">
                <a:effectLst/>
              </a:rPr>
              <a:t> in </a:t>
            </a:r>
            <a:r>
              <a:rPr lang="pt-BR" b="0" dirty="0" err="1">
                <a:effectLst/>
              </a:rPr>
              <a:t>dentistry</a:t>
            </a:r>
            <a:r>
              <a:rPr lang="pt-BR" b="0" dirty="0">
                <a:effectLst/>
              </a:rPr>
              <a:t>, </a:t>
            </a:r>
            <a:r>
              <a:rPr lang="pt-BR" b="0" dirty="0" err="1">
                <a:effectLst/>
              </a:rPr>
              <a:t>nutrition</a:t>
            </a:r>
            <a:r>
              <a:rPr lang="pt-BR" b="0" dirty="0">
                <a:effectLst/>
              </a:rPr>
              <a:t>, </a:t>
            </a:r>
            <a:r>
              <a:rPr lang="pt-BR" b="0" dirty="0" err="1">
                <a:effectLst/>
              </a:rPr>
              <a:t>cosmetics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and</a:t>
            </a:r>
            <a:r>
              <a:rPr lang="pt-BR" b="0" dirty="0">
                <a:effectLst/>
              </a:rPr>
              <a:t> over a </a:t>
            </a:r>
            <a:r>
              <a:rPr lang="pt-BR" b="0" dirty="0" err="1">
                <a:effectLst/>
              </a:rPr>
              <a:t>dozen</a:t>
            </a:r>
            <a:r>
              <a:rPr lang="pt-BR" b="0" dirty="0">
                <a:effectLst/>
              </a:rPr>
              <a:t> </a:t>
            </a:r>
            <a:r>
              <a:rPr lang="pt-BR" b="0" dirty="0" err="1">
                <a:effectLst/>
              </a:rPr>
              <a:t>other</a:t>
            </a:r>
            <a:r>
              <a:rPr lang="pt-BR" b="0" dirty="0">
                <a:effectLst/>
              </a:rPr>
              <a:t> medical </a:t>
            </a:r>
            <a:r>
              <a:rPr lang="pt-BR" b="0" dirty="0" err="1">
                <a:effectLst/>
              </a:rPr>
              <a:t>specialties</a:t>
            </a:r>
            <a:endParaRPr lang="pt-BR" b="0" dirty="0">
              <a:effectLst/>
            </a:endParaRPr>
          </a:p>
          <a:p>
            <a:endParaRPr lang="pt-BR" b="0" dirty="0">
              <a:effectLst/>
            </a:endParaRPr>
          </a:p>
          <a:p>
            <a:r>
              <a:rPr lang="pt-BR" b="0" i="1" dirty="0" err="1">
                <a:effectLst/>
              </a:rPr>
              <a:t>Launched</a:t>
            </a:r>
            <a:r>
              <a:rPr lang="pt-BR" b="0" i="1" dirty="0">
                <a:effectLst/>
              </a:rPr>
              <a:t> in 2015, </a:t>
            </a:r>
            <a:r>
              <a:rPr lang="pt-BR" b="0" i="1" dirty="0" err="1">
                <a:effectLst/>
              </a:rPr>
              <a:t>studies</a:t>
            </a:r>
            <a:r>
              <a:rPr lang="pt-BR" b="0" i="1" dirty="0">
                <a:effectLst/>
              </a:rPr>
              <a:t> </a:t>
            </a:r>
            <a:r>
              <a:rPr lang="pt-BR" b="0" i="1" dirty="0" err="1">
                <a:effectLst/>
              </a:rPr>
              <a:t>with</a:t>
            </a:r>
            <a:r>
              <a:rPr lang="pt-BR" b="0" i="1" dirty="0">
                <a:effectLst/>
              </a:rPr>
              <a:t> </a:t>
            </a:r>
            <a:r>
              <a:rPr lang="pt-BR" b="0" i="1" dirty="0" err="1">
                <a:effectLst/>
              </a:rPr>
              <a:t>tilapia</a:t>
            </a:r>
            <a:r>
              <a:rPr lang="pt-BR" b="0" i="1" dirty="0">
                <a:effectLst/>
              </a:rPr>
              <a:t> </a:t>
            </a:r>
            <a:r>
              <a:rPr lang="pt-BR" b="0" i="1" dirty="0" err="1">
                <a:effectLst/>
              </a:rPr>
              <a:t>skin</a:t>
            </a:r>
            <a:r>
              <a:rPr lang="pt-BR" b="0" i="1" dirty="0">
                <a:effectLst/>
              </a:rPr>
              <a:t> </a:t>
            </a:r>
            <a:r>
              <a:rPr lang="pt-BR" b="0" i="1" dirty="0" err="1">
                <a:effectLst/>
              </a:rPr>
              <a:t>have</a:t>
            </a:r>
            <a:r>
              <a:rPr lang="pt-BR" b="0" i="1" dirty="0">
                <a:effectLst/>
              </a:rPr>
              <a:t> led </a:t>
            </a:r>
            <a:r>
              <a:rPr lang="pt-BR" b="0" i="1" dirty="0" err="1">
                <a:effectLst/>
              </a:rPr>
              <a:t>to</a:t>
            </a:r>
            <a:r>
              <a:rPr lang="pt-BR" b="0" i="1" dirty="0">
                <a:effectLst/>
              </a:rPr>
              <a:t> the </a:t>
            </a:r>
            <a:r>
              <a:rPr lang="pt-BR" b="0" i="1" dirty="0" err="1">
                <a:effectLst/>
              </a:rPr>
              <a:t>formulation</a:t>
            </a:r>
            <a:r>
              <a:rPr lang="pt-BR" b="0" i="1" dirty="0">
                <a:effectLst/>
              </a:rPr>
              <a:t> of </a:t>
            </a:r>
            <a:r>
              <a:rPr lang="pt-BR" b="0" i="1" dirty="0" err="1">
                <a:effectLst/>
              </a:rPr>
              <a:t>several</a:t>
            </a:r>
            <a:r>
              <a:rPr lang="pt-BR" b="0" i="1" dirty="0">
                <a:effectLst/>
              </a:rPr>
              <a:t> </a:t>
            </a:r>
            <a:r>
              <a:rPr lang="pt-BR" b="0" i="1" dirty="0" err="1">
                <a:effectLst/>
              </a:rPr>
              <a:t>products</a:t>
            </a:r>
            <a:r>
              <a:rPr lang="pt-BR" b="0" i="1" dirty="0">
                <a:effectLst/>
              </a:rPr>
              <a:t>, </a:t>
            </a:r>
            <a:r>
              <a:rPr lang="pt-BR" b="0" i="1" dirty="0" err="1">
                <a:effectLst/>
              </a:rPr>
              <a:t>with</a:t>
            </a:r>
            <a:r>
              <a:rPr lang="pt-BR" b="0" i="1" dirty="0">
                <a:effectLst/>
              </a:rPr>
              <a:t> </a:t>
            </a:r>
            <a:r>
              <a:rPr lang="pt-BR" b="0" i="1" dirty="0" err="1">
                <a:effectLst/>
              </a:rPr>
              <a:t>other</a:t>
            </a:r>
            <a:r>
              <a:rPr lang="pt-BR" b="0" i="1" dirty="0">
                <a:effectLst/>
              </a:rPr>
              <a:t> </a:t>
            </a:r>
            <a:r>
              <a:rPr lang="pt-BR" b="0" i="1" dirty="0" err="1">
                <a:effectLst/>
              </a:rPr>
              <a:t>laboratory</a:t>
            </a:r>
            <a:r>
              <a:rPr lang="pt-BR" b="0" i="1" dirty="0">
                <a:effectLst/>
              </a:rPr>
              <a:t> </a:t>
            </a:r>
            <a:r>
              <a:rPr lang="pt-BR" b="0" i="1" dirty="0" err="1">
                <a:effectLst/>
              </a:rPr>
              <a:t>trials</a:t>
            </a:r>
            <a:r>
              <a:rPr lang="pt-BR" b="0" i="1" dirty="0">
                <a:effectLst/>
              </a:rPr>
              <a:t> </a:t>
            </a:r>
            <a:r>
              <a:rPr lang="pt-BR" b="0" i="1" dirty="0" err="1">
                <a:effectLst/>
              </a:rPr>
              <a:t>already</a:t>
            </a:r>
            <a:r>
              <a:rPr lang="pt-BR" b="0" i="1" dirty="0">
                <a:effectLst/>
              </a:rPr>
              <a:t> </a:t>
            </a:r>
            <a:r>
              <a:rPr lang="pt-BR" b="0" i="1" dirty="0" err="1">
                <a:effectLst/>
              </a:rPr>
              <a:t>underway</a:t>
            </a:r>
            <a:endParaRPr lang="pt-BR" b="0" i="1" dirty="0">
              <a:effectLst/>
            </a:endParaRPr>
          </a:p>
          <a:p>
            <a:br>
              <a:rPr lang="pt-BR" dirty="0">
                <a:solidFill>
                  <a:srgbClr val="222222"/>
                </a:solidFill>
                <a:effectLst/>
              </a:rPr>
            </a:br>
            <a:endParaRPr lang="pt-BR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34677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58;p5" descr="Uma imagem contendo relógio, desenho&#10;&#10;Descrição gerada automaticamente"/>
          <p:cNvPicPr/>
          <p:nvPr/>
        </p:nvPicPr>
        <p:blipFill>
          <a:blip r:embed="rId2">
            <a:alphaModFix amt="20000"/>
          </a:blip>
          <a:srcRect r="41896" b="28681"/>
          <a:stretch/>
        </p:blipFill>
        <p:spPr>
          <a:xfrm>
            <a:off x="8207280" y="1966320"/>
            <a:ext cx="3984120" cy="4890960"/>
          </a:xfrm>
          <a:prstGeom prst="rect">
            <a:avLst/>
          </a:prstGeom>
          <a:ln>
            <a:noFill/>
          </a:ln>
        </p:spPr>
      </p:pic>
      <p:pic>
        <p:nvPicPr>
          <p:cNvPr id="133" name="Google Shape;159;p5" descr="Uma imagem contendo screenshot&#10;&#10;Descrição gerada automaticamente"/>
          <p:cNvPicPr/>
          <p:nvPr/>
        </p:nvPicPr>
        <p:blipFill>
          <a:blip r:embed="rId3"/>
          <a:stretch/>
        </p:blipFill>
        <p:spPr>
          <a:xfrm>
            <a:off x="7720560" y="249480"/>
            <a:ext cx="2517120" cy="2510280"/>
          </a:xfrm>
          <a:prstGeom prst="rect">
            <a:avLst/>
          </a:prstGeom>
          <a:ln>
            <a:noFill/>
          </a:ln>
        </p:spPr>
      </p:pic>
      <p:pic>
        <p:nvPicPr>
          <p:cNvPr id="134" name="Google Shape;160;p5" descr="Tela de celular com publicação numa rede social&#10;&#10;Descrição gerada automaticamente"/>
          <p:cNvPicPr/>
          <p:nvPr/>
        </p:nvPicPr>
        <p:blipFill>
          <a:blip r:embed="rId4"/>
          <a:stretch/>
        </p:blipFill>
        <p:spPr>
          <a:xfrm>
            <a:off x="7733160" y="4117320"/>
            <a:ext cx="2504520" cy="2504520"/>
          </a:xfrm>
          <a:prstGeom prst="rect">
            <a:avLst/>
          </a:prstGeom>
          <a:ln>
            <a:noFill/>
          </a:ln>
        </p:spPr>
      </p:pic>
      <p:pic>
        <p:nvPicPr>
          <p:cNvPr id="135" name="Google Shape;161;p5" descr="Uma imagem contendo screenshot, texto&#10;&#10;Descrição gerada automaticamente"/>
          <p:cNvPicPr/>
          <p:nvPr/>
        </p:nvPicPr>
        <p:blipFill>
          <a:blip r:embed="rId5"/>
          <a:stretch/>
        </p:blipFill>
        <p:spPr>
          <a:xfrm>
            <a:off x="9551520" y="2414160"/>
            <a:ext cx="2521800" cy="2521800"/>
          </a:xfrm>
          <a:prstGeom prst="rect">
            <a:avLst/>
          </a:prstGeom>
          <a:ln>
            <a:noFill/>
          </a:ln>
        </p:spPr>
      </p:pic>
      <p:pic>
        <p:nvPicPr>
          <p:cNvPr id="136" name="Google Shape;162;p5" descr="Interface gráfica do usuário&#10;&#10;Descrição gerada automaticamente com confiança baixa"/>
          <p:cNvPicPr/>
          <p:nvPr/>
        </p:nvPicPr>
        <p:blipFill>
          <a:blip r:embed="rId6"/>
          <a:srcRect l="6768" t="31426" r="8041" b="28386"/>
          <a:stretch/>
        </p:blipFill>
        <p:spPr>
          <a:xfrm>
            <a:off x="432720" y="146160"/>
            <a:ext cx="4600800" cy="1445760"/>
          </a:xfrm>
          <a:prstGeom prst="rect">
            <a:avLst/>
          </a:prstGeom>
          <a:ln>
            <a:noFill/>
          </a:ln>
        </p:spPr>
      </p:pic>
      <p:pic>
        <p:nvPicPr>
          <p:cNvPr id="137" name="Google Shape;163;p5" descr="Uma imagem contendo relógio, desenho&#10;&#10;Descrição gerada automaticamente"/>
          <p:cNvPicPr/>
          <p:nvPr/>
        </p:nvPicPr>
        <p:blipFill>
          <a:blip r:embed="rId2">
            <a:alphaModFix amt="20000"/>
          </a:blip>
          <a:srcRect l="41893" t="42061"/>
          <a:stretch/>
        </p:blipFill>
        <p:spPr>
          <a:xfrm>
            <a:off x="0" y="720"/>
            <a:ext cx="3984120" cy="397332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432720" y="1513800"/>
            <a:ext cx="7041600" cy="41532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400" b="1" strike="noStrike" spc="-1" dirty="0">
                <a:solidFill>
                  <a:srgbClr val="000000"/>
                </a:solidFill>
                <a:latin typeface="Sora"/>
                <a:ea typeface="Sora"/>
              </a:rPr>
              <a:t>350+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Innovating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Entrepreneuship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Scholarships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(90 /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year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)</a:t>
            </a:r>
            <a:endParaRPr lang="pt-BR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</a:pPr>
            <a:r>
              <a:rPr lang="pt-BR" sz="2400" b="1" strike="noStrike" spc="-1" dirty="0">
                <a:solidFill>
                  <a:srgbClr val="000000"/>
                </a:solidFill>
                <a:latin typeface="Sora"/>
                <a:ea typeface="Sora"/>
              </a:rPr>
              <a:t>160+ 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Startup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Projects</a:t>
            </a:r>
            <a:endParaRPr lang="pt-BR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</a:pPr>
            <a:r>
              <a:rPr lang="pt-BR" sz="2400" b="1" strike="noStrike" spc="-1" dirty="0">
                <a:solidFill>
                  <a:srgbClr val="000000"/>
                </a:solidFill>
                <a:latin typeface="Sora"/>
                <a:ea typeface="Sora"/>
              </a:rPr>
              <a:t>700+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participants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(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scholarship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holders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,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volunteers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,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supervising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faculty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and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administrative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staff)</a:t>
            </a:r>
            <a:endParaRPr lang="pt-BR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</a:pPr>
            <a:r>
              <a:rPr lang="pt-BR" sz="2400" b="1" strike="noStrike" spc="-1" dirty="0">
                <a:solidFill>
                  <a:srgbClr val="000000"/>
                </a:solidFill>
                <a:latin typeface="Sora"/>
                <a:ea typeface="Sora"/>
              </a:rPr>
              <a:t>18-week 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training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cycles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in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Innovative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Entrepreneurship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+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participating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in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the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StartupCE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program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(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sponsored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by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SEBRAE)</a:t>
            </a:r>
            <a:endParaRPr lang="pt-BR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</a:pP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120h+ 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in business-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oriented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training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programs</a:t>
            </a:r>
            <a:endParaRPr lang="pt-BR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</a:pP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200+ 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connections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established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with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entrepreneurs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,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investors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,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industry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experts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and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mentors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endParaRPr lang="pt-BR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</a:pP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Widespread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access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to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coworking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spaces</a:t>
            </a:r>
            <a:endParaRPr lang="pt-BR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</a:pP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BRL 1.200.000,00+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invested</a:t>
            </a:r>
            <a:r>
              <a:rPr lang="pt-BR" sz="1200" b="1" strike="noStrike" spc="-1" dirty="0">
                <a:solidFill>
                  <a:srgbClr val="000000"/>
                </a:solidFill>
                <a:latin typeface="Sora"/>
                <a:ea typeface="Sora"/>
              </a:rPr>
              <a:t> in </a:t>
            </a:r>
            <a:r>
              <a:rPr lang="pt-BR" sz="12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scholarships</a:t>
            </a:r>
            <a:endParaRPr lang="pt-BR" sz="1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95;p7"/>
          <p:cNvPicPr/>
          <p:nvPr/>
        </p:nvPicPr>
        <p:blipFill>
          <a:blip r:embed="rId2"/>
          <a:stretch/>
        </p:blipFill>
        <p:spPr>
          <a:xfrm>
            <a:off x="8305560" y="4574880"/>
            <a:ext cx="2696760" cy="126864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187560" y="96480"/>
            <a:ext cx="9639360" cy="106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latin typeface="Sora"/>
                <a:ea typeface="Sora"/>
              </a:rPr>
              <a:t>OPEN INNOVATION PARTNERSHIPS</a:t>
            </a:r>
            <a:endParaRPr lang="pt-BR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200" b="0" strike="noStrike" spc="-1">
              <a:latin typeface="Arial"/>
            </a:endParaRPr>
          </a:p>
        </p:txBody>
      </p:sp>
      <p:pic>
        <p:nvPicPr>
          <p:cNvPr id="141" name="Google Shape;197;p7" descr="Cartão do Empresário - Fecomércio CE"/>
          <p:cNvPicPr/>
          <p:nvPr/>
        </p:nvPicPr>
        <p:blipFill>
          <a:blip r:embed="rId3"/>
          <a:stretch/>
        </p:blipFill>
        <p:spPr>
          <a:xfrm>
            <a:off x="4055760" y="639000"/>
            <a:ext cx="3847680" cy="2589480"/>
          </a:xfrm>
          <a:prstGeom prst="rect">
            <a:avLst/>
          </a:prstGeom>
          <a:ln>
            <a:noFill/>
          </a:ln>
        </p:spPr>
      </p:pic>
      <p:pic>
        <p:nvPicPr>
          <p:cNvPr id="142" name="Google Shape;198;p7" descr="Companhia de Gestão dos Recursos Hídricos - COGERH - Elipse Software"/>
          <p:cNvPicPr/>
          <p:nvPr/>
        </p:nvPicPr>
        <p:blipFill>
          <a:blip r:embed="rId4"/>
          <a:srcRect t="17561" b="21000"/>
          <a:stretch/>
        </p:blipFill>
        <p:spPr>
          <a:xfrm>
            <a:off x="758880" y="1001520"/>
            <a:ext cx="3576600" cy="2197080"/>
          </a:xfrm>
          <a:prstGeom prst="rect">
            <a:avLst/>
          </a:prstGeom>
          <a:ln>
            <a:noFill/>
          </a:ln>
        </p:spPr>
      </p:pic>
      <p:sp>
        <p:nvSpPr>
          <p:cNvPr id="143" name="CustomShape 2"/>
          <p:cNvSpPr/>
          <p:nvPr/>
        </p:nvSpPr>
        <p:spPr>
          <a:xfrm>
            <a:off x="390240" y="3489480"/>
            <a:ext cx="9639360" cy="106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latin typeface="Sora"/>
                <a:ea typeface="Sora"/>
              </a:rPr>
              <a:t>TECHNOLOGICAL DUE DILIGENCE</a:t>
            </a:r>
            <a:endParaRPr lang="pt-BR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3200" b="0" strike="noStrike" spc="-1">
              <a:latin typeface="Arial"/>
            </a:endParaRPr>
          </a:p>
        </p:txBody>
      </p:sp>
      <p:pic>
        <p:nvPicPr>
          <p:cNvPr id="144" name="Google Shape;200;p7"/>
          <p:cNvPicPr/>
          <p:nvPr/>
        </p:nvPicPr>
        <p:blipFill>
          <a:blip r:embed="rId5"/>
          <a:stretch/>
        </p:blipFill>
        <p:spPr>
          <a:xfrm>
            <a:off x="951480" y="4764240"/>
            <a:ext cx="3191040" cy="889920"/>
          </a:xfrm>
          <a:prstGeom prst="rect">
            <a:avLst/>
          </a:prstGeom>
          <a:ln>
            <a:noFill/>
          </a:ln>
        </p:spPr>
      </p:pic>
      <p:pic>
        <p:nvPicPr>
          <p:cNvPr id="145" name="Google Shape;201;p7"/>
          <p:cNvPicPr/>
          <p:nvPr/>
        </p:nvPicPr>
        <p:blipFill>
          <a:blip r:embed="rId6"/>
          <a:srcRect t="11759" r="4156"/>
          <a:stretch/>
        </p:blipFill>
        <p:spPr>
          <a:xfrm>
            <a:off x="5210280" y="4684320"/>
            <a:ext cx="2359440" cy="1323720"/>
          </a:xfrm>
          <a:prstGeom prst="rect">
            <a:avLst/>
          </a:prstGeom>
          <a:ln>
            <a:noFill/>
          </a:ln>
        </p:spPr>
      </p:pic>
      <p:pic>
        <p:nvPicPr>
          <p:cNvPr id="146" name="Google Shape;202;p7" descr="Fitbank | Brazil | F6S Profile"/>
          <p:cNvPicPr/>
          <p:nvPr/>
        </p:nvPicPr>
        <p:blipFill>
          <a:blip r:embed="rId7"/>
          <a:srcRect l="16620" t="13291" r="17319" b="9055"/>
          <a:stretch/>
        </p:blipFill>
        <p:spPr>
          <a:xfrm>
            <a:off x="8224920" y="1518840"/>
            <a:ext cx="3609720" cy="121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770120" y="2520720"/>
            <a:ext cx="8651160" cy="109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EC8F1C"/>
                </a:solidFill>
                <a:effectLst/>
                <a:uLnTx/>
                <a:uFillTx/>
                <a:latin typeface="Cambria"/>
                <a:ea typeface="Arial"/>
              </a:rPr>
              <a:t>Innovation</a:t>
            </a:r>
            <a:r>
              <a:rPr kumimoji="0" lang="pt-BR" sz="72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Arial"/>
              </a:rPr>
              <a:t> </a:t>
            </a:r>
            <a:r>
              <a:rPr kumimoji="0" lang="pt-BR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Arial"/>
              </a:rPr>
              <a:t>Challenge</a:t>
            </a:r>
            <a:endParaRPr kumimoji="0" lang="pt-BR" sz="7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0" y="214200"/>
            <a:ext cx="6334200" cy="1091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116" name="Picture 2"/>
          <p:cNvPicPr/>
          <p:nvPr/>
        </p:nvPicPr>
        <p:blipFill>
          <a:blip r:embed="rId2"/>
          <a:stretch/>
        </p:blipFill>
        <p:spPr>
          <a:xfrm>
            <a:off x="222120" y="325080"/>
            <a:ext cx="2944800" cy="796680"/>
          </a:xfrm>
          <a:prstGeom prst="rect">
            <a:avLst/>
          </a:prstGeom>
          <a:ln>
            <a:noFill/>
          </a:ln>
        </p:spPr>
      </p:pic>
      <p:pic>
        <p:nvPicPr>
          <p:cNvPr id="117" name="Picture 4"/>
          <p:cNvPicPr/>
          <p:nvPr/>
        </p:nvPicPr>
        <p:blipFill>
          <a:blip r:embed="rId3"/>
          <a:stretch/>
        </p:blipFill>
        <p:spPr>
          <a:xfrm>
            <a:off x="3414600" y="361080"/>
            <a:ext cx="2698200" cy="724680"/>
          </a:xfrm>
          <a:prstGeom prst="rect">
            <a:avLst/>
          </a:prstGeom>
          <a:ln>
            <a:noFill/>
          </a:ln>
        </p:spPr>
      </p:pic>
      <p:sp>
        <p:nvSpPr>
          <p:cNvPr id="118" name="CustomShape 3"/>
          <p:cNvSpPr/>
          <p:nvPr/>
        </p:nvSpPr>
        <p:spPr>
          <a:xfrm>
            <a:off x="1787400" y="3726720"/>
            <a:ext cx="8651160" cy="157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Innovating</a:t>
            </a:r>
            <a:r>
              <a:rPr kumimoji="0" lang="pt-BR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 in </a:t>
            </a:r>
            <a:r>
              <a:rPr kumimoji="0" lang="pt-BR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low</a:t>
            </a:r>
            <a:r>
              <a:rPr kumimoji="0" lang="pt-BR" sz="3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-tech.</a:t>
            </a:r>
            <a:endParaRPr kumimoji="0" lang="pt-BR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within</a:t>
            </a:r>
            <a:r>
              <a:rPr kumimoji="0" lang="pt-BR" sz="2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 </a:t>
            </a:r>
            <a:r>
              <a:rPr kumimoji="0" lang="pt-BR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the</a:t>
            </a:r>
            <a:r>
              <a:rPr kumimoji="0" lang="pt-BR" sz="2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 SDG </a:t>
            </a:r>
            <a:r>
              <a:rPr kumimoji="0" lang="pt-BR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challenges</a:t>
            </a:r>
            <a:r>
              <a:rPr kumimoji="0" lang="pt-BR" sz="2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: No </a:t>
            </a:r>
            <a:r>
              <a:rPr kumimoji="0" lang="pt-BR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Poverty</a:t>
            </a:r>
            <a:r>
              <a:rPr kumimoji="0" lang="pt-BR" sz="2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 </a:t>
            </a:r>
            <a:r>
              <a:rPr kumimoji="0" lang="pt-BR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and</a:t>
            </a:r>
            <a:r>
              <a:rPr kumimoji="0" lang="pt-BR" sz="2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 </a:t>
            </a:r>
            <a:r>
              <a:rPr kumimoji="0" lang="pt-BR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Economic</a:t>
            </a:r>
            <a:r>
              <a:rPr kumimoji="0" lang="pt-BR" sz="2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 </a:t>
            </a:r>
            <a:r>
              <a:rPr kumimoji="0" lang="pt-BR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</a:rPr>
              <a:t>Growth</a:t>
            </a:r>
            <a:r>
              <a:rPr kumimoji="0" lang="pt-BR" sz="80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</a:rPr>
              <a:t> </a:t>
            </a:r>
            <a:endParaRPr kumimoji="0" lang="pt-BR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Space Mono"/>
              </a:rPr>
              <a:t>Professor Team</a:t>
            </a:r>
            <a:endParaRPr kumimoji="0" lang="pt-BR" sz="4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8601120" y="127080"/>
            <a:ext cx="3590280" cy="61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121" name="Picture 2"/>
          <p:cNvPicPr/>
          <p:nvPr/>
        </p:nvPicPr>
        <p:blipFill>
          <a:blip r:embed="rId2"/>
          <a:stretch/>
        </p:blipFill>
        <p:spPr>
          <a:xfrm>
            <a:off x="8727120" y="189720"/>
            <a:ext cx="1668960" cy="451440"/>
          </a:xfrm>
          <a:prstGeom prst="rect">
            <a:avLst/>
          </a:prstGeom>
          <a:ln>
            <a:noFill/>
          </a:ln>
        </p:spPr>
      </p:pic>
      <p:pic>
        <p:nvPicPr>
          <p:cNvPr id="122" name="Picture 4"/>
          <p:cNvPicPr/>
          <p:nvPr/>
        </p:nvPicPr>
        <p:blipFill>
          <a:blip r:embed="rId3"/>
          <a:stretch/>
        </p:blipFill>
        <p:spPr>
          <a:xfrm>
            <a:off x="10536480" y="210240"/>
            <a:ext cx="1529280" cy="410400"/>
          </a:xfrm>
          <a:prstGeom prst="rect">
            <a:avLst/>
          </a:prstGeom>
          <a:ln>
            <a:noFill/>
          </a:ln>
        </p:spPr>
      </p:pic>
      <p:pic>
        <p:nvPicPr>
          <p:cNvPr id="123" name="Picture 2"/>
          <p:cNvPicPr/>
          <p:nvPr/>
        </p:nvPicPr>
        <p:blipFill>
          <a:blip r:embed="rId4"/>
          <a:srcRect t="12980" b="12980"/>
          <a:stretch/>
        </p:blipFill>
        <p:spPr>
          <a:xfrm>
            <a:off x="1007280" y="1840680"/>
            <a:ext cx="2444040" cy="2463120"/>
          </a:xfrm>
          <a:prstGeom prst="rect">
            <a:avLst/>
          </a:prstGeom>
          <a:ln w="63360">
            <a:solidFill>
              <a:srgbClr val="EC8F1C"/>
            </a:solidFill>
            <a:rou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4" name="CustomShape 3"/>
          <p:cNvSpPr/>
          <p:nvPr/>
        </p:nvSpPr>
        <p:spPr>
          <a:xfrm>
            <a:off x="1007280" y="4454640"/>
            <a:ext cx="2106720" cy="57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Raphael Bar-El</a:t>
            </a: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BGU</a:t>
            </a: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5" name="Picture 2"/>
          <p:cNvPicPr/>
          <p:nvPr/>
        </p:nvPicPr>
        <p:blipFill>
          <a:blip r:embed="rId5"/>
          <a:srcRect l="813" r="813"/>
          <a:stretch/>
        </p:blipFill>
        <p:spPr>
          <a:xfrm>
            <a:off x="3560040" y="3019320"/>
            <a:ext cx="2428920" cy="2468880"/>
          </a:xfrm>
          <a:prstGeom prst="rect">
            <a:avLst/>
          </a:prstGeom>
          <a:ln w="63360">
            <a:solidFill>
              <a:srgbClr val="EC8F1C"/>
            </a:solidFill>
            <a:rou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6" name="Picture 2"/>
          <p:cNvPicPr/>
          <p:nvPr/>
        </p:nvPicPr>
        <p:blipFill>
          <a:blip r:embed="rId6"/>
          <a:srcRect l="478" r="478"/>
          <a:stretch/>
        </p:blipFill>
        <p:spPr>
          <a:xfrm>
            <a:off x="6096240" y="1832760"/>
            <a:ext cx="2433600" cy="2457360"/>
          </a:xfrm>
          <a:prstGeom prst="rect">
            <a:avLst/>
          </a:prstGeom>
          <a:ln w="63360">
            <a:solidFill>
              <a:srgbClr val="EC8F1C"/>
            </a:solidFill>
            <a:rou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8" name="CustomShape 4"/>
          <p:cNvSpPr/>
          <p:nvPr/>
        </p:nvSpPr>
        <p:spPr>
          <a:xfrm>
            <a:off x="3620160" y="5650200"/>
            <a:ext cx="2302920" cy="57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Liran Maymoni</a:t>
            </a: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BGU</a:t>
            </a: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9" name="CustomShape 5"/>
          <p:cNvSpPr/>
          <p:nvPr/>
        </p:nvSpPr>
        <p:spPr>
          <a:xfrm>
            <a:off x="6281640" y="4454640"/>
            <a:ext cx="2106720" cy="57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Bruno Matos</a:t>
            </a: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UFC</a:t>
            </a: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0" name="CustomShape 6"/>
          <p:cNvSpPr/>
          <p:nvPr/>
        </p:nvSpPr>
        <p:spPr>
          <a:xfrm>
            <a:off x="8862577" y="5701492"/>
            <a:ext cx="2106720" cy="57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</a:rPr>
              <a:t>Abraão Saraiva</a:t>
            </a:r>
            <a:endParaRPr kumimoji="0" lang="pt-BR" sz="16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</a:rPr>
              <a:t>UFC</a:t>
            </a:r>
            <a:endParaRPr kumimoji="0" lang="pt-BR" sz="1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7830A19-FAFA-B4BD-2EE4-D91888539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3880" y="3038069"/>
            <a:ext cx="2428920" cy="2504102"/>
          </a:xfrm>
          <a:prstGeom prst="rect">
            <a:avLst/>
          </a:prstGeom>
          <a:ln w="63360">
            <a:solidFill>
              <a:srgbClr val="EC8F1C"/>
            </a:solidFill>
            <a:rou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1770120" y="2520720"/>
            <a:ext cx="8651160" cy="180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Arial"/>
              </a:rPr>
              <a:t>The </a:t>
            </a:r>
            <a:r>
              <a:rPr kumimoji="0" lang="pt-BR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Arial"/>
              </a:rPr>
              <a:t>journey</a:t>
            </a:r>
            <a:endParaRPr kumimoji="0" lang="pt-BR" sz="7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5400" b="0" i="0" u="none" strike="noStrike" kern="1200" cap="none" spc="-1" normalizeH="0" baseline="0" noProof="0" dirty="0" err="1">
              <a:ln>
                <a:noFill/>
              </a:ln>
              <a:solidFill>
                <a:srgbClr val="EC8F1C"/>
              </a:solidFill>
              <a:effectLst/>
              <a:uLnTx/>
              <a:uFillTx/>
              <a:latin typeface="Cambria"/>
              <a:ea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0" y="214200"/>
            <a:ext cx="6334200" cy="1091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133" name="Picture 2"/>
          <p:cNvPicPr/>
          <p:nvPr/>
        </p:nvPicPr>
        <p:blipFill>
          <a:blip r:embed="rId2"/>
          <a:stretch/>
        </p:blipFill>
        <p:spPr>
          <a:xfrm>
            <a:off x="222120" y="325080"/>
            <a:ext cx="2944800" cy="796680"/>
          </a:xfrm>
          <a:prstGeom prst="rect">
            <a:avLst/>
          </a:prstGeom>
          <a:ln>
            <a:noFill/>
          </a:ln>
        </p:spPr>
      </p:pic>
      <p:pic>
        <p:nvPicPr>
          <p:cNvPr id="134" name="Picture 4"/>
          <p:cNvPicPr/>
          <p:nvPr/>
        </p:nvPicPr>
        <p:blipFill>
          <a:blip r:embed="rId3"/>
          <a:stretch/>
        </p:blipFill>
        <p:spPr>
          <a:xfrm>
            <a:off x="3414600" y="361080"/>
            <a:ext cx="2698200" cy="72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468720" y="69552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Space Mono"/>
              </a:rPr>
              <a:t>The </a:t>
            </a:r>
            <a:r>
              <a:rPr kumimoji="0" lang="pt-BR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Space Mono"/>
              </a:rPr>
              <a:t>journey</a:t>
            </a:r>
            <a:endParaRPr kumimoji="0" lang="pt-BR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3479400" y="3313800"/>
            <a:ext cx="88711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3"/>
          <p:cNvSpPr/>
          <p:nvPr/>
        </p:nvSpPr>
        <p:spPr>
          <a:xfrm>
            <a:off x="8129520" y="3176280"/>
            <a:ext cx="288000" cy="288000"/>
          </a:xfrm>
          <a:prstGeom prst="flowChartConnector">
            <a:avLst/>
          </a:prstGeom>
          <a:solidFill>
            <a:srgbClr val="2AB4DB"/>
          </a:solidFill>
          <a:ln w="12600">
            <a:solidFill>
              <a:srgbClr val="2AB4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4"/>
          <p:cNvSpPr/>
          <p:nvPr/>
        </p:nvSpPr>
        <p:spPr>
          <a:xfrm>
            <a:off x="10586520" y="3192480"/>
            <a:ext cx="288000" cy="288000"/>
          </a:xfrm>
          <a:prstGeom prst="flowChartConnector">
            <a:avLst/>
          </a:prstGeom>
          <a:solidFill>
            <a:srgbClr val="2AB4DB"/>
          </a:solidFill>
          <a:ln w="12600">
            <a:solidFill>
              <a:srgbClr val="2AB4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CustomShape 5"/>
          <p:cNvSpPr/>
          <p:nvPr/>
        </p:nvSpPr>
        <p:spPr>
          <a:xfrm>
            <a:off x="4266000" y="3593520"/>
            <a:ext cx="263160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-1" normalizeH="0" baseline="0" noProof="0">
                <a:ln>
                  <a:noFill/>
                </a:ln>
                <a:solidFill>
                  <a:srgbClr val="EC8F1C"/>
                </a:solidFill>
                <a:effectLst/>
                <a:uLnTx/>
                <a:uFillTx/>
                <a:latin typeface="Arial"/>
                <a:ea typeface="Arial"/>
              </a:rPr>
              <a:t>Innovation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-1" normalizeH="0" baseline="0" noProof="0">
                <a:ln>
                  <a:noFill/>
                </a:ln>
                <a:solidFill>
                  <a:srgbClr val="EC8F1C"/>
                </a:solidFill>
                <a:effectLst/>
                <a:uLnTx/>
                <a:uFillTx/>
                <a:latin typeface="Arial"/>
                <a:ea typeface="Arial"/>
              </a:rPr>
              <a:t>Seminar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0" name="CustomShape 6"/>
          <p:cNvSpPr/>
          <p:nvPr/>
        </p:nvSpPr>
        <p:spPr>
          <a:xfrm>
            <a:off x="6887160" y="3608640"/>
            <a:ext cx="2772360" cy="11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Development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Free development of the assingnment by teams</a:t>
            </a: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1" name="CustomShape 7"/>
          <p:cNvSpPr/>
          <p:nvPr/>
        </p:nvSpPr>
        <p:spPr>
          <a:xfrm>
            <a:off x="9615240" y="3608640"/>
            <a:ext cx="2230920" cy="11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Mentoring 1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Check in with teams and professors</a:t>
            </a: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2" name="CustomShape 8"/>
          <p:cNvSpPr/>
          <p:nvPr/>
        </p:nvSpPr>
        <p:spPr>
          <a:xfrm>
            <a:off x="3190680" y="3169440"/>
            <a:ext cx="288000" cy="288000"/>
          </a:xfrm>
          <a:prstGeom prst="flowChartConnector">
            <a:avLst/>
          </a:prstGeom>
          <a:solidFill>
            <a:srgbClr val="2AB4DB"/>
          </a:solidFill>
          <a:ln w="12600">
            <a:solidFill>
              <a:srgbClr val="2AB4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9"/>
          <p:cNvSpPr/>
          <p:nvPr/>
        </p:nvSpPr>
        <p:spPr>
          <a:xfrm>
            <a:off x="2131920" y="3608640"/>
            <a:ext cx="2323080" cy="143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Warm up 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Preliminary meeting with students from both Universities</a:t>
            </a: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4" name="CustomShape 10"/>
          <p:cNvSpPr/>
          <p:nvPr/>
        </p:nvSpPr>
        <p:spPr>
          <a:xfrm>
            <a:off x="5437800" y="3176280"/>
            <a:ext cx="288000" cy="288000"/>
          </a:xfrm>
          <a:prstGeom prst="flowChartConnector">
            <a:avLst/>
          </a:prstGeom>
          <a:solidFill>
            <a:srgbClr val="2AB4DB"/>
          </a:solidFill>
          <a:ln w="12600">
            <a:solidFill>
              <a:srgbClr val="2AB4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11"/>
          <p:cNvSpPr/>
          <p:nvPr/>
        </p:nvSpPr>
        <p:spPr>
          <a:xfrm>
            <a:off x="4771440" y="2516400"/>
            <a:ext cx="162108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Mar 08th</a:t>
            </a: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6" name="CustomShape 12"/>
          <p:cNvSpPr/>
          <p:nvPr/>
        </p:nvSpPr>
        <p:spPr>
          <a:xfrm>
            <a:off x="7589160" y="2490480"/>
            <a:ext cx="136872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Post </a:t>
            </a:r>
            <a:b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</a:br>
            <a:r>
              <a:rPr kumimoji="0" lang="pt-BR" sz="18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Mar 08th</a:t>
            </a: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7" name="CustomShape 13"/>
          <p:cNvSpPr/>
          <p:nvPr/>
        </p:nvSpPr>
        <p:spPr>
          <a:xfrm>
            <a:off x="10046520" y="2475360"/>
            <a:ext cx="136872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April</a:t>
            </a: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8" name="CustomShape 14"/>
          <p:cNvSpPr/>
          <p:nvPr/>
        </p:nvSpPr>
        <p:spPr>
          <a:xfrm>
            <a:off x="988920" y="3320640"/>
            <a:ext cx="27288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 cap="rnd">
            <a:solidFill>
              <a:schemeClr val="accent3"/>
            </a:solidFill>
            <a:custDash>
              <a:ds d="600000" sp="5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CustomShape 15"/>
          <p:cNvSpPr/>
          <p:nvPr/>
        </p:nvSpPr>
        <p:spPr>
          <a:xfrm>
            <a:off x="844560" y="3169440"/>
            <a:ext cx="288000" cy="288000"/>
          </a:xfrm>
          <a:prstGeom prst="flowChartConnector">
            <a:avLst/>
          </a:prstGeom>
          <a:solidFill>
            <a:srgbClr val="FEE599"/>
          </a:solidFill>
          <a:ln w="12600">
            <a:solidFill>
              <a:srgbClr val="FEE5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CustomShape 16"/>
          <p:cNvSpPr/>
          <p:nvPr/>
        </p:nvSpPr>
        <p:spPr>
          <a:xfrm>
            <a:off x="362160" y="2613600"/>
            <a:ext cx="154188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17"/>
          <p:cNvSpPr/>
          <p:nvPr/>
        </p:nvSpPr>
        <p:spPr>
          <a:xfrm>
            <a:off x="86400" y="3608640"/>
            <a:ext cx="1804320" cy="161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Student applications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Preparation of the event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2" name="CustomShape 18"/>
          <p:cNvSpPr/>
          <p:nvPr/>
        </p:nvSpPr>
        <p:spPr>
          <a:xfrm>
            <a:off x="2551680" y="2530080"/>
            <a:ext cx="162108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Mar 07th</a:t>
            </a: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3" name="CustomShape 19"/>
          <p:cNvSpPr/>
          <p:nvPr/>
        </p:nvSpPr>
        <p:spPr>
          <a:xfrm>
            <a:off x="8601120" y="127080"/>
            <a:ext cx="3590280" cy="61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154" name="Picture 2"/>
          <p:cNvPicPr/>
          <p:nvPr/>
        </p:nvPicPr>
        <p:blipFill>
          <a:blip r:embed="rId2"/>
          <a:stretch/>
        </p:blipFill>
        <p:spPr>
          <a:xfrm>
            <a:off x="8727120" y="189720"/>
            <a:ext cx="1668960" cy="451440"/>
          </a:xfrm>
          <a:prstGeom prst="rect">
            <a:avLst/>
          </a:prstGeom>
          <a:ln>
            <a:noFill/>
          </a:ln>
        </p:spPr>
      </p:pic>
      <p:pic>
        <p:nvPicPr>
          <p:cNvPr id="155" name="Picture 4"/>
          <p:cNvPicPr/>
          <p:nvPr/>
        </p:nvPicPr>
        <p:blipFill>
          <a:blip r:embed="rId3"/>
          <a:stretch/>
        </p:blipFill>
        <p:spPr>
          <a:xfrm>
            <a:off x="10536480" y="210240"/>
            <a:ext cx="1529280" cy="41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-196920" y="3318120"/>
            <a:ext cx="9198360" cy="1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2"/>
          <p:cNvSpPr/>
          <p:nvPr/>
        </p:nvSpPr>
        <p:spPr>
          <a:xfrm>
            <a:off x="3714480" y="3176280"/>
            <a:ext cx="288000" cy="288000"/>
          </a:xfrm>
          <a:prstGeom prst="flowChartConnector">
            <a:avLst/>
          </a:prstGeom>
          <a:solidFill>
            <a:srgbClr val="2AB4DB"/>
          </a:solidFill>
          <a:ln w="12600">
            <a:solidFill>
              <a:srgbClr val="2AB4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3"/>
          <p:cNvSpPr/>
          <p:nvPr/>
        </p:nvSpPr>
        <p:spPr>
          <a:xfrm>
            <a:off x="6284160" y="3176280"/>
            <a:ext cx="288000" cy="288000"/>
          </a:xfrm>
          <a:prstGeom prst="flowChartConnector">
            <a:avLst/>
          </a:prstGeom>
          <a:solidFill>
            <a:srgbClr val="2AB4DB"/>
          </a:solidFill>
          <a:ln w="12600">
            <a:solidFill>
              <a:srgbClr val="2AB4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4"/>
          <p:cNvSpPr/>
          <p:nvPr/>
        </p:nvSpPr>
        <p:spPr>
          <a:xfrm>
            <a:off x="8713440" y="3192480"/>
            <a:ext cx="288000" cy="288000"/>
          </a:xfrm>
          <a:prstGeom prst="flowChartConnector">
            <a:avLst/>
          </a:prstGeom>
          <a:solidFill>
            <a:srgbClr val="2AB4DB"/>
          </a:solidFill>
          <a:ln w="12600">
            <a:solidFill>
              <a:srgbClr val="2AB4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5"/>
          <p:cNvSpPr/>
          <p:nvPr/>
        </p:nvSpPr>
        <p:spPr>
          <a:xfrm>
            <a:off x="2472480" y="3608640"/>
            <a:ext cx="277236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Presentation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by Teams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1" name="CustomShape 6"/>
          <p:cNvSpPr/>
          <p:nvPr/>
        </p:nvSpPr>
        <p:spPr>
          <a:xfrm>
            <a:off x="5042160" y="3608640"/>
            <a:ext cx="2772360" cy="100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Best solution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Winning Team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Announcement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2" name="CustomShape 7"/>
          <p:cNvSpPr/>
          <p:nvPr/>
        </p:nvSpPr>
        <p:spPr>
          <a:xfrm>
            <a:off x="7471440" y="3608640"/>
            <a:ext cx="2772360" cy="179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Presentation on Innovation Roundtable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At UFC</a:t>
            </a: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Fortaleza</a:t>
            </a: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3" name="CustomShape 8"/>
          <p:cNvSpPr/>
          <p:nvPr/>
        </p:nvSpPr>
        <p:spPr>
          <a:xfrm>
            <a:off x="3136680" y="2475360"/>
            <a:ext cx="150480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June 05th</a:t>
            </a: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4" name="CustomShape 9"/>
          <p:cNvSpPr/>
          <p:nvPr/>
        </p:nvSpPr>
        <p:spPr>
          <a:xfrm>
            <a:off x="5675760" y="2475360"/>
            <a:ext cx="150480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June 09th</a:t>
            </a: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5" name="CustomShape 10"/>
          <p:cNvSpPr/>
          <p:nvPr/>
        </p:nvSpPr>
        <p:spPr>
          <a:xfrm>
            <a:off x="8105040" y="2431440"/>
            <a:ext cx="150480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July</a:t>
            </a: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6" name="CustomShape 11"/>
          <p:cNvSpPr/>
          <p:nvPr/>
        </p:nvSpPr>
        <p:spPr>
          <a:xfrm>
            <a:off x="1211400" y="3180960"/>
            <a:ext cx="288000" cy="288000"/>
          </a:xfrm>
          <a:prstGeom prst="flowChartConnector">
            <a:avLst/>
          </a:prstGeom>
          <a:solidFill>
            <a:srgbClr val="2AB4DB"/>
          </a:solidFill>
          <a:ln w="12600">
            <a:solidFill>
              <a:srgbClr val="2AB4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12"/>
          <p:cNvSpPr/>
          <p:nvPr/>
        </p:nvSpPr>
        <p:spPr>
          <a:xfrm>
            <a:off x="216720" y="3625560"/>
            <a:ext cx="2255040" cy="213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Mentoring 2</a:t>
            </a: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Check in with teams and professors</a:t>
            </a: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Ideas and presentation must be almost ready</a:t>
            </a: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8" name="CustomShape 13"/>
          <p:cNvSpPr/>
          <p:nvPr/>
        </p:nvSpPr>
        <p:spPr>
          <a:xfrm>
            <a:off x="659880" y="2475360"/>
            <a:ext cx="136872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-1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</a:rPr>
              <a:t>May</a:t>
            </a: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9" name="CustomShape 14"/>
          <p:cNvSpPr/>
          <p:nvPr/>
        </p:nvSpPr>
        <p:spPr>
          <a:xfrm>
            <a:off x="468720" y="69552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Space Mono"/>
              </a:rPr>
              <a:t>The </a:t>
            </a:r>
            <a:r>
              <a:rPr kumimoji="0" lang="pt-BR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Space Mono"/>
              </a:rPr>
              <a:t>journey</a:t>
            </a:r>
            <a:endParaRPr kumimoji="0" lang="pt-BR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0" name="CustomShape 15"/>
          <p:cNvSpPr/>
          <p:nvPr/>
        </p:nvSpPr>
        <p:spPr>
          <a:xfrm>
            <a:off x="8601120" y="127080"/>
            <a:ext cx="3590280" cy="61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171" name="Picture 2"/>
          <p:cNvPicPr/>
          <p:nvPr/>
        </p:nvPicPr>
        <p:blipFill>
          <a:blip r:embed="rId2"/>
          <a:stretch/>
        </p:blipFill>
        <p:spPr>
          <a:xfrm>
            <a:off x="8727120" y="189720"/>
            <a:ext cx="1668960" cy="451440"/>
          </a:xfrm>
          <a:prstGeom prst="rect">
            <a:avLst/>
          </a:prstGeom>
          <a:ln>
            <a:noFill/>
          </a:ln>
        </p:spPr>
      </p:pic>
      <p:pic>
        <p:nvPicPr>
          <p:cNvPr id="172" name="Picture 4"/>
          <p:cNvPicPr/>
          <p:nvPr/>
        </p:nvPicPr>
        <p:blipFill>
          <a:blip r:embed="rId3"/>
          <a:stretch/>
        </p:blipFill>
        <p:spPr>
          <a:xfrm>
            <a:off x="10536480" y="210240"/>
            <a:ext cx="1529280" cy="41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770120" y="2520720"/>
            <a:ext cx="8651160" cy="180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Arial"/>
              </a:rPr>
              <a:t>Challenge </a:t>
            </a:r>
            <a:endParaRPr kumimoji="0" lang="pt-BR" sz="7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-1" normalizeH="0" baseline="0" noProof="0">
                <a:ln>
                  <a:noFill/>
                </a:ln>
                <a:solidFill>
                  <a:srgbClr val="EC8F1C"/>
                </a:solidFill>
                <a:effectLst/>
                <a:uLnTx/>
                <a:uFillTx/>
                <a:latin typeface="Cambria"/>
                <a:ea typeface="Arial"/>
              </a:rPr>
              <a:t>Goals</a:t>
            </a:r>
            <a:endParaRPr kumimoji="0" lang="pt-BR" sz="5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0" y="214200"/>
            <a:ext cx="6334200" cy="1091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175" name="Picture 2"/>
          <p:cNvPicPr/>
          <p:nvPr/>
        </p:nvPicPr>
        <p:blipFill>
          <a:blip r:embed="rId2"/>
          <a:stretch/>
        </p:blipFill>
        <p:spPr>
          <a:xfrm>
            <a:off x="222120" y="325080"/>
            <a:ext cx="2944800" cy="796680"/>
          </a:xfrm>
          <a:prstGeom prst="rect">
            <a:avLst/>
          </a:prstGeom>
          <a:ln>
            <a:noFill/>
          </a:ln>
        </p:spPr>
      </p:pic>
      <p:pic>
        <p:nvPicPr>
          <p:cNvPr id="176" name="Picture 4"/>
          <p:cNvPicPr/>
          <p:nvPr/>
        </p:nvPicPr>
        <p:blipFill>
          <a:blip r:embed="rId3"/>
          <a:stretch/>
        </p:blipFill>
        <p:spPr>
          <a:xfrm>
            <a:off x="3414600" y="361080"/>
            <a:ext cx="2698200" cy="72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214200" y="244800"/>
            <a:ext cx="11700720" cy="6367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8" name="Picture 2"/>
          <p:cNvPicPr/>
          <p:nvPr/>
        </p:nvPicPr>
        <p:blipFill>
          <a:blip r:embed="rId2"/>
          <a:srcRect l="1103" r="1511"/>
          <a:stretch/>
        </p:blipFill>
        <p:spPr>
          <a:xfrm>
            <a:off x="928800" y="244800"/>
            <a:ext cx="10229040" cy="6367320"/>
          </a:xfrm>
          <a:prstGeom prst="rect">
            <a:avLst/>
          </a:prstGeom>
          <a:ln>
            <a:noFill/>
          </a:ln>
        </p:spPr>
      </p:pic>
      <p:sp>
        <p:nvSpPr>
          <p:cNvPr id="179" name="CustomShape 2"/>
          <p:cNvSpPr/>
          <p:nvPr/>
        </p:nvSpPr>
        <p:spPr>
          <a:xfrm>
            <a:off x="1143000" y="1473120"/>
            <a:ext cx="1650240" cy="1637640"/>
          </a:xfrm>
          <a:prstGeom prst="roundRect">
            <a:avLst>
              <a:gd name="adj" fmla="val 6893"/>
            </a:avLst>
          </a:prstGeom>
          <a:noFill/>
          <a:ln w="57240">
            <a:solidFill>
              <a:srgbClr val="0070C0"/>
            </a:solidFill>
            <a:custDash>
              <a:ds d="300000" sp="1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CustomShape 3"/>
          <p:cNvSpPr/>
          <p:nvPr/>
        </p:nvSpPr>
        <p:spPr>
          <a:xfrm>
            <a:off x="2793960" y="3111480"/>
            <a:ext cx="1650240" cy="1637640"/>
          </a:xfrm>
          <a:prstGeom prst="roundRect">
            <a:avLst>
              <a:gd name="adj" fmla="val 6893"/>
            </a:avLst>
          </a:prstGeom>
          <a:noFill/>
          <a:ln w="57240">
            <a:solidFill>
              <a:srgbClr val="0070C0"/>
            </a:solidFill>
            <a:custDash>
              <a:ds d="300000" sp="1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96;p2" descr="Uma imagem contendo relógio, desenho&#10;&#10;Descrição gerada automaticamente"/>
          <p:cNvPicPr/>
          <p:nvPr/>
        </p:nvPicPr>
        <p:blipFill>
          <a:blip r:embed="rId2">
            <a:alphaModFix amt="20000"/>
          </a:blip>
          <a:srcRect l="41893" t="42061"/>
          <a:stretch/>
        </p:blipFill>
        <p:spPr>
          <a:xfrm>
            <a:off x="6480" y="0"/>
            <a:ext cx="3984120" cy="397332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3202200" y="-243720"/>
            <a:ext cx="8266680" cy="7578720"/>
          </a:xfrm>
          <a:prstGeom prst="ellipse">
            <a:avLst/>
          </a:prstGeom>
          <a:solidFill>
            <a:srgbClr val="CBD8EE"/>
          </a:solidFill>
          <a:ln w="12600">
            <a:solidFill>
              <a:srgbClr val="CBD8E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4" name="Google Shape;98;p2" descr="Cable, hub, label, round icon"/>
          <p:cNvPicPr/>
          <p:nvPr/>
        </p:nvPicPr>
        <p:blipFill>
          <a:blip r:embed="rId3"/>
          <a:stretch/>
        </p:blipFill>
        <p:spPr>
          <a:xfrm>
            <a:off x="5771880" y="1512360"/>
            <a:ext cx="3832560" cy="3832560"/>
          </a:xfrm>
          <a:prstGeom prst="rect">
            <a:avLst/>
          </a:prstGeom>
          <a:ln>
            <a:noFill/>
          </a:ln>
        </p:spPr>
      </p:pic>
      <p:sp>
        <p:nvSpPr>
          <p:cNvPr id="85" name="CustomShape 2"/>
          <p:cNvSpPr/>
          <p:nvPr/>
        </p:nvSpPr>
        <p:spPr>
          <a:xfrm>
            <a:off x="4479840" y="685800"/>
            <a:ext cx="25549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Undergraduate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000000"/>
                </a:solidFill>
                <a:latin typeface="Sora"/>
                <a:ea typeface="Sora"/>
              </a:rPr>
              <a:t>Students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86" name="CustomShape 3"/>
          <p:cNvSpPr/>
          <p:nvPr/>
        </p:nvSpPr>
        <p:spPr>
          <a:xfrm>
            <a:off x="4952520" y="721080"/>
            <a:ext cx="5450400" cy="5450400"/>
          </a:xfrm>
          <a:prstGeom prst="ellipse">
            <a:avLst/>
          </a:prstGeom>
          <a:solidFill>
            <a:srgbClr val="D6F1E4"/>
          </a:solidFill>
          <a:ln w="12600">
            <a:solidFill>
              <a:srgbClr val="CEE1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4"/>
          <p:cNvSpPr/>
          <p:nvPr/>
        </p:nvSpPr>
        <p:spPr>
          <a:xfrm>
            <a:off x="5833080" y="1586520"/>
            <a:ext cx="3652200" cy="3652200"/>
          </a:xfrm>
          <a:prstGeom prst="ellipse">
            <a:avLst/>
          </a:prstGeom>
          <a:solidFill>
            <a:schemeClr val="dk1"/>
          </a:solidFill>
          <a:ln w="12600">
            <a:solidFill>
              <a:schemeClr val="dk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5"/>
          <p:cNvSpPr/>
          <p:nvPr/>
        </p:nvSpPr>
        <p:spPr>
          <a:xfrm>
            <a:off x="7572960" y="3546000"/>
            <a:ext cx="2455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CBD8EE"/>
                </a:solidFill>
                <a:latin typeface="Sora"/>
                <a:ea typeface="Sora"/>
              </a:rPr>
              <a:t>Innovation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89" name="CustomShape 6"/>
          <p:cNvSpPr/>
          <p:nvPr/>
        </p:nvSpPr>
        <p:spPr>
          <a:xfrm>
            <a:off x="5975280" y="2902320"/>
            <a:ext cx="37620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CBD8EE"/>
                </a:solidFill>
                <a:latin typeface="Sora"/>
                <a:ea typeface="Sora"/>
              </a:rPr>
              <a:t>Entrepreneurship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90" name="CustomShape 7"/>
          <p:cNvSpPr/>
          <p:nvPr/>
        </p:nvSpPr>
        <p:spPr>
          <a:xfrm>
            <a:off x="8444160" y="5154840"/>
            <a:ext cx="1366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Connect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91" name="CustomShape 8"/>
          <p:cNvSpPr/>
          <p:nvPr/>
        </p:nvSpPr>
        <p:spPr>
          <a:xfrm>
            <a:off x="5496480" y="1892880"/>
            <a:ext cx="1366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Unite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92" name="CustomShape 9"/>
          <p:cNvSpPr/>
          <p:nvPr/>
        </p:nvSpPr>
        <p:spPr>
          <a:xfrm>
            <a:off x="9569880" y="3270600"/>
            <a:ext cx="1697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Converge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93" name="CustomShape 10"/>
          <p:cNvSpPr/>
          <p:nvPr/>
        </p:nvSpPr>
        <p:spPr>
          <a:xfrm>
            <a:off x="7153920" y="1036440"/>
            <a:ext cx="1366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Broker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94" name="CustomShape 11"/>
          <p:cNvSpPr/>
          <p:nvPr/>
        </p:nvSpPr>
        <p:spPr>
          <a:xfrm>
            <a:off x="5699880" y="5204520"/>
            <a:ext cx="1366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Foster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95" name="CustomShape 12"/>
          <p:cNvSpPr/>
          <p:nvPr/>
        </p:nvSpPr>
        <p:spPr>
          <a:xfrm>
            <a:off x="9254520" y="1150560"/>
            <a:ext cx="25549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Graduate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000000"/>
                </a:solidFill>
                <a:latin typeface="Sora"/>
                <a:ea typeface="Sora"/>
              </a:rPr>
              <a:t>Students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96" name="CustomShape 13"/>
          <p:cNvSpPr/>
          <p:nvPr/>
        </p:nvSpPr>
        <p:spPr>
          <a:xfrm>
            <a:off x="3349080" y="3148200"/>
            <a:ext cx="20124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Researchers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000000"/>
                </a:solidFill>
                <a:latin typeface="Sora"/>
                <a:ea typeface="Sora"/>
              </a:rPr>
              <a:t>Faculty and Staff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97" name="CustomShape 14"/>
          <p:cNvSpPr/>
          <p:nvPr/>
        </p:nvSpPr>
        <p:spPr>
          <a:xfrm>
            <a:off x="3796200" y="4686840"/>
            <a:ext cx="25549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Public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Sector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98" name="CustomShape 15"/>
          <p:cNvSpPr/>
          <p:nvPr/>
        </p:nvSpPr>
        <p:spPr>
          <a:xfrm>
            <a:off x="8939160" y="5865480"/>
            <a:ext cx="25549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Private 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Sector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99" name="CustomShape 16"/>
          <p:cNvSpPr/>
          <p:nvPr/>
        </p:nvSpPr>
        <p:spPr>
          <a:xfrm>
            <a:off x="5029200" y="5983560"/>
            <a:ext cx="25549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Academic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Community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00" name="CustomShape 17"/>
          <p:cNvSpPr/>
          <p:nvPr/>
        </p:nvSpPr>
        <p:spPr>
          <a:xfrm>
            <a:off x="1119960" y="2922120"/>
            <a:ext cx="1316160" cy="1316160"/>
          </a:xfrm>
          <a:prstGeom prst="ellipse">
            <a:avLst/>
          </a:prstGeom>
          <a:solidFill>
            <a:srgbClr val="D6F1E4"/>
          </a:solidFill>
          <a:ln w="12600">
            <a:solidFill>
              <a:srgbClr val="CEE1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18"/>
          <p:cNvSpPr/>
          <p:nvPr/>
        </p:nvSpPr>
        <p:spPr>
          <a:xfrm>
            <a:off x="741600" y="3168720"/>
            <a:ext cx="210996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latin typeface="Sora"/>
                <a:ea typeface="Sora"/>
              </a:rPr>
              <a:t>Our</a:t>
            </a:r>
            <a:endParaRPr lang="pt-B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latin typeface="Sora"/>
                <a:ea typeface="Sora"/>
              </a:rPr>
              <a:t>mission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102" name="CustomShape 19"/>
          <p:cNvSpPr/>
          <p:nvPr/>
        </p:nvSpPr>
        <p:spPr>
          <a:xfrm>
            <a:off x="1091880" y="4467960"/>
            <a:ext cx="1334160" cy="1334160"/>
          </a:xfrm>
          <a:prstGeom prst="ellipse">
            <a:avLst/>
          </a:prstGeom>
          <a:solidFill>
            <a:srgbClr val="CBD8EE"/>
          </a:solidFill>
          <a:ln w="12600">
            <a:solidFill>
              <a:srgbClr val="CBD8E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20"/>
          <p:cNvSpPr/>
          <p:nvPr/>
        </p:nvSpPr>
        <p:spPr>
          <a:xfrm>
            <a:off x="724320" y="4729680"/>
            <a:ext cx="210996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latin typeface="Sora"/>
                <a:ea typeface="Sora"/>
              </a:rPr>
              <a:t>Our</a:t>
            </a:r>
            <a:endParaRPr lang="pt-B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latin typeface="Sora"/>
                <a:ea typeface="Sora"/>
              </a:rPr>
              <a:t>players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104" name="CustomShape 21"/>
          <p:cNvSpPr/>
          <p:nvPr/>
        </p:nvSpPr>
        <p:spPr>
          <a:xfrm>
            <a:off x="1096920" y="1369080"/>
            <a:ext cx="1322640" cy="1322640"/>
          </a:xfrm>
          <a:prstGeom prst="ellipse">
            <a:avLst/>
          </a:prstGeom>
          <a:solidFill>
            <a:schemeClr val="dk1"/>
          </a:solidFill>
          <a:ln w="12600">
            <a:solidFill>
              <a:schemeClr val="dk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22"/>
          <p:cNvSpPr/>
          <p:nvPr/>
        </p:nvSpPr>
        <p:spPr>
          <a:xfrm>
            <a:off x="915480" y="1552320"/>
            <a:ext cx="170604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FFFFFF"/>
                </a:solidFill>
                <a:latin typeface="Sora"/>
                <a:ea typeface="Sora"/>
              </a:rPr>
              <a:t>Our</a:t>
            </a:r>
            <a:endParaRPr lang="pt-B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FFFFFF"/>
                </a:solidFill>
                <a:latin typeface="Sora"/>
                <a:ea typeface="Sora"/>
              </a:rPr>
              <a:t>business</a:t>
            </a:r>
            <a:endParaRPr lang="pt-BR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Space Mono"/>
              </a:rPr>
              <a:t>Goal</a:t>
            </a:r>
            <a:endParaRPr kumimoji="0" lang="pt-BR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838080" y="1825560"/>
            <a:ext cx="10514880" cy="408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28600" marR="0" lvl="0" indent="-2278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Char char="•"/>
              <a:tabLst/>
              <a:defRPr/>
            </a:pPr>
            <a:r>
              <a:rPr kumimoji="0" lang="pt-BR" sz="32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</a:rPr>
              <a:t>To develop </a:t>
            </a:r>
            <a:r>
              <a:rPr kumimoji="0" lang="pt-BR" sz="32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</a:rPr>
              <a:t>collaborative, innovative proposals </a:t>
            </a:r>
            <a:r>
              <a:rPr kumimoji="0" lang="pt-BR" sz="32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</a:rPr>
              <a:t>for increasing productivity, inclusion and income, as well as reducing economic and social regional gaps in the selected </a:t>
            </a:r>
            <a:r>
              <a:rPr kumimoji="0" lang="pt-BR" sz="32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</a:rPr>
              <a:t>areas of interest</a:t>
            </a:r>
            <a:r>
              <a:rPr kumimoji="0" lang="pt-BR" sz="32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</a:rPr>
              <a:t>, based on a comparison between the experiences in Israel and Brazil, the global trends, and the prevailing global technologies.</a:t>
            </a:r>
            <a:endParaRPr kumimoji="0" lang="pt-BR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8601120" y="127080"/>
            <a:ext cx="3590280" cy="61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184" name="Picture 2"/>
          <p:cNvPicPr/>
          <p:nvPr/>
        </p:nvPicPr>
        <p:blipFill>
          <a:blip r:embed="rId2"/>
          <a:stretch/>
        </p:blipFill>
        <p:spPr>
          <a:xfrm>
            <a:off x="8727120" y="189720"/>
            <a:ext cx="1668960" cy="451440"/>
          </a:xfrm>
          <a:prstGeom prst="rect">
            <a:avLst/>
          </a:prstGeom>
          <a:ln>
            <a:noFill/>
          </a:ln>
        </p:spPr>
      </p:pic>
      <p:pic>
        <p:nvPicPr>
          <p:cNvPr id="185" name="Picture 4"/>
          <p:cNvPicPr/>
          <p:nvPr/>
        </p:nvPicPr>
        <p:blipFill>
          <a:blip r:embed="rId3"/>
          <a:stretch/>
        </p:blipFill>
        <p:spPr>
          <a:xfrm>
            <a:off x="10536480" y="210240"/>
            <a:ext cx="1529280" cy="41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F6899FA-9CCF-B9E9-CF5F-B2E63F5F1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0"/>
            <a:ext cx="4879298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B27604A-66FF-7B0C-F348-AD8DF2580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04" y="0"/>
            <a:ext cx="4876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988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779CE0A-91F7-F43B-5E1A-D4F044B09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96" y="15428"/>
            <a:ext cx="4876049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454C9BE-3FD9-904F-FEB3-F5B9A8E5D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0"/>
            <a:ext cx="4868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620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AF60441-99B5-24F6-750B-1CD2BD97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606" y="0"/>
            <a:ext cx="4864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91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11B7CB0-F2FA-96B2-7BC2-38CD36EC2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606" y="0"/>
            <a:ext cx="4864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58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285;p14" descr="Gráfico, Gráfico de radar&#10;&#10;Descrição gerada automaticamente"/>
          <p:cNvPicPr/>
          <p:nvPr/>
        </p:nvPicPr>
        <p:blipFill>
          <a:blip r:embed="rId2"/>
          <a:srcRect t="4877" b="14770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252000" y="96480"/>
            <a:ext cx="2771640" cy="106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latin typeface="Sora"/>
                <a:ea typeface="Sora"/>
              </a:rPr>
              <a:t>OUR</a:t>
            </a:r>
            <a:endParaRPr lang="pt-BR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latin typeface="Sora"/>
                <a:ea typeface="Sora"/>
              </a:rPr>
              <a:t>FACILITIES</a:t>
            </a:r>
            <a:endParaRPr lang="pt-BR" sz="3200" b="0" strike="noStrike" spc="-1">
              <a:latin typeface="Arial"/>
            </a:endParaRPr>
          </a:p>
        </p:txBody>
      </p:sp>
      <p:pic>
        <p:nvPicPr>
          <p:cNvPr id="107" name="Google Shape;125;p3" descr="Prédio com uma placa na frente de um prédio&#10;&#10;Descrição gerada automaticamente"/>
          <p:cNvPicPr/>
          <p:nvPr/>
        </p:nvPicPr>
        <p:blipFill>
          <a:blip r:embed="rId2"/>
          <a:srcRect r="16181" b="17406"/>
          <a:stretch/>
        </p:blipFill>
        <p:spPr>
          <a:xfrm>
            <a:off x="6973560" y="1440"/>
            <a:ext cx="5217840" cy="6855840"/>
          </a:xfrm>
          <a:prstGeom prst="rect">
            <a:avLst/>
          </a:prstGeom>
          <a:ln>
            <a:noFill/>
          </a:ln>
        </p:spPr>
      </p:pic>
      <p:sp>
        <p:nvSpPr>
          <p:cNvPr id="108" name="CustomShape 2"/>
          <p:cNvSpPr/>
          <p:nvPr/>
        </p:nvSpPr>
        <p:spPr>
          <a:xfrm>
            <a:off x="790920" y="6045840"/>
            <a:ext cx="25624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latin typeface="Sora"/>
                <a:ea typeface="Sora"/>
              </a:rPr>
              <a:t>1st Level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 rot="10800000" flipH="1">
            <a:off x="2565720" y="6203880"/>
            <a:ext cx="5513040" cy="26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34B77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4"/>
          <p:cNvSpPr/>
          <p:nvPr/>
        </p:nvSpPr>
        <p:spPr>
          <a:xfrm>
            <a:off x="2561040" y="6217560"/>
            <a:ext cx="421020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strike="noStrike" spc="-1">
                <a:solidFill>
                  <a:srgbClr val="000000"/>
                </a:solidFill>
                <a:latin typeface="Sora"/>
                <a:ea typeface="Sora"/>
              </a:rPr>
              <a:t>Training Center</a:t>
            </a:r>
            <a:endParaRPr lang="pt-BR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strike="noStrike" spc="-1">
                <a:solidFill>
                  <a:srgbClr val="000000"/>
                </a:solidFill>
                <a:latin typeface="Sora"/>
                <a:ea typeface="Sora"/>
              </a:rPr>
              <a:t>Multi-user Convention Center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111" name="CustomShape 5"/>
          <p:cNvSpPr/>
          <p:nvPr/>
        </p:nvSpPr>
        <p:spPr>
          <a:xfrm>
            <a:off x="790920" y="1376640"/>
            <a:ext cx="25624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latin typeface="Sora"/>
                <a:ea typeface="Sora"/>
              </a:rPr>
              <a:t>5th Level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112" name="CustomShape 6"/>
          <p:cNvSpPr/>
          <p:nvPr/>
        </p:nvSpPr>
        <p:spPr>
          <a:xfrm rot="10800000" flipH="1">
            <a:off x="2565720" y="1548360"/>
            <a:ext cx="5513040" cy="26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34B77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7"/>
          <p:cNvSpPr/>
          <p:nvPr/>
        </p:nvSpPr>
        <p:spPr>
          <a:xfrm>
            <a:off x="2561040" y="1588680"/>
            <a:ext cx="42757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strike="noStrike" spc="-1">
                <a:solidFill>
                  <a:srgbClr val="000000"/>
                </a:solidFill>
                <a:latin typeface="Sora"/>
                <a:ea typeface="Sora"/>
              </a:rPr>
              <a:t>Reference Center in Artificial Intelligence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114" name="CustomShape 8"/>
          <p:cNvSpPr/>
          <p:nvPr/>
        </p:nvSpPr>
        <p:spPr>
          <a:xfrm>
            <a:off x="790920" y="2097360"/>
            <a:ext cx="25624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latin typeface="Sora"/>
                <a:ea typeface="Sora"/>
              </a:rPr>
              <a:t>4th Level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115" name="CustomShape 9"/>
          <p:cNvSpPr/>
          <p:nvPr/>
        </p:nvSpPr>
        <p:spPr>
          <a:xfrm rot="10800000" flipH="1">
            <a:off x="2590200" y="2271240"/>
            <a:ext cx="5513040" cy="26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34B77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10"/>
          <p:cNvSpPr/>
          <p:nvPr/>
        </p:nvSpPr>
        <p:spPr>
          <a:xfrm>
            <a:off x="2585520" y="2311560"/>
            <a:ext cx="51181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Coworking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Spaces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for Junior 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Enterprises</a:t>
            </a:r>
            <a:endParaRPr lang="pt-BR" sz="16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University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Spinoffs</a:t>
            </a:r>
            <a:endParaRPr lang="pt-BR" sz="1600" b="0" strike="noStrike" spc="-1" dirty="0">
              <a:latin typeface="Arial"/>
            </a:endParaRPr>
          </a:p>
        </p:txBody>
      </p:sp>
      <p:sp>
        <p:nvSpPr>
          <p:cNvPr id="117" name="CustomShape 11"/>
          <p:cNvSpPr/>
          <p:nvPr/>
        </p:nvSpPr>
        <p:spPr>
          <a:xfrm>
            <a:off x="790920" y="2774160"/>
            <a:ext cx="27853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latin typeface="Sora"/>
                <a:ea typeface="Sora"/>
              </a:rPr>
              <a:t>3rd Level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118" name="CustomShape 12"/>
          <p:cNvSpPr/>
          <p:nvPr/>
        </p:nvSpPr>
        <p:spPr>
          <a:xfrm>
            <a:off x="2561040" y="2971080"/>
            <a:ext cx="6798600" cy="13219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School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for 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Academic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Development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and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Innovation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(EIDEIA)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spc="-1" dirty="0" err="1">
                <a:solidFill>
                  <a:srgbClr val="000000"/>
                </a:solidFill>
                <a:latin typeface="Sora"/>
              </a:rPr>
              <a:t>Visiting</a:t>
            </a:r>
            <a:r>
              <a:rPr lang="pt-BR" sz="1600" b="1" spc="-1" dirty="0">
                <a:solidFill>
                  <a:srgbClr val="000000"/>
                </a:solidFill>
                <a:latin typeface="Sora"/>
              </a:rPr>
              <a:t> </a:t>
            </a:r>
            <a:r>
              <a:rPr lang="pt-BR" sz="1600" b="1" spc="-1" dirty="0" err="1">
                <a:solidFill>
                  <a:srgbClr val="000000"/>
                </a:solidFill>
                <a:latin typeface="Sora"/>
              </a:rPr>
              <a:t>Professors</a:t>
            </a:r>
            <a:r>
              <a:rPr lang="pt-BR" sz="1600" b="1" spc="-1" dirty="0">
                <a:solidFill>
                  <a:srgbClr val="000000"/>
                </a:solidFill>
                <a:latin typeface="Sora"/>
              </a:rPr>
              <a:t> Office</a:t>
            </a:r>
            <a:endParaRPr lang="pt-BR" sz="16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Technology </a:t>
            </a:r>
            <a:r>
              <a:rPr lang="pt-BR" sz="1600" b="1" spc="-1" dirty="0" err="1">
                <a:solidFill>
                  <a:srgbClr val="000000"/>
                </a:solidFill>
                <a:latin typeface="Sora"/>
                <a:ea typeface="Sora"/>
              </a:rPr>
              <a:t>Transfer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Office (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UFCInova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/ CIT)</a:t>
            </a:r>
            <a:endParaRPr lang="pt-BR" sz="16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HQ 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of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UFC’s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Technology Park </a:t>
            </a:r>
            <a:endParaRPr lang="pt-BR" sz="16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Project Management Office </a:t>
            </a:r>
            <a:endParaRPr lang="pt-BR" sz="1600" b="0" strike="noStrike" spc="-1" dirty="0">
              <a:latin typeface="Arial"/>
            </a:endParaRPr>
          </a:p>
        </p:txBody>
      </p:sp>
      <p:sp>
        <p:nvSpPr>
          <p:cNvPr id="119" name="CustomShape 13"/>
          <p:cNvSpPr/>
          <p:nvPr/>
        </p:nvSpPr>
        <p:spPr>
          <a:xfrm>
            <a:off x="790920" y="4520160"/>
            <a:ext cx="25624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600" b="1" strike="noStrike" spc="-1">
                <a:solidFill>
                  <a:srgbClr val="000000"/>
                </a:solidFill>
                <a:latin typeface="Sora"/>
                <a:ea typeface="Sora"/>
              </a:rPr>
              <a:t>2nd Level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120" name="CustomShape 14"/>
          <p:cNvSpPr/>
          <p:nvPr/>
        </p:nvSpPr>
        <p:spPr>
          <a:xfrm rot="10800000" flipH="1">
            <a:off x="2565720" y="4692600"/>
            <a:ext cx="5513040" cy="26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34B77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15"/>
          <p:cNvSpPr/>
          <p:nvPr/>
        </p:nvSpPr>
        <p:spPr>
          <a:xfrm>
            <a:off x="2561040" y="4732920"/>
            <a:ext cx="7374600" cy="13219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Coworking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Spaces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for Startups</a:t>
            </a:r>
            <a:endParaRPr lang="pt-BR" sz="16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Coordinating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Office for 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Entrepreneurship</a:t>
            </a:r>
            <a:endParaRPr lang="pt-BR" sz="16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Coordinating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Office for 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Institutional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Innovation</a:t>
            </a:r>
            <a:endParaRPr lang="pt-BR" sz="1600" b="1" strike="noStrike" spc="-1" dirty="0">
              <a:solidFill>
                <a:srgbClr val="000000"/>
              </a:solidFill>
              <a:latin typeface="Sora"/>
              <a:ea typeface="Sora"/>
            </a:endParaRPr>
          </a:p>
          <a:p>
            <a:pPr marL="285840" indent="-285120">
              <a:buClr>
                <a:srgbClr val="000000"/>
              </a:buClr>
              <a:buFont typeface="Arial"/>
              <a:buChar char="•"/>
            </a:pPr>
            <a:r>
              <a:rPr lang="pt-BR" sz="16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Convergence</a:t>
            </a: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Office (FIEC, SEBRAE, ETC.)</a:t>
            </a:r>
            <a:endParaRPr lang="pt-BR" sz="1600" spc="-1" dirty="0"/>
          </a:p>
          <a:p>
            <a:pPr marL="720">
              <a:lnSpc>
                <a:spcPct val="100000"/>
              </a:lnSpc>
              <a:buClr>
                <a:srgbClr val="000000"/>
              </a:buClr>
            </a:pPr>
            <a:r>
              <a:rPr lang="pt-BR" sz="16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endParaRPr lang="pt-BR" sz="1600" b="0" strike="noStrike" spc="-1" dirty="0">
              <a:latin typeface="Arial"/>
            </a:endParaRPr>
          </a:p>
        </p:txBody>
      </p:sp>
      <p:sp>
        <p:nvSpPr>
          <p:cNvPr id="122" name="CustomShape 16"/>
          <p:cNvSpPr/>
          <p:nvPr/>
        </p:nvSpPr>
        <p:spPr>
          <a:xfrm>
            <a:off x="8079480" y="4077360"/>
            <a:ext cx="360" cy="627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34B77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17"/>
          <p:cNvSpPr/>
          <p:nvPr/>
        </p:nvSpPr>
        <p:spPr>
          <a:xfrm>
            <a:off x="8079480" y="5406840"/>
            <a:ext cx="360" cy="808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34B77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18"/>
          <p:cNvSpPr/>
          <p:nvPr/>
        </p:nvSpPr>
        <p:spPr>
          <a:xfrm rot="10800000" flipH="1">
            <a:off x="2590200" y="2941920"/>
            <a:ext cx="5513040" cy="26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34B77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5" name="Google Shape;143;p3" descr="Uma imagem contendo relógio, desenho&#10;&#10;Descrição gerada automaticamente"/>
          <p:cNvPicPr/>
          <p:nvPr/>
        </p:nvPicPr>
        <p:blipFill>
          <a:blip r:embed="rId3">
            <a:alphaModFix amt="20000"/>
          </a:blip>
          <a:srcRect l="41893" t="42061"/>
          <a:stretch/>
        </p:blipFill>
        <p:spPr>
          <a:xfrm>
            <a:off x="-407880" y="68396"/>
            <a:ext cx="3984120" cy="397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3763440" y="2921040"/>
            <a:ext cx="590760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6000" b="1" strike="noStrike" spc="-1">
                <a:solidFill>
                  <a:srgbClr val="000000"/>
                </a:solidFill>
                <a:latin typeface="Sora"/>
                <a:ea typeface="Sora"/>
              </a:rPr>
              <a:t>PROJECTS</a:t>
            </a:r>
            <a:endParaRPr lang="pt-BR" sz="6000" b="0" strike="noStrike" spc="-1">
              <a:latin typeface="Arial"/>
            </a:endParaRPr>
          </a:p>
        </p:txBody>
      </p:sp>
      <p:pic>
        <p:nvPicPr>
          <p:cNvPr id="127" name="Google Shape;149;p4" descr="Uma imagem contendo relógio, desenho&#10;&#10;Descrição gerada automaticamente"/>
          <p:cNvPicPr/>
          <p:nvPr/>
        </p:nvPicPr>
        <p:blipFill>
          <a:blip r:embed="rId2">
            <a:alphaModFix amt="20000"/>
          </a:blip>
          <a:srcRect r="41896" b="28681"/>
          <a:stretch/>
        </p:blipFill>
        <p:spPr>
          <a:xfrm>
            <a:off x="8207280" y="1966320"/>
            <a:ext cx="3984120" cy="4890960"/>
          </a:xfrm>
          <a:prstGeom prst="rect">
            <a:avLst/>
          </a:prstGeom>
          <a:ln>
            <a:noFill/>
          </a:ln>
        </p:spPr>
      </p:pic>
      <p:pic>
        <p:nvPicPr>
          <p:cNvPr id="128" name="Google Shape;150;p4" descr="Uma imagem contendo relógio, desenho&#10;&#10;Descrição gerada automaticamente"/>
          <p:cNvPicPr/>
          <p:nvPr/>
        </p:nvPicPr>
        <p:blipFill>
          <a:blip r:embed="rId2">
            <a:alphaModFix amt="20000"/>
          </a:blip>
          <a:srcRect l="41893" t="42061"/>
          <a:stretch/>
        </p:blipFill>
        <p:spPr>
          <a:xfrm>
            <a:off x="0" y="96480"/>
            <a:ext cx="3984120" cy="3973320"/>
          </a:xfrm>
          <a:prstGeom prst="rect">
            <a:avLst/>
          </a:prstGeom>
          <a:ln>
            <a:noFill/>
          </a:ln>
        </p:spPr>
      </p:pic>
      <p:pic>
        <p:nvPicPr>
          <p:cNvPr id="129" name="Google Shape;151;p4" descr="Uma imagem contendo noite&#10;&#10;Descrição gerada automaticamente"/>
          <p:cNvPicPr/>
          <p:nvPr/>
        </p:nvPicPr>
        <p:blipFill>
          <a:blip r:embed="rId3"/>
          <a:stretch/>
        </p:blipFill>
        <p:spPr>
          <a:xfrm>
            <a:off x="2736360" y="5588640"/>
            <a:ext cx="829080" cy="829080"/>
          </a:xfrm>
          <a:prstGeom prst="rect">
            <a:avLst/>
          </a:prstGeom>
          <a:ln>
            <a:noFill/>
          </a:ln>
        </p:spPr>
      </p:pic>
      <p:sp>
        <p:nvSpPr>
          <p:cNvPr id="130" name="CustomShape 2"/>
          <p:cNvSpPr/>
          <p:nvPr/>
        </p:nvSpPr>
        <p:spPr>
          <a:xfrm>
            <a:off x="3565800" y="5541840"/>
            <a:ext cx="630288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CONDOMÍNIO DE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EMPREENDEDORISMO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latin typeface="Sora"/>
                <a:ea typeface="Sora"/>
              </a:rPr>
              <a:t>E INOVAÇÃO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131" name="Google Shape;153;p4"/>
          <p:cNvPicPr/>
          <p:nvPr/>
        </p:nvPicPr>
        <p:blipFill>
          <a:blip r:embed="rId4"/>
          <a:stretch/>
        </p:blipFill>
        <p:spPr>
          <a:xfrm>
            <a:off x="6489360" y="5588640"/>
            <a:ext cx="3435120" cy="92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207;p8" descr="Uma imagem contendo relógio, desenho&#10;&#10;Descrição gerada automaticamente"/>
          <p:cNvPicPr/>
          <p:nvPr/>
        </p:nvPicPr>
        <p:blipFill>
          <a:blip r:embed="rId2">
            <a:alphaModFix amt="20000"/>
          </a:blip>
          <a:srcRect r="41896" b="28681"/>
          <a:stretch/>
        </p:blipFill>
        <p:spPr>
          <a:xfrm>
            <a:off x="8207280" y="1966320"/>
            <a:ext cx="3984120" cy="4890960"/>
          </a:xfrm>
          <a:prstGeom prst="rect">
            <a:avLst/>
          </a:prstGeom>
          <a:ln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187560" y="96480"/>
            <a:ext cx="963936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latin typeface="Sora"/>
                <a:ea typeface="Sora"/>
              </a:rPr>
              <a:t>Partner Hubs</a:t>
            </a:r>
            <a:endParaRPr lang="pt-BR" sz="3200" b="0" strike="noStrike" spc="-1">
              <a:latin typeface="Arial"/>
            </a:endParaRPr>
          </a:p>
        </p:txBody>
      </p:sp>
      <p:pic>
        <p:nvPicPr>
          <p:cNvPr id="149" name="Google Shape;209;p8" descr="Uma imagem contendo relógio, desenho&#10;&#10;Descrição gerada automaticamente"/>
          <p:cNvPicPr/>
          <p:nvPr/>
        </p:nvPicPr>
        <p:blipFill>
          <a:blip r:embed="rId2">
            <a:alphaModFix amt="20000"/>
          </a:blip>
          <a:srcRect l="41893" t="42061"/>
          <a:stretch/>
        </p:blipFill>
        <p:spPr>
          <a:xfrm>
            <a:off x="47520" y="96480"/>
            <a:ext cx="3984120" cy="3973320"/>
          </a:xfrm>
          <a:prstGeom prst="rect">
            <a:avLst/>
          </a:prstGeom>
          <a:ln>
            <a:noFill/>
          </a:ln>
        </p:spPr>
      </p:pic>
      <p:pic>
        <p:nvPicPr>
          <p:cNvPr id="150" name="Google Shape;210;p8" descr="Faça parte – BS Innovation Hub"/>
          <p:cNvPicPr/>
          <p:nvPr/>
        </p:nvPicPr>
        <p:blipFill>
          <a:blip r:embed="rId3"/>
          <a:stretch/>
        </p:blipFill>
        <p:spPr>
          <a:xfrm>
            <a:off x="5797080" y="1966320"/>
            <a:ext cx="4565880" cy="935280"/>
          </a:xfrm>
          <a:prstGeom prst="rect">
            <a:avLst/>
          </a:prstGeom>
          <a:ln>
            <a:noFill/>
          </a:ln>
        </p:spPr>
      </p:pic>
      <p:pic>
        <p:nvPicPr>
          <p:cNvPr id="151" name="Google Shape;211;p8" descr="https://arquivos.sfiec.org.br/iel/files/images/hub(1).jpg"/>
          <p:cNvPicPr/>
          <p:nvPr/>
        </p:nvPicPr>
        <p:blipFill>
          <a:blip r:embed="rId4"/>
          <a:srcRect l="57296"/>
          <a:stretch/>
        </p:blipFill>
        <p:spPr>
          <a:xfrm>
            <a:off x="1511640" y="3826800"/>
            <a:ext cx="3336120" cy="2504520"/>
          </a:xfrm>
          <a:prstGeom prst="rect">
            <a:avLst/>
          </a:prstGeom>
          <a:ln>
            <a:noFill/>
          </a:ln>
        </p:spPr>
      </p:pic>
      <p:pic>
        <p:nvPicPr>
          <p:cNvPr id="152" name="Google Shape;212;p8" descr="Sebrae Ceará encerra nesse sábado o primeiro ciclo de pré-aceleração do Startup  CE"/>
          <p:cNvPicPr/>
          <p:nvPr/>
        </p:nvPicPr>
        <p:blipFill>
          <a:blip r:embed="rId5"/>
          <a:stretch/>
        </p:blipFill>
        <p:spPr>
          <a:xfrm>
            <a:off x="5684040" y="4183200"/>
            <a:ext cx="1792080" cy="1792080"/>
          </a:xfrm>
          <a:prstGeom prst="rect">
            <a:avLst/>
          </a:prstGeom>
          <a:ln>
            <a:noFill/>
          </a:ln>
        </p:spPr>
      </p:pic>
      <p:pic>
        <p:nvPicPr>
          <p:cNvPr id="153" name="Google Shape;213;p8" descr="StartupCE: Participe do 5º Ciclo de Pré-aceleração de Startups - Sebrae"/>
          <p:cNvPicPr/>
          <p:nvPr/>
        </p:nvPicPr>
        <p:blipFill>
          <a:blip r:embed="rId6"/>
          <a:stretch/>
        </p:blipFill>
        <p:spPr>
          <a:xfrm>
            <a:off x="7925760" y="4399200"/>
            <a:ext cx="2437200" cy="925200"/>
          </a:xfrm>
          <a:prstGeom prst="rect">
            <a:avLst/>
          </a:prstGeom>
          <a:ln>
            <a:noFill/>
          </a:ln>
        </p:spPr>
      </p:pic>
      <p:pic>
        <p:nvPicPr>
          <p:cNvPr id="154" name="Google Shape;214;p8" descr="Nenhuma descrição de foto disponível."/>
          <p:cNvPicPr/>
          <p:nvPr/>
        </p:nvPicPr>
        <p:blipFill>
          <a:blip r:embed="rId7"/>
          <a:stretch/>
        </p:blipFill>
        <p:spPr>
          <a:xfrm>
            <a:off x="2267640" y="1269360"/>
            <a:ext cx="2111760" cy="2111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219;p9" descr="Uma imagem contendo relógio, desenho&#10;&#10;Descrição gerada automaticamente"/>
          <p:cNvPicPr/>
          <p:nvPr/>
        </p:nvPicPr>
        <p:blipFill>
          <a:blip r:embed="rId2">
            <a:alphaModFix amt="20000"/>
          </a:blip>
          <a:srcRect l="41893" t="42061"/>
          <a:stretch/>
        </p:blipFill>
        <p:spPr>
          <a:xfrm>
            <a:off x="0" y="0"/>
            <a:ext cx="3984120" cy="3973320"/>
          </a:xfrm>
          <a:prstGeom prst="rect">
            <a:avLst/>
          </a:prstGeom>
          <a:ln>
            <a:noFill/>
          </a:ln>
        </p:spPr>
      </p:pic>
      <p:pic>
        <p:nvPicPr>
          <p:cNvPr id="156" name="Google Shape;220;p9" descr="Uma imagem contendo relógio, desenho&#10;&#10;Descrição gerada automaticamente"/>
          <p:cNvPicPr/>
          <p:nvPr/>
        </p:nvPicPr>
        <p:blipFill>
          <a:blip r:embed="rId2">
            <a:alphaModFix amt="20000"/>
          </a:blip>
          <a:srcRect r="41896" b="28681"/>
          <a:stretch/>
        </p:blipFill>
        <p:spPr>
          <a:xfrm>
            <a:off x="8207280" y="1966320"/>
            <a:ext cx="3984120" cy="4890960"/>
          </a:xfrm>
          <a:prstGeom prst="rect">
            <a:avLst/>
          </a:prstGeom>
          <a:ln>
            <a:noFill/>
          </a:ln>
        </p:spPr>
      </p:pic>
      <p:sp>
        <p:nvSpPr>
          <p:cNvPr id="157" name="CustomShape 1"/>
          <p:cNvSpPr/>
          <p:nvPr/>
        </p:nvSpPr>
        <p:spPr>
          <a:xfrm>
            <a:off x="509760" y="265680"/>
            <a:ext cx="963936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latin typeface="Sora"/>
                <a:ea typeface="Sora"/>
              </a:rPr>
              <a:t>LABORATORY MAPPING PLATFORM</a:t>
            </a:r>
            <a:endParaRPr lang="pt-BR" sz="3200" b="0" strike="noStrike" spc="-1">
              <a:latin typeface="Arial"/>
            </a:endParaRPr>
          </a:p>
        </p:txBody>
      </p:sp>
      <p:pic>
        <p:nvPicPr>
          <p:cNvPr id="158" name="Google Shape;222;p9"/>
          <p:cNvPicPr/>
          <p:nvPr/>
        </p:nvPicPr>
        <p:blipFill>
          <a:blip r:embed="rId3"/>
          <a:stretch/>
        </p:blipFill>
        <p:spPr>
          <a:xfrm>
            <a:off x="509760" y="1512360"/>
            <a:ext cx="7373520" cy="4923000"/>
          </a:xfrm>
          <a:prstGeom prst="rect">
            <a:avLst/>
          </a:prstGeom>
          <a:ln>
            <a:noFill/>
          </a:ln>
        </p:spPr>
      </p:pic>
      <p:pic>
        <p:nvPicPr>
          <p:cNvPr id="159" name="Google Shape;223;p9"/>
          <p:cNvPicPr/>
          <p:nvPr/>
        </p:nvPicPr>
        <p:blipFill>
          <a:blip r:embed="rId4"/>
          <a:srcRect l="11594" t="3087" r="35130" b="33876"/>
          <a:stretch/>
        </p:blipFill>
        <p:spPr>
          <a:xfrm>
            <a:off x="8766000" y="3974040"/>
            <a:ext cx="2915640" cy="2297160"/>
          </a:xfrm>
          <a:prstGeom prst="rect">
            <a:avLst/>
          </a:prstGeom>
          <a:ln>
            <a:noFill/>
          </a:ln>
        </p:spPr>
      </p:pic>
      <p:pic>
        <p:nvPicPr>
          <p:cNvPr id="160" name="Google Shape;224;p9" descr="Parque Tecnológico da UFC"/>
          <p:cNvPicPr/>
          <p:nvPr/>
        </p:nvPicPr>
        <p:blipFill>
          <a:blip r:embed="rId5"/>
          <a:srcRect l="47600"/>
          <a:stretch/>
        </p:blipFill>
        <p:spPr>
          <a:xfrm>
            <a:off x="8367120" y="1704600"/>
            <a:ext cx="3664440" cy="187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59200" y="613800"/>
            <a:ext cx="9639360" cy="106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latin typeface="Sora"/>
                <a:ea typeface="Sora"/>
              </a:rPr>
              <a:t>PROJECT MANAGEMENT </a:t>
            </a:r>
            <a:endParaRPr lang="pt-BR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latin typeface="Sora"/>
                <a:ea typeface="Sora"/>
              </a:rPr>
              <a:t>OFFICE</a:t>
            </a:r>
            <a:endParaRPr lang="pt-BR" sz="3200" b="0" strike="noStrike" spc="-1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187560" y="1688040"/>
            <a:ext cx="6580440" cy="40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Guidance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and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assistance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to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UFC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researchers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about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the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legal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resources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that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best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fit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their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demands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;</a:t>
            </a:r>
            <a:endParaRPr lang="pt-BR" sz="2000" b="0" strike="noStrike" spc="-1" dirty="0">
              <a:latin typeface="Arial"/>
            </a:endParaRPr>
          </a:p>
          <a:p>
            <a:pPr marL="343080" indent="-215280">
              <a:lnSpc>
                <a:spcPct val="100000"/>
              </a:lnSpc>
            </a:pPr>
            <a:endParaRPr lang="pt-BR" sz="20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Facilitation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of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the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relationship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between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researchers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and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private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or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public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Sora"/>
              </a:rPr>
              <a:t>companies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Sora"/>
              </a:rPr>
              <a:t>;</a:t>
            </a:r>
            <a:endParaRPr lang="pt-BR" sz="2000" b="0" strike="noStrike" spc="-1" dirty="0">
              <a:latin typeface="Arial"/>
            </a:endParaRPr>
          </a:p>
          <a:p>
            <a:pPr marL="360">
              <a:lnSpc>
                <a:spcPct val="100000"/>
              </a:lnSpc>
            </a:pPr>
            <a:endParaRPr lang="pt-BR" sz="20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Qualified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entry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and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correct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instruction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on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document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processing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;</a:t>
            </a:r>
            <a:endParaRPr lang="pt-BR" sz="2000" b="0" strike="noStrike" spc="-1" dirty="0">
              <a:latin typeface="Arial"/>
            </a:endParaRPr>
          </a:p>
          <a:p>
            <a:pPr marL="343080" indent="-215280">
              <a:lnSpc>
                <a:spcPct val="100000"/>
              </a:lnSpc>
            </a:pPr>
            <a:endParaRPr lang="pt-BR" sz="20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Facilitation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of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the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flow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and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approval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of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 </a:t>
            </a:r>
            <a:r>
              <a:rPr lang="pt-BR" sz="2000" b="1" strike="noStrike" spc="-1" dirty="0" err="1">
                <a:solidFill>
                  <a:srgbClr val="000000"/>
                </a:solidFill>
                <a:latin typeface="Sora"/>
                <a:ea typeface="DejaVu Sans"/>
              </a:rPr>
              <a:t>projects</a:t>
            </a:r>
            <a:r>
              <a:rPr lang="pt-BR" sz="2000" b="1" strike="noStrike" spc="-1" dirty="0">
                <a:solidFill>
                  <a:srgbClr val="000000"/>
                </a:solidFill>
                <a:latin typeface="Sora"/>
                <a:ea typeface="DejaVu Sans"/>
              </a:rPr>
              <a:t>.</a:t>
            </a:r>
            <a:endParaRPr lang="pt-BR" sz="2000" b="0" strike="noStrike" spc="-1" dirty="0">
              <a:latin typeface="Arial"/>
            </a:endParaRPr>
          </a:p>
        </p:txBody>
      </p:sp>
      <p:pic>
        <p:nvPicPr>
          <p:cNvPr id="163" name="Google Shape;232;p10"/>
          <p:cNvPicPr/>
          <p:nvPr/>
        </p:nvPicPr>
        <p:blipFill>
          <a:blip r:embed="rId2"/>
          <a:srcRect l="6090" r="2502"/>
          <a:stretch/>
        </p:blipFill>
        <p:spPr>
          <a:xfrm>
            <a:off x="6801780" y="1825740"/>
            <a:ext cx="5359680" cy="2616480"/>
          </a:xfrm>
          <a:prstGeom prst="rect">
            <a:avLst/>
          </a:prstGeom>
          <a:ln>
            <a:noFill/>
          </a:ln>
        </p:spPr>
      </p:pic>
      <p:sp>
        <p:nvSpPr>
          <p:cNvPr id="164" name="CustomShape 3"/>
          <p:cNvSpPr/>
          <p:nvPr/>
        </p:nvSpPr>
        <p:spPr>
          <a:xfrm>
            <a:off x="8083080" y="3017520"/>
            <a:ext cx="2460240" cy="268200"/>
          </a:xfrm>
          <a:prstGeom prst="rect">
            <a:avLst/>
          </a:prstGeom>
          <a:solidFill>
            <a:schemeClr val="lt1"/>
          </a:solidFill>
          <a:ln w="1260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4"/>
          <p:cNvSpPr/>
          <p:nvPr/>
        </p:nvSpPr>
        <p:spPr>
          <a:xfrm>
            <a:off x="8486280" y="2918880"/>
            <a:ext cx="2460240" cy="268200"/>
          </a:xfrm>
          <a:prstGeom prst="rect">
            <a:avLst/>
          </a:prstGeom>
          <a:solidFill>
            <a:schemeClr val="lt1"/>
          </a:solidFill>
          <a:ln w="1260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5"/>
          <p:cNvSpPr/>
          <p:nvPr/>
        </p:nvSpPr>
        <p:spPr>
          <a:xfrm>
            <a:off x="8135640" y="2999880"/>
            <a:ext cx="2460240" cy="268200"/>
          </a:xfrm>
          <a:prstGeom prst="rect">
            <a:avLst/>
          </a:prstGeom>
          <a:solidFill>
            <a:schemeClr val="lt1"/>
          </a:solidFill>
          <a:ln w="1260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8" name="Google Shape;237;p10" descr="Uma imagem contendo relógio, desenho&#10;&#10;Descrição gerada automaticamente"/>
          <p:cNvPicPr/>
          <p:nvPr/>
        </p:nvPicPr>
        <p:blipFill>
          <a:blip r:embed="rId3">
            <a:alphaModFix amt="20000"/>
          </a:blip>
          <a:srcRect r="41896" b="28681"/>
          <a:stretch/>
        </p:blipFill>
        <p:spPr>
          <a:xfrm>
            <a:off x="8207280" y="1966320"/>
            <a:ext cx="3984120" cy="489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59200" y="613800"/>
            <a:ext cx="96393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 dirty="0">
                <a:solidFill>
                  <a:srgbClr val="000000"/>
                </a:solidFill>
                <a:latin typeface="Sora"/>
                <a:ea typeface="Sora"/>
              </a:rPr>
              <a:t>TECHNOLOGY TRANSFER OFFICE</a:t>
            </a:r>
            <a:endParaRPr lang="pt-BR" sz="3200" b="0" strike="noStrike" spc="-1" dirty="0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364320" y="1626200"/>
            <a:ext cx="7842960" cy="4091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pt-BR" sz="2000" b="1" dirty="0">
                <a:effectLst/>
                <a:latin typeface="+mj-lt"/>
              </a:rPr>
              <a:t>450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patent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applications</a:t>
            </a:r>
            <a:r>
              <a:rPr lang="pt-BR" sz="2000" dirty="0">
                <a:effectLst/>
                <a:latin typeface="+mj-lt"/>
              </a:rPr>
              <a:t>;</a:t>
            </a:r>
          </a:p>
          <a:p>
            <a:endParaRPr lang="pt-BR" sz="2000" dirty="0">
              <a:effectLst/>
              <a:latin typeface="+mj-lt"/>
            </a:endParaRPr>
          </a:p>
          <a:p>
            <a:r>
              <a:rPr lang="pt-BR" sz="2000" dirty="0" err="1">
                <a:effectLst/>
                <a:latin typeface="+mj-lt"/>
              </a:rPr>
              <a:t>we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recently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ranked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fourth</a:t>
            </a:r>
            <a:r>
              <a:rPr lang="pt-BR" sz="2000" dirty="0">
                <a:effectLst/>
                <a:latin typeface="+mj-lt"/>
              </a:rPr>
              <a:t> in </a:t>
            </a:r>
            <a:r>
              <a:rPr lang="pt-BR" sz="2000" dirty="0" err="1">
                <a:effectLst/>
                <a:latin typeface="+mj-lt"/>
              </a:rPr>
              <a:t>depositors</a:t>
            </a:r>
            <a:r>
              <a:rPr lang="pt-BR" sz="2000" dirty="0">
                <a:effectLst/>
                <a:latin typeface="+mj-lt"/>
              </a:rPr>
              <a:t> in </a:t>
            </a:r>
            <a:r>
              <a:rPr lang="pt-BR" sz="2000" dirty="0" err="1">
                <a:effectLst/>
                <a:latin typeface="+mj-lt"/>
              </a:rPr>
              <a:t>Brazil</a:t>
            </a:r>
            <a:endParaRPr lang="pt-BR" sz="2000" dirty="0">
              <a:effectLst/>
              <a:latin typeface="+mj-lt"/>
            </a:endParaRPr>
          </a:p>
          <a:p>
            <a:endParaRPr lang="pt-BR" sz="2000" dirty="0">
              <a:effectLst/>
              <a:latin typeface="+mj-lt"/>
            </a:endParaRPr>
          </a:p>
          <a:p>
            <a:r>
              <a:rPr lang="pt-BR" sz="2000" dirty="0" err="1">
                <a:effectLst/>
                <a:latin typeface="+mj-lt"/>
              </a:rPr>
              <a:t>During</a:t>
            </a:r>
            <a:r>
              <a:rPr lang="pt-BR" sz="2000" dirty="0">
                <a:effectLst/>
                <a:latin typeface="+mj-lt"/>
              </a:rPr>
              <a:t> the </a:t>
            </a:r>
            <a:r>
              <a:rPr lang="pt-BR" sz="2000" dirty="0" err="1">
                <a:effectLst/>
                <a:latin typeface="+mj-lt"/>
              </a:rPr>
              <a:t>last</a:t>
            </a:r>
            <a:r>
              <a:rPr lang="pt-BR" sz="2000" dirty="0">
                <a:effectLst/>
                <a:latin typeface="+mj-lt"/>
              </a:rPr>
              <a:t> 4 </a:t>
            </a:r>
            <a:r>
              <a:rPr lang="pt-BR" sz="2000" dirty="0" err="1">
                <a:effectLst/>
                <a:latin typeface="+mj-lt"/>
              </a:rPr>
              <a:t>years</a:t>
            </a:r>
            <a:r>
              <a:rPr lang="pt-BR" sz="2000" dirty="0">
                <a:effectLst/>
                <a:latin typeface="+mj-lt"/>
              </a:rPr>
              <a:t>, at </a:t>
            </a:r>
            <a:r>
              <a:rPr lang="pt-BR" sz="2000" dirty="0" err="1">
                <a:effectLst/>
                <a:latin typeface="+mj-lt"/>
              </a:rPr>
              <a:t>this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administration</a:t>
            </a:r>
            <a:r>
              <a:rPr lang="pt-BR" sz="2000" dirty="0">
                <a:effectLst/>
                <a:latin typeface="+mj-lt"/>
              </a:rPr>
              <a:t>, </a:t>
            </a:r>
            <a:r>
              <a:rPr lang="pt-BR" sz="2000" dirty="0" err="1">
                <a:effectLst/>
                <a:latin typeface="+mj-lt"/>
              </a:rPr>
              <a:t>we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registered</a:t>
            </a:r>
            <a:r>
              <a:rPr lang="pt-BR" sz="2000" dirty="0">
                <a:effectLst/>
                <a:latin typeface="+mj-lt"/>
              </a:rPr>
              <a:t> 50 softwares</a:t>
            </a:r>
            <a:r>
              <a:rPr lang="pt-BR" sz="2000" dirty="0"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and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we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had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b="1" dirty="0">
                <a:effectLst/>
                <a:latin typeface="+mj-lt"/>
              </a:rPr>
              <a:t>46 patents granted;</a:t>
            </a:r>
          </a:p>
          <a:p>
            <a:endParaRPr lang="pt-BR" sz="2000" dirty="0">
              <a:effectLst/>
              <a:latin typeface="+mj-lt"/>
            </a:endParaRPr>
          </a:p>
          <a:p>
            <a:r>
              <a:rPr lang="pt-BR" sz="2000" dirty="0" err="1">
                <a:effectLst/>
                <a:latin typeface="+mj-lt"/>
              </a:rPr>
              <a:t>About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commercialization</a:t>
            </a:r>
            <a:r>
              <a:rPr lang="pt-BR" sz="2000" dirty="0">
                <a:effectLst/>
                <a:latin typeface="+mj-lt"/>
              </a:rPr>
              <a:t>, </a:t>
            </a:r>
            <a:r>
              <a:rPr lang="pt-BR" sz="2000" dirty="0" err="1">
                <a:effectLst/>
                <a:latin typeface="+mj-lt"/>
              </a:rPr>
              <a:t>we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have</a:t>
            </a:r>
            <a:r>
              <a:rPr lang="pt-BR" sz="2000" dirty="0">
                <a:effectLst/>
                <a:latin typeface="+mj-lt"/>
              </a:rPr>
              <a:t> 2 </a:t>
            </a:r>
            <a:r>
              <a:rPr lang="pt-BR" sz="2000" dirty="0" err="1">
                <a:effectLst/>
                <a:latin typeface="+mj-lt"/>
              </a:rPr>
              <a:t>patent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licenses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that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generated</a:t>
            </a:r>
            <a:r>
              <a:rPr lang="pt-BR" sz="2000" dirty="0">
                <a:effectLst/>
                <a:latin typeface="+mj-lt"/>
              </a:rPr>
              <a:t> more </a:t>
            </a:r>
            <a:r>
              <a:rPr lang="pt-BR" sz="2000" dirty="0" err="1">
                <a:effectLst/>
                <a:latin typeface="+mj-lt"/>
              </a:rPr>
              <a:t>than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b="1" dirty="0">
                <a:effectLst/>
                <a:latin typeface="+mj-lt"/>
              </a:rPr>
              <a:t>100 </a:t>
            </a:r>
            <a:r>
              <a:rPr lang="pt-BR" sz="2000" b="1" dirty="0" err="1">
                <a:effectLst/>
                <a:latin typeface="+mj-lt"/>
              </a:rPr>
              <a:t>thousand</a:t>
            </a:r>
            <a:r>
              <a:rPr lang="pt-BR" sz="2000" b="1" dirty="0">
                <a:effectLst/>
                <a:latin typeface="+mj-lt"/>
              </a:rPr>
              <a:t> reais in royalties </a:t>
            </a:r>
            <a:r>
              <a:rPr lang="pt-BR" sz="2000" dirty="0">
                <a:effectLst/>
                <a:latin typeface="+mj-lt"/>
              </a:rPr>
              <a:t>for the </a:t>
            </a:r>
            <a:r>
              <a:rPr lang="pt-BR" sz="2000" dirty="0" err="1">
                <a:effectLst/>
                <a:latin typeface="+mj-lt"/>
              </a:rPr>
              <a:t>university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and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inventors</a:t>
            </a:r>
            <a:r>
              <a:rPr lang="pt-BR" sz="2000" dirty="0">
                <a:latin typeface="+mj-lt"/>
              </a:rPr>
              <a:t>;</a:t>
            </a:r>
            <a:endParaRPr lang="pt-BR" sz="2000" dirty="0">
              <a:effectLst/>
              <a:latin typeface="+mj-lt"/>
            </a:endParaRPr>
          </a:p>
          <a:p>
            <a:endParaRPr lang="pt-BR" sz="2000" dirty="0">
              <a:effectLst/>
              <a:latin typeface="+mj-lt"/>
            </a:endParaRPr>
          </a:p>
          <a:p>
            <a:r>
              <a:rPr lang="pt-BR" sz="2000" dirty="0" err="1">
                <a:effectLst/>
                <a:latin typeface="+mj-lt"/>
              </a:rPr>
              <a:t>We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attracted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b="1" dirty="0">
                <a:effectLst/>
                <a:latin typeface="+mj-lt"/>
              </a:rPr>
              <a:t>+200 </a:t>
            </a:r>
            <a:r>
              <a:rPr lang="pt-BR" sz="2000" b="1" dirty="0" err="1">
                <a:latin typeface="+mj-lt"/>
              </a:rPr>
              <a:t>million</a:t>
            </a:r>
            <a:r>
              <a:rPr lang="pt-BR" sz="2000" b="1" dirty="0">
                <a:latin typeface="+mj-lt"/>
              </a:rPr>
              <a:t> reais </a:t>
            </a:r>
            <a:r>
              <a:rPr lang="pt-BR" sz="2000" b="1" dirty="0" err="1">
                <a:latin typeface="+mj-lt"/>
              </a:rPr>
              <a:t>investments</a:t>
            </a:r>
            <a:r>
              <a:rPr lang="pt-BR" sz="2000" b="1" dirty="0">
                <a:latin typeface="+mj-lt"/>
              </a:rPr>
              <a:t> in R&amp;D</a:t>
            </a:r>
            <a:r>
              <a:rPr lang="pt-BR" sz="2000" dirty="0"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from</a:t>
            </a:r>
            <a:r>
              <a:rPr lang="pt-BR" sz="2000" dirty="0">
                <a:effectLst/>
                <a:latin typeface="+mj-lt"/>
              </a:rPr>
              <a:t> 2018 -2022;</a:t>
            </a:r>
          </a:p>
        </p:txBody>
      </p:sp>
      <p:sp>
        <p:nvSpPr>
          <p:cNvPr id="164" name="CustomShape 3"/>
          <p:cNvSpPr/>
          <p:nvPr/>
        </p:nvSpPr>
        <p:spPr>
          <a:xfrm>
            <a:off x="8083080" y="3017520"/>
            <a:ext cx="2460240" cy="268200"/>
          </a:xfrm>
          <a:prstGeom prst="rect">
            <a:avLst/>
          </a:prstGeom>
          <a:solidFill>
            <a:schemeClr val="lt1"/>
          </a:solidFill>
          <a:ln w="1260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4"/>
          <p:cNvSpPr/>
          <p:nvPr/>
        </p:nvSpPr>
        <p:spPr>
          <a:xfrm>
            <a:off x="8486280" y="2918880"/>
            <a:ext cx="2460240" cy="268200"/>
          </a:xfrm>
          <a:prstGeom prst="rect">
            <a:avLst/>
          </a:prstGeom>
          <a:solidFill>
            <a:schemeClr val="lt1"/>
          </a:solidFill>
          <a:ln w="1260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5"/>
          <p:cNvSpPr/>
          <p:nvPr/>
        </p:nvSpPr>
        <p:spPr>
          <a:xfrm>
            <a:off x="8135640" y="2999880"/>
            <a:ext cx="2460240" cy="268200"/>
          </a:xfrm>
          <a:prstGeom prst="rect">
            <a:avLst/>
          </a:prstGeom>
          <a:solidFill>
            <a:schemeClr val="lt1"/>
          </a:solidFill>
          <a:ln w="1260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8" name="Google Shape;237;p10" descr="Uma imagem contendo relógio, desenho&#10;&#10;Descrição gerada automaticamente"/>
          <p:cNvPicPr/>
          <p:nvPr/>
        </p:nvPicPr>
        <p:blipFill>
          <a:blip r:embed="rId2">
            <a:alphaModFix amt="20000"/>
          </a:blip>
          <a:srcRect r="41896" b="28681"/>
          <a:stretch/>
        </p:blipFill>
        <p:spPr>
          <a:xfrm>
            <a:off x="8207280" y="1966320"/>
            <a:ext cx="3984120" cy="4890960"/>
          </a:xfrm>
          <a:prstGeom prst="rect">
            <a:avLst/>
          </a:prstGeom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245E882-47B8-C18E-6E3D-21DFD60E9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43" y="184721"/>
            <a:ext cx="5969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678B7E7-E35C-538C-B1EC-80791939E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4" t="24613" r="17403" b="54436"/>
          <a:stretch/>
        </p:blipFill>
        <p:spPr bwMode="auto">
          <a:xfrm>
            <a:off x="8904312" y="3084347"/>
            <a:ext cx="2905886" cy="291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159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59200" y="613800"/>
            <a:ext cx="96393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 dirty="0">
                <a:solidFill>
                  <a:srgbClr val="000000"/>
                </a:solidFill>
                <a:latin typeface="Sora"/>
                <a:ea typeface="Sora"/>
              </a:rPr>
              <a:t>TECHNOLOGY TRANSFER OFFICE</a:t>
            </a:r>
            <a:endParaRPr lang="pt-BR" sz="3200" b="0" strike="noStrike" spc="-1" dirty="0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364320" y="1626200"/>
            <a:ext cx="7842960" cy="13219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pt-BR" sz="2000" dirty="0" err="1">
                <a:latin typeface="+mj-lt"/>
              </a:rPr>
              <a:t>T</a:t>
            </a:r>
            <a:r>
              <a:rPr lang="pt-BR" sz="2000" dirty="0" err="1">
                <a:effectLst/>
                <a:latin typeface="+mj-lt"/>
              </a:rPr>
              <a:t>hese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two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transfer</a:t>
            </a:r>
            <a:r>
              <a:rPr lang="pt-BR" sz="2000" dirty="0">
                <a:effectLst/>
                <a:latin typeface="+mj-lt"/>
              </a:rPr>
              <a:t> cases are: </a:t>
            </a:r>
            <a:r>
              <a:rPr lang="pt-BR" sz="2000" b="1" dirty="0" err="1">
                <a:effectLst/>
                <a:latin typeface="+mj-lt"/>
              </a:rPr>
              <a:t>Natchup</a:t>
            </a:r>
            <a:r>
              <a:rPr lang="pt-BR" sz="2000" dirty="0">
                <a:effectLst/>
                <a:latin typeface="+mj-lt"/>
              </a:rPr>
              <a:t> - 2018 (a </a:t>
            </a:r>
            <a:r>
              <a:rPr lang="pt-BR" sz="2000" dirty="0" err="1">
                <a:effectLst/>
                <a:latin typeface="+mj-lt"/>
              </a:rPr>
              <a:t>sauce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based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on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pumpkin</a:t>
            </a:r>
            <a:r>
              <a:rPr lang="pt-BR" sz="2000" dirty="0">
                <a:effectLst/>
                <a:latin typeface="+mj-lt"/>
              </a:rPr>
              <a:t>, acerola </a:t>
            </a:r>
            <a:r>
              <a:rPr lang="pt-BR" sz="2000" dirty="0" err="1">
                <a:effectLst/>
                <a:latin typeface="+mj-lt"/>
              </a:rPr>
              <a:t>and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beetroot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and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b="1" dirty="0">
                <a:effectLst/>
                <a:latin typeface="+mj-lt"/>
              </a:rPr>
              <a:t>Elmo</a:t>
            </a:r>
            <a:r>
              <a:rPr lang="pt-BR" sz="2000" dirty="0">
                <a:effectLst/>
                <a:latin typeface="+mj-lt"/>
              </a:rPr>
              <a:t> - 2021 (</a:t>
            </a:r>
            <a:r>
              <a:rPr lang="pt-BR" sz="2000" dirty="0" err="1">
                <a:effectLst/>
                <a:latin typeface="+mj-lt"/>
              </a:rPr>
              <a:t>an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assisted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breathing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helmet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that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saved</a:t>
            </a:r>
            <a:r>
              <a:rPr lang="pt-BR" sz="2000" dirty="0">
                <a:effectLst/>
                <a:latin typeface="+mj-lt"/>
              </a:rPr>
              <a:t> </a:t>
            </a:r>
            <a:r>
              <a:rPr lang="pt-BR" sz="2000" dirty="0" err="1">
                <a:effectLst/>
                <a:latin typeface="+mj-lt"/>
              </a:rPr>
              <a:t>thousands</a:t>
            </a:r>
            <a:r>
              <a:rPr lang="pt-BR" sz="2000" dirty="0">
                <a:effectLst/>
                <a:latin typeface="+mj-lt"/>
              </a:rPr>
              <a:t> of </a:t>
            </a:r>
            <a:r>
              <a:rPr lang="pt-BR" sz="2000" dirty="0" err="1">
                <a:effectLst/>
                <a:latin typeface="+mj-lt"/>
              </a:rPr>
              <a:t>lives</a:t>
            </a:r>
            <a:r>
              <a:rPr lang="pt-BR" sz="2000" dirty="0">
                <a:effectLst/>
                <a:latin typeface="+mj-lt"/>
              </a:rPr>
              <a:t> in the covid-19 </a:t>
            </a:r>
            <a:r>
              <a:rPr lang="pt-BR" sz="2000" dirty="0" err="1">
                <a:effectLst/>
                <a:latin typeface="+mj-lt"/>
              </a:rPr>
              <a:t>pandemic</a:t>
            </a:r>
            <a:r>
              <a:rPr lang="pt-BR" sz="2000" dirty="0">
                <a:effectLst/>
                <a:latin typeface="+mj-lt"/>
              </a:rPr>
              <a:t>)</a:t>
            </a:r>
          </a:p>
        </p:txBody>
      </p:sp>
      <p:sp>
        <p:nvSpPr>
          <p:cNvPr id="164" name="CustomShape 3"/>
          <p:cNvSpPr/>
          <p:nvPr/>
        </p:nvSpPr>
        <p:spPr>
          <a:xfrm>
            <a:off x="8083080" y="3017520"/>
            <a:ext cx="2460240" cy="268200"/>
          </a:xfrm>
          <a:prstGeom prst="rect">
            <a:avLst/>
          </a:prstGeom>
          <a:solidFill>
            <a:schemeClr val="lt1"/>
          </a:solidFill>
          <a:ln w="1260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4"/>
          <p:cNvSpPr/>
          <p:nvPr/>
        </p:nvSpPr>
        <p:spPr>
          <a:xfrm>
            <a:off x="8486280" y="2918880"/>
            <a:ext cx="2460240" cy="268200"/>
          </a:xfrm>
          <a:prstGeom prst="rect">
            <a:avLst/>
          </a:prstGeom>
          <a:solidFill>
            <a:schemeClr val="lt1"/>
          </a:solidFill>
          <a:ln w="1260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5"/>
          <p:cNvSpPr/>
          <p:nvPr/>
        </p:nvSpPr>
        <p:spPr>
          <a:xfrm>
            <a:off x="8135640" y="2999880"/>
            <a:ext cx="2460240" cy="268200"/>
          </a:xfrm>
          <a:prstGeom prst="rect">
            <a:avLst/>
          </a:prstGeom>
          <a:solidFill>
            <a:schemeClr val="lt1"/>
          </a:solidFill>
          <a:ln w="12600">
            <a:solidFill>
              <a:schemeClr val="l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8" name="Google Shape;237;p10" descr="Uma imagem contendo relógio, desenho&#10;&#10;Descrição gerada automaticamente"/>
          <p:cNvPicPr/>
          <p:nvPr/>
        </p:nvPicPr>
        <p:blipFill>
          <a:blip r:embed="rId2">
            <a:alphaModFix amt="20000"/>
          </a:blip>
          <a:srcRect r="41896" b="28681"/>
          <a:stretch/>
        </p:blipFill>
        <p:spPr>
          <a:xfrm>
            <a:off x="8207280" y="1966320"/>
            <a:ext cx="3984120" cy="4890960"/>
          </a:xfrm>
          <a:prstGeom prst="rect">
            <a:avLst/>
          </a:prstGeom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245E882-47B8-C18E-6E3D-21DFD60E9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43" y="184721"/>
            <a:ext cx="5969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678B7E7-E35C-538C-B1EC-80791939E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4" t="24613" r="17403" b="54436"/>
          <a:stretch/>
        </p:blipFill>
        <p:spPr bwMode="auto">
          <a:xfrm>
            <a:off x="8904312" y="3084347"/>
            <a:ext cx="2905886" cy="291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E936028-DD3A-EC95-390D-471BBDD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3235466"/>
            <a:ext cx="4335332" cy="289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pacete Elmo, um ano salvando vidas e demonstrando relevância da pesquisa  aplicada | Ensinando e Aprendendo | G1">
            <a:extLst>
              <a:ext uri="{FF2B5EF4-FFF2-40B4-BE49-F238E27FC236}">
                <a16:creationId xmlns:a16="http://schemas.microsoft.com/office/drawing/2014/main" id="{B5BF7C2D-F517-D5A9-4608-73998A23C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4" r="22853"/>
          <a:stretch/>
        </p:blipFill>
        <p:spPr bwMode="auto">
          <a:xfrm>
            <a:off x="5478706" y="3584058"/>
            <a:ext cx="3073297" cy="29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42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5573</TotalTime>
  <Words>613</Words>
  <Application>Microsoft Macintosh PowerPoint</Application>
  <PresentationFormat>Widescreen</PresentationFormat>
  <Paragraphs>155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25</vt:i4>
      </vt:variant>
    </vt:vector>
  </HeadingPairs>
  <TitlesOfParts>
    <vt:vector size="35" baseType="lpstr">
      <vt:lpstr>Arial</vt:lpstr>
      <vt:lpstr>Cambria</vt:lpstr>
      <vt:lpstr>Sora</vt:lpstr>
      <vt:lpstr>Symbol</vt:lpstr>
      <vt:lpstr>Wingdings</vt:lpstr>
      <vt:lpstr>Office Theme</vt:lpstr>
      <vt:lpstr>Office Theme</vt:lpstr>
      <vt:lpstr>1_Office Theme</vt:lpstr>
      <vt:lpstr>2_Office Theme</vt:lpstr>
      <vt:lpstr>3_Office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/>
  <dc:description/>
  <cp:lastModifiedBy>Ana Carolina Matos</cp:lastModifiedBy>
  <cp:revision>15</cp:revision>
  <dcterms:created xsi:type="dcterms:W3CDTF">2022-10-31T13:33:02Z</dcterms:created>
  <dcterms:modified xsi:type="dcterms:W3CDTF">2023-07-28T15:13:02Z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</vt:i4>
  </property>
</Properties>
</file>