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60" r:id="rId2"/>
  </p:sldMasterIdLst>
  <p:notesMasterIdLst>
    <p:notesMasterId r:id="rId26"/>
  </p:notesMasterIdLst>
  <p:sldIdLst>
    <p:sldId id="302" r:id="rId3"/>
    <p:sldId id="289" r:id="rId4"/>
    <p:sldId id="290" r:id="rId5"/>
    <p:sldId id="287" r:id="rId6"/>
    <p:sldId id="274" r:id="rId7"/>
    <p:sldId id="271" r:id="rId8"/>
    <p:sldId id="281" r:id="rId9"/>
    <p:sldId id="292" r:id="rId10"/>
    <p:sldId id="293" r:id="rId11"/>
    <p:sldId id="301" r:id="rId12"/>
    <p:sldId id="296" r:id="rId13"/>
    <p:sldId id="297" r:id="rId14"/>
    <p:sldId id="285" r:id="rId15"/>
    <p:sldId id="272" r:id="rId16"/>
    <p:sldId id="298" r:id="rId17"/>
    <p:sldId id="258" r:id="rId18"/>
    <p:sldId id="259" r:id="rId19"/>
    <p:sldId id="260" r:id="rId20"/>
    <p:sldId id="256" r:id="rId21"/>
    <p:sldId id="261" r:id="rId22"/>
    <p:sldId id="299" r:id="rId23"/>
    <p:sldId id="300" r:id="rId24"/>
    <p:sldId id="286" r:id="rId25"/>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44" autoAdjust="0"/>
    <p:restoredTop sz="94181" autoAdjust="0"/>
  </p:normalViewPr>
  <p:slideViewPr>
    <p:cSldViewPr>
      <p:cViewPr varScale="1">
        <p:scale>
          <a:sx n="78" d="100"/>
          <a:sy n="78" d="100"/>
        </p:scale>
        <p:origin x="125" y="399"/>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BBFF6439-AFB9-4598-A9EB-35409AE304F9}" type="datetimeFigureOut">
              <a:rPr lang="en-US" smtClean="0"/>
              <a:t>14-Jul-23</a:t>
            </a:fld>
            <a:endParaRPr lang="en-US"/>
          </a:p>
        </p:txBody>
      </p:sp>
      <p:sp>
        <p:nvSpPr>
          <p:cNvPr id="4" name="Slide Image Placeholder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08A7AD78-EF7C-4B3B-8D78-431AAF6EE8B9}" type="slidenum">
              <a:rPr lang="en-US" smtClean="0"/>
              <a:t>‹#›</a:t>
            </a:fld>
            <a:endParaRPr lang="en-US"/>
          </a:p>
        </p:txBody>
      </p:sp>
    </p:spTree>
    <p:extLst>
      <p:ext uri="{BB962C8B-B14F-4D97-AF65-F5344CB8AC3E}">
        <p14:creationId xmlns:p14="http://schemas.microsoft.com/office/powerpoint/2010/main" val="473275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SII: Summary innovation index, European Innovation Scoreboard of the European Commission</a:t>
            </a:r>
          </a:p>
        </p:txBody>
      </p:sp>
      <p:sp>
        <p:nvSpPr>
          <p:cNvPr id="4" name="Slide Number Placeholder 3"/>
          <p:cNvSpPr>
            <a:spLocks noGrp="1"/>
          </p:cNvSpPr>
          <p:nvPr>
            <p:ph type="sldNum" sz="quarter" idx="10"/>
          </p:nvPr>
        </p:nvSpPr>
        <p:spPr/>
        <p:txBody>
          <a:bodyPr/>
          <a:lstStyle/>
          <a:p>
            <a:fld id="{08A7AD78-EF7C-4B3B-8D78-431AAF6EE8B9}" type="slidenum">
              <a:rPr lang="en-US" smtClean="0"/>
              <a:t>5</a:t>
            </a:fld>
            <a:endParaRPr lang="en-US"/>
          </a:p>
        </p:txBody>
      </p:sp>
    </p:spTree>
    <p:extLst>
      <p:ext uri="{BB962C8B-B14F-4D97-AF65-F5344CB8AC3E}">
        <p14:creationId xmlns:p14="http://schemas.microsoft.com/office/powerpoint/2010/main" val="408346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A7AD78-EF7C-4B3B-8D78-431AAF6EE8B9}" type="slidenum">
              <a:rPr lang="en-US" smtClean="0"/>
              <a:t>6</a:t>
            </a:fld>
            <a:endParaRPr lang="en-US"/>
          </a:p>
        </p:txBody>
      </p:sp>
    </p:spTree>
    <p:extLst>
      <p:ext uri="{BB962C8B-B14F-4D97-AF65-F5344CB8AC3E}">
        <p14:creationId xmlns:p14="http://schemas.microsoft.com/office/powerpoint/2010/main" val="2996381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7AD78-EF7C-4B3B-8D78-431AAF6EE8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9912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4175" y="849313"/>
            <a:ext cx="4078288" cy="2293937"/>
          </a:xfrm>
        </p:spPr>
      </p:sp>
      <p:sp>
        <p:nvSpPr>
          <p:cNvPr id="3" name="Notes Placeholder 2"/>
          <p:cNvSpPr>
            <a:spLocks noGrp="1"/>
          </p:cNvSpPr>
          <p:nvPr>
            <p:ph type="body" idx="1"/>
          </p:nvPr>
        </p:nvSpPr>
        <p:spPr/>
        <p:txBody>
          <a:bodyPr/>
          <a:lstStyle/>
          <a:p>
            <a:r>
              <a:rPr lang="en-US" dirty="0"/>
              <a:t>7.2.1 the indicator on audio-visual and related services exports was renamed ‘Cultural and creative services exports’ and expanded to include information services, advertising, market research and public opinion polling, and other personal, cultural, and recreational services (as a percentage of total trade).</a:t>
            </a:r>
          </a:p>
        </p:txBody>
      </p:sp>
      <p:sp>
        <p:nvSpPr>
          <p:cNvPr id="4" name="Slide Number Placeholder 3"/>
          <p:cNvSpPr>
            <a:spLocks noGrp="1"/>
          </p:cNvSpPr>
          <p:nvPr>
            <p:ph type="sldNum" sz="quarter" idx="10"/>
          </p:nvPr>
        </p:nvSpPr>
        <p:spPr/>
        <p:txBody>
          <a:bodyPr/>
          <a:lstStyle/>
          <a:p>
            <a:fld id="{08A7AD78-EF7C-4B3B-8D78-431AAF6EE8B9}" type="slidenum">
              <a:rPr lang="en-US" smtClean="0"/>
              <a:t>16</a:t>
            </a:fld>
            <a:endParaRPr lang="en-US"/>
          </a:p>
        </p:txBody>
      </p:sp>
    </p:spTree>
    <p:extLst>
      <p:ext uri="{BB962C8B-B14F-4D97-AF65-F5344CB8AC3E}">
        <p14:creationId xmlns:p14="http://schemas.microsoft.com/office/powerpoint/2010/main" val="3988807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61000" y="379413"/>
            <a:ext cx="3367088" cy="1893887"/>
          </a:xfrm>
        </p:spPr>
      </p:sp>
      <p:sp>
        <p:nvSpPr>
          <p:cNvPr id="3" name="Notes Placeholder 2"/>
          <p:cNvSpPr>
            <a:spLocks noGrp="1"/>
          </p:cNvSpPr>
          <p:nvPr>
            <p:ph type="body" idx="1"/>
          </p:nvPr>
        </p:nvSpPr>
        <p:spPr/>
        <p:txBody>
          <a:bodyPr/>
          <a:lstStyle/>
          <a:p>
            <a:pPr>
              <a:lnSpc>
                <a:spcPct val="115000"/>
              </a:lnSpc>
            </a:pPr>
            <a:r>
              <a:rPr lang="en-US" sz="1700" b="1" dirty="0">
                <a:latin typeface="MyriadPro-Semibold"/>
                <a:ea typeface="Calibri"/>
                <a:cs typeface="MyriadPro-Semibold"/>
              </a:rPr>
              <a:t>1 Institutions ....................................................67.9 54</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1.1 Political environment ..........................................................................55.7 56</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1.1.1 Political stability*.............................................................................37.1 118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1.1.2 Government effectiveness* ............................................................74.3 27</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1.2 Regulatory environment ..................................................................68.7 59</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1.2.1 Regulatory quality* ............................................................................78.6 22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1.2.2 Rule of law* .......................................................................................73.0 32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1.2.3 Cost of redundancy dismissal, salary weeks ........................27.4 118</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1.3 Business environment ........................................................................79.2 32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1.3.1 Ease of starting a business* ............................................................90.5 44</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1.3.2 Ease of resolving insolvency* ........................................................75.2 22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1.3.3 Ease of paying taxes* .......................................................................71.9 76</a:t>
            </a:r>
            <a:endParaRPr lang="en-US" sz="1300" dirty="0">
              <a:ea typeface="Calibri"/>
              <a:cs typeface="Arial"/>
            </a:endParaRPr>
          </a:p>
          <a:p>
            <a:pPr>
              <a:lnSpc>
                <a:spcPct val="115000"/>
              </a:lnSpc>
            </a:pPr>
            <a:r>
              <a:rPr lang="en-US" sz="1300" dirty="0">
                <a:latin typeface="MyriadPro-Semibold"/>
                <a:ea typeface="Calibri"/>
                <a:cs typeface="MyriadPro-Semibold"/>
              </a:rPr>
              <a:t> </a:t>
            </a:r>
            <a:endParaRPr lang="en-US" sz="1300" dirty="0">
              <a:ea typeface="Calibri"/>
              <a:cs typeface="Arial"/>
            </a:endParaRPr>
          </a:p>
          <a:p>
            <a:pPr>
              <a:lnSpc>
                <a:spcPct val="115000"/>
              </a:lnSpc>
            </a:pPr>
            <a:r>
              <a:rPr lang="en-US" sz="1700" b="1" dirty="0">
                <a:latin typeface="MyriadPro-Semibold"/>
                <a:ea typeface="Calibri"/>
                <a:cs typeface="MyriadPro-Semibold"/>
              </a:rPr>
              <a:t>2 Human capital &amp; research ..........................55.9 11</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2.1 Education ...................................................................................................50.3 51</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2.1.1 Expenditure on education, % GDP ...............................................5.6 38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2.1.2 Gov’t expenditure/pupil, secondary, % GDP/cap .............15.5 84</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2.1.3 School life expectancy, years .........................................................16.0 25</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2.1.4 PISA scales in reading, </a:t>
            </a:r>
            <a:r>
              <a:rPr lang="en-US" sz="1300" dirty="0" err="1">
                <a:solidFill>
                  <a:srgbClr val="632423"/>
                </a:solidFill>
                <a:latin typeface="MyriadPro-Light"/>
                <a:ea typeface="Calibri"/>
                <a:cs typeface="MyriadPro-Light"/>
              </a:rPr>
              <a:t>maths</a:t>
            </a:r>
            <a:r>
              <a:rPr lang="en-US" sz="1300" dirty="0">
                <a:solidFill>
                  <a:srgbClr val="632423"/>
                </a:solidFill>
                <a:latin typeface="MyriadPro-Light"/>
                <a:ea typeface="Calibri"/>
                <a:cs typeface="MyriadPro-Light"/>
              </a:rPr>
              <a:t>, &amp; science .............................474.1 36</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2.1.5 Pupil-teacher ratio, secondary ......................................................9.8 27</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2.2 Tertiary education .................................................................................31.5 72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2.2.1 Tertiary enrolment, % gross ............................................................67.9 28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2.2.2 Graduates in science &amp; engineering, % ....................................n/a </a:t>
            </a:r>
            <a:r>
              <a:rPr lang="en-US" sz="1300" dirty="0" err="1">
                <a:solidFill>
                  <a:srgbClr val="632423"/>
                </a:solidFill>
                <a:latin typeface="MyriadPro-Light"/>
                <a:ea typeface="Calibri"/>
                <a:cs typeface="MyriadPro-Light"/>
              </a:rPr>
              <a:t>n/a</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2.2.3 Tertiary inbound mobility, % .............................................................1.2 79</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2.3 Research &amp; development (R&amp;D)...................................................85.8 1 l</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2.3.1 Researchers, FTE/</a:t>
            </a:r>
            <a:r>
              <a:rPr lang="en-US" sz="1300" dirty="0" err="1">
                <a:solidFill>
                  <a:srgbClr val="632423"/>
                </a:solidFill>
                <a:latin typeface="MyriadPro-Light"/>
                <a:ea typeface="Calibri"/>
                <a:cs typeface="MyriadPro-Light"/>
              </a:rPr>
              <a:t>mn</a:t>
            </a:r>
            <a:r>
              <a:rPr lang="en-US" sz="1300" dirty="0">
                <a:solidFill>
                  <a:srgbClr val="632423"/>
                </a:solidFill>
                <a:latin typeface="MyriadPro-Light"/>
                <a:ea typeface="Calibri"/>
                <a:cs typeface="MyriadPro-Light"/>
              </a:rPr>
              <a:t> pop. ...................................................... 8337.1 1 l</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2.3.2 Gross expenditure on R&amp;D, % GDP ...............................................4.2 1 l</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2.3.3 QS university ranking, average score top 3* ........................57.5 22</a:t>
            </a:r>
            <a:endParaRPr lang="en-US" sz="1300" dirty="0">
              <a:ea typeface="Calibri"/>
              <a:cs typeface="Arial"/>
            </a:endParaRPr>
          </a:p>
          <a:p>
            <a:pPr>
              <a:lnSpc>
                <a:spcPct val="115000"/>
              </a:lnSpc>
            </a:pPr>
            <a:r>
              <a:rPr lang="en-US" sz="1700" b="1" dirty="0">
                <a:latin typeface="MyriadPro-Semibold"/>
                <a:ea typeface="Calibri"/>
                <a:cs typeface="MyriadPro-Semibold"/>
              </a:rPr>
              <a:t> </a:t>
            </a:r>
            <a:endParaRPr lang="en-US" sz="1300" dirty="0">
              <a:ea typeface="Calibri"/>
              <a:cs typeface="Arial"/>
            </a:endParaRPr>
          </a:p>
          <a:p>
            <a:pPr>
              <a:lnSpc>
                <a:spcPct val="115000"/>
              </a:lnSpc>
            </a:pPr>
            <a:r>
              <a:rPr lang="en-US" sz="1700" b="1" dirty="0">
                <a:latin typeface="MyriadPro-Semibold"/>
                <a:ea typeface="Calibri"/>
                <a:cs typeface="MyriadPro-Semibold"/>
              </a:rPr>
              <a:t>3 Infrastructure................................................54.1 26</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3.1 Information &amp; communication technologies (ICTs) ........78.0 13</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3.1.1 ICT access* .......................................................................................83.1 16</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3.1.2 ICT use* ............................................................................................55.3 30</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3.1.3 Government’s online service* .......................................................87.4 13</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3.1.4 E-participation*.................................................................................86.3 12</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3.2 General infrastructure .........................................................................36.4 52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3.2.1 Electricity output, kWh/cap ...................................................... 7758.1 22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3.2.2 Logistics performance* .....................................................................56.1 39</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3.2.3 Gross capital formation, % GDP ...................................................19.5 96</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3.3 Ecological sustainability ....................................................................47.9 35</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3.3.1 GDP/unit of energy use, 2005 PPP$/kg oil </a:t>
            </a:r>
            <a:r>
              <a:rPr lang="en-US" sz="1300" dirty="0" err="1">
                <a:solidFill>
                  <a:srgbClr val="632423"/>
                </a:solidFill>
                <a:latin typeface="MyriadPro-Light"/>
                <a:ea typeface="Calibri"/>
                <a:cs typeface="MyriadPro-Light"/>
              </a:rPr>
              <a:t>eq</a:t>
            </a:r>
            <a:r>
              <a:rPr lang="en-US" sz="1300" dirty="0">
                <a:solidFill>
                  <a:srgbClr val="632423"/>
                </a:solidFill>
                <a:latin typeface="MyriadPro-Light"/>
                <a:ea typeface="Calibri"/>
                <a:cs typeface="MyriadPro-Light"/>
              </a:rPr>
              <a:t> .......................9.5 29</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3.3.2 Environmental performance*........................................................65.8 38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3.3.3 ISO 14001 environmental certificates/</a:t>
            </a:r>
            <a:r>
              <a:rPr lang="en-US" sz="1300" dirty="0" err="1">
                <a:solidFill>
                  <a:srgbClr val="632423"/>
                </a:solidFill>
                <a:latin typeface="MyriadPro-Light"/>
                <a:ea typeface="Calibri"/>
                <a:cs typeface="MyriadPro-Light"/>
              </a:rPr>
              <a:t>bn</a:t>
            </a:r>
            <a:r>
              <a:rPr lang="en-US" sz="1300" dirty="0">
                <a:solidFill>
                  <a:srgbClr val="632423"/>
                </a:solidFill>
                <a:latin typeface="MyriadPro-Light"/>
                <a:ea typeface="Calibri"/>
                <a:cs typeface="MyriadPro-Light"/>
              </a:rPr>
              <a:t> PPP$ GDP ........2.9 35</a:t>
            </a:r>
            <a:endParaRPr lang="en-US" sz="1300" dirty="0">
              <a:ea typeface="Calibri"/>
              <a:cs typeface="Arial"/>
            </a:endParaRPr>
          </a:p>
          <a:p>
            <a:pPr>
              <a:lnSpc>
                <a:spcPct val="115000"/>
              </a:lnSpc>
            </a:pPr>
            <a:r>
              <a:rPr lang="en-US" sz="1300" dirty="0">
                <a:latin typeface="MyriadPro-Semibold"/>
                <a:ea typeface="Calibri"/>
                <a:cs typeface="MyriadPro-Semibold"/>
              </a:rPr>
              <a:t> </a:t>
            </a:r>
            <a:endParaRPr lang="en-US" sz="1300" dirty="0">
              <a:ea typeface="Calibri"/>
              <a:cs typeface="Arial"/>
            </a:endParaRPr>
          </a:p>
          <a:p>
            <a:pPr>
              <a:lnSpc>
                <a:spcPct val="115000"/>
              </a:lnSpc>
            </a:pPr>
            <a:r>
              <a:rPr lang="en-US" sz="1700" b="1" dirty="0">
                <a:latin typeface="MyriadPro-Semibold"/>
                <a:ea typeface="Calibri"/>
                <a:cs typeface="MyriadPro-Semibold"/>
              </a:rPr>
              <a:t>4 Market sophistication .................................60.5 21</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4.1 Credit .............................................................................................................46.8 29</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4.1.1 Ease of getting credit* .......................................................................65.0 34</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4.1.2 Domestic credit to private sector, % GDP ..........................89.5 35</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4.1.3 Microfinance gross loans, % GDP .................................................n/a n/a</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4.2 Investment ................................................................................................58.9 11</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4.2.1 Ease of protecting investors* .........................................................70.8 11</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4.2.2 Market capitalization, % GDP.........................................................57.7 32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4.2.3 Total value of stocks traded, % GDP ..........................................26.2 28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4.2.4 Venture capital deals/</a:t>
            </a:r>
            <a:r>
              <a:rPr lang="en-US" sz="1300" dirty="0" err="1">
                <a:solidFill>
                  <a:srgbClr val="632423"/>
                </a:solidFill>
                <a:latin typeface="MyriadPro-Light"/>
                <a:ea typeface="Calibri"/>
                <a:cs typeface="MyriadPro-Light"/>
              </a:rPr>
              <a:t>tr</a:t>
            </a:r>
            <a:r>
              <a:rPr lang="en-US" sz="1300" dirty="0">
                <a:solidFill>
                  <a:srgbClr val="632423"/>
                </a:solidFill>
                <a:latin typeface="MyriadPro-Light"/>
                <a:ea typeface="Calibri"/>
                <a:cs typeface="MyriadPro-Light"/>
              </a:rPr>
              <a:t> PPP$ GDP ................................................0.8 3 l</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4.3 Trade &amp; competition ...........................................................................75.9 75</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4.3.1 Applied tariff rate, weighted mean, % ........................................0.7 4 l</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4.3.2 Intensity of local competition†.....................................................54.0 120</a:t>
            </a:r>
            <a:endParaRPr lang="en-US" sz="1300" dirty="0">
              <a:ea typeface="Calibri"/>
              <a:cs typeface="Arial"/>
            </a:endParaRPr>
          </a:p>
          <a:p>
            <a:pPr>
              <a:lnSpc>
                <a:spcPct val="115000"/>
              </a:lnSpc>
            </a:pPr>
            <a:r>
              <a:rPr lang="en-US" sz="1300" dirty="0">
                <a:latin typeface="MyriadPro-Semibold"/>
                <a:ea typeface="Calibri"/>
                <a:cs typeface="MyriadPro-Semibold"/>
              </a:rPr>
              <a:t> </a:t>
            </a:r>
            <a:endParaRPr lang="en-US" sz="1300" dirty="0">
              <a:ea typeface="Calibri"/>
              <a:cs typeface="Arial"/>
            </a:endParaRPr>
          </a:p>
          <a:p>
            <a:pPr>
              <a:lnSpc>
                <a:spcPct val="115000"/>
              </a:lnSpc>
            </a:pPr>
            <a:r>
              <a:rPr lang="en-US" sz="1700" b="1" dirty="0">
                <a:latin typeface="MyriadPro-Semibold"/>
                <a:ea typeface="Calibri"/>
                <a:cs typeface="MyriadPro-Semibold"/>
              </a:rPr>
              <a:t>5 Business sophistication ..............................54.1 11</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5.1 Knowledge workers .............................................................................61.1 21</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5.1.1 Knowledge-intensive employment, % ....................................46.5 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5.1.2 Firms offering formal training, % firms ....................................18.6 93</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5.1.3 GERD performed by business, % of GDP ..................................3.5 1 l</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5.1.4 GERD financed by business, % ..................................................35.6 43</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5.1.5 Females employed w/advanced degrees, % total ...........28.4 3 l</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5.2 Innovation linkages .............................................................................64.9 1 l</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5.2.1 University/industry research collaboration† ........................75.1 7</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5.2.2 State of cluster development† .....................................................58.3 26</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5.2.3 GERD financed by abroad, % .....................................................48.8 6</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5.2.4 JV–strategic alliance deals/</a:t>
            </a:r>
            <a:r>
              <a:rPr lang="en-US" sz="1300" dirty="0" err="1">
                <a:solidFill>
                  <a:srgbClr val="632423"/>
                </a:solidFill>
                <a:latin typeface="MyriadPro-Light"/>
                <a:ea typeface="Calibri"/>
                <a:cs typeface="MyriadPro-Light"/>
              </a:rPr>
              <a:t>tr</a:t>
            </a:r>
            <a:r>
              <a:rPr lang="en-US" sz="1300" dirty="0">
                <a:solidFill>
                  <a:srgbClr val="632423"/>
                </a:solidFill>
                <a:latin typeface="MyriadPro-Light"/>
                <a:ea typeface="Calibri"/>
                <a:cs typeface="MyriadPro-Light"/>
              </a:rPr>
              <a:t> PPP$ GDP ....................................0.0 14</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5.2.5 Patent families 3+ offices/</a:t>
            </a:r>
            <a:r>
              <a:rPr lang="en-US" sz="1300" dirty="0" err="1">
                <a:solidFill>
                  <a:srgbClr val="632423"/>
                </a:solidFill>
                <a:latin typeface="MyriadPro-Light"/>
                <a:ea typeface="Calibri"/>
                <a:cs typeface="MyriadPro-Light"/>
              </a:rPr>
              <a:t>bn</a:t>
            </a:r>
            <a:r>
              <a:rPr lang="en-US" sz="1300" dirty="0">
                <a:solidFill>
                  <a:srgbClr val="632423"/>
                </a:solidFill>
                <a:latin typeface="MyriadPro-Light"/>
                <a:ea typeface="Calibri"/>
                <a:cs typeface="MyriadPro-Light"/>
              </a:rPr>
              <a:t> PPP$ GDP ...................................3.0 5 l</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5.3 Knowledge absorption ......................................................................36.5 56</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5.3.1 Royalty &amp; license fees payments, % total trade .................0.5 53</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5.3.2 High-tech imports less re-imports, % total trade ................9.4 42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5.3.3 Comm., computer &amp; info. services imp., % total trade ..1.2 48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5.3.4 FDI net inflows, % GDP .........................................................................4.1 37</a:t>
            </a:r>
            <a:endParaRPr lang="en-US" sz="1300" dirty="0">
              <a:ea typeface="Calibri"/>
              <a:cs typeface="Arial"/>
            </a:endParaRPr>
          </a:p>
          <a:p>
            <a:pPr>
              <a:lnSpc>
                <a:spcPct val="115000"/>
              </a:lnSpc>
            </a:pPr>
            <a:r>
              <a:rPr lang="en-US" sz="1300" dirty="0">
                <a:latin typeface="MyriadPro-Semibold"/>
                <a:ea typeface="Calibri"/>
                <a:cs typeface="MyriadPro-Semibold"/>
              </a:rPr>
              <a:t> </a:t>
            </a:r>
            <a:endParaRPr lang="en-US" sz="1300" dirty="0">
              <a:ea typeface="Calibri"/>
              <a:cs typeface="Arial"/>
            </a:endParaRPr>
          </a:p>
          <a:p>
            <a:pPr>
              <a:lnSpc>
                <a:spcPct val="115000"/>
              </a:lnSpc>
            </a:pPr>
            <a:r>
              <a:rPr lang="en-US" sz="1700" b="1" dirty="0">
                <a:latin typeface="MyriadPro-Semibold"/>
                <a:ea typeface="Calibri"/>
                <a:cs typeface="MyriadPro-Semibold"/>
              </a:rPr>
              <a:t>6 Knowledge &amp; technology outputs ...........53.6 9</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6.1 Knowledge creation ............................................................................56.5 9</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6.1.1 Domestic resident patent app./</a:t>
            </a:r>
            <a:r>
              <a:rPr lang="en-US" sz="1300" dirty="0" err="1">
                <a:solidFill>
                  <a:srgbClr val="632423"/>
                </a:solidFill>
                <a:latin typeface="MyriadPro-Light"/>
                <a:ea typeface="Calibri"/>
                <a:cs typeface="MyriadPro-Light"/>
              </a:rPr>
              <a:t>bn</a:t>
            </a:r>
            <a:r>
              <a:rPr lang="en-US" sz="1300" dirty="0">
                <a:solidFill>
                  <a:srgbClr val="632423"/>
                </a:solidFill>
                <a:latin typeface="MyriadPro-Light"/>
                <a:ea typeface="Calibri"/>
                <a:cs typeface="MyriadPro-Light"/>
              </a:rPr>
              <a:t> PPP$ GDP .......................4.7 22</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6.1.2 PCT resident patent app./</a:t>
            </a:r>
            <a:r>
              <a:rPr lang="en-US" sz="1300" dirty="0" err="1">
                <a:solidFill>
                  <a:srgbClr val="632423"/>
                </a:solidFill>
                <a:latin typeface="MyriadPro-Light"/>
                <a:ea typeface="Calibri"/>
                <a:cs typeface="MyriadPro-Light"/>
              </a:rPr>
              <a:t>bn</a:t>
            </a:r>
            <a:r>
              <a:rPr lang="en-US" sz="1300" dirty="0">
                <a:solidFill>
                  <a:srgbClr val="632423"/>
                </a:solidFill>
                <a:latin typeface="MyriadPro-Light"/>
                <a:ea typeface="Calibri"/>
                <a:cs typeface="MyriadPro-Light"/>
              </a:rPr>
              <a:t> PPP$ GDP ....................................5.9 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6.1.3 Domestic res utility model app./</a:t>
            </a:r>
            <a:r>
              <a:rPr lang="en-US" sz="1300" dirty="0" err="1">
                <a:solidFill>
                  <a:srgbClr val="632423"/>
                </a:solidFill>
                <a:latin typeface="MyriadPro-Light"/>
                <a:ea typeface="Calibri"/>
                <a:cs typeface="MyriadPro-Light"/>
              </a:rPr>
              <a:t>bn</a:t>
            </a:r>
            <a:r>
              <a:rPr lang="en-US" sz="1300" dirty="0">
                <a:solidFill>
                  <a:srgbClr val="632423"/>
                </a:solidFill>
                <a:latin typeface="MyriadPro-Light"/>
                <a:ea typeface="Calibri"/>
                <a:cs typeface="MyriadPro-Light"/>
              </a:rPr>
              <a:t> PPP$ GDP ....................n/a n/a</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6.1.4 Scientific &amp; technical articles/</a:t>
            </a:r>
            <a:r>
              <a:rPr lang="en-US" sz="1300" dirty="0" err="1">
                <a:solidFill>
                  <a:srgbClr val="632423"/>
                </a:solidFill>
                <a:latin typeface="MyriadPro-Light"/>
                <a:ea typeface="Calibri"/>
                <a:cs typeface="MyriadPro-Light"/>
              </a:rPr>
              <a:t>bn</a:t>
            </a:r>
            <a:r>
              <a:rPr lang="en-US" sz="1300" dirty="0">
                <a:solidFill>
                  <a:srgbClr val="632423"/>
                </a:solidFill>
                <a:latin typeface="MyriadPro-Light"/>
                <a:ea typeface="Calibri"/>
                <a:cs typeface="MyriadPro-Light"/>
              </a:rPr>
              <a:t> PPP$ GDP .........................46.4 11</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6.1.5 Citable documents H index .........................................................456.0 15</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6.2 Knowledge impact ...............................................................................47.1 30</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6.2.1 Growth rate of PPP$ GDP/worker, % ...........................................1.7 53</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6.2.2 New businesses/</a:t>
            </a:r>
            <a:r>
              <a:rPr lang="en-US" sz="1300" dirty="0" err="1">
                <a:solidFill>
                  <a:srgbClr val="632423"/>
                </a:solidFill>
                <a:latin typeface="MyriadPro-Light"/>
                <a:ea typeface="Calibri"/>
                <a:cs typeface="MyriadPro-Light"/>
              </a:rPr>
              <a:t>th</a:t>
            </a:r>
            <a:r>
              <a:rPr lang="en-US" sz="1300" dirty="0">
                <a:solidFill>
                  <a:srgbClr val="632423"/>
                </a:solidFill>
                <a:latin typeface="MyriadPro-Light"/>
                <a:ea typeface="Calibri"/>
                <a:cs typeface="MyriadPro-Light"/>
              </a:rPr>
              <a:t> pop. 15–64 .......................................................3.0 37</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6.2.3 Computer software spending, % GDP ........................................0.3 39</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6.2.4 ISO 9001 quality certificates/</a:t>
            </a:r>
            <a:r>
              <a:rPr lang="en-US" sz="1300" dirty="0" err="1">
                <a:solidFill>
                  <a:srgbClr val="632423"/>
                </a:solidFill>
                <a:latin typeface="MyriadPro-Light"/>
                <a:ea typeface="Calibri"/>
                <a:cs typeface="MyriadPro-Light"/>
              </a:rPr>
              <a:t>bn</a:t>
            </a:r>
            <a:r>
              <a:rPr lang="en-US" sz="1300" dirty="0">
                <a:solidFill>
                  <a:srgbClr val="632423"/>
                </a:solidFill>
                <a:latin typeface="MyriadPro-Light"/>
                <a:ea typeface="Calibri"/>
                <a:cs typeface="MyriadPro-Light"/>
              </a:rPr>
              <a:t> PPP$ GDP ..........................34.8 5 l</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6.2.5 High- &amp; medium-high-tech manufactures, % .................30.8 37</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6.3 Knowledge diffusion ...........................................................................57.2 9</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6.3.1 Royalty &amp; license fees receipts, % total trade ......................1.1 14</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6.3.2 High-tech exports less re-exports, % total trade ..............12.6 15</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6.3.3 Comm., computer &amp; info. services exp., % total trade ..4.9 6 l</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6.3.4 FDI net outflows, % GDP .....................................................................1.6 40</a:t>
            </a:r>
            <a:endParaRPr lang="en-US" sz="1300" dirty="0">
              <a:ea typeface="Calibri"/>
              <a:cs typeface="Arial"/>
            </a:endParaRPr>
          </a:p>
          <a:p>
            <a:pPr>
              <a:lnSpc>
                <a:spcPct val="115000"/>
              </a:lnSpc>
              <a:spcAft>
                <a:spcPts val="1042"/>
              </a:spcAft>
            </a:pPr>
            <a:br>
              <a:rPr lang="en-US" sz="1300" dirty="0">
                <a:latin typeface="MyriadPro-Semibold"/>
                <a:ea typeface="Calibri"/>
                <a:cs typeface="MyriadPro-Semibold"/>
              </a:rPr>
            </a:br>
            <a:r>
              <a:rPr lang="en-US" sz="1300" dirty="0">
                <a:latin typeface="MyriadPro-Semibold"/>
                <a:ea typeface="Calibri"/>
                <a:cs typeface="MyriadPro-Semibold"/>
              </a:rPr>
              <a:t> </a:t>
            </a:r>
            <a:endParaRPr lang="en-US" sz="1300" dirty="0">
              <a:ea typeface="Calibri"/>
              <a:cs typeface="Arial"/>
            </a:endParaRPr>
          </a:p>
          <a:p>
            <a:pPr>
              <a:lnSpc>
                <a:spcPct val="115000"/>
              </a:lnSpc>
            </a:pPr>
            <a:r>
              <a:rPr lang="en-US" sz="1300" dirty="0">
                <a:latin typeface="MyriadPro-Semibold"/>
                <a:ea typeface="Calibri"/>
                <a:cs typeface="MyriadPro-Semibold"/>
              </a:rPr>
              <a:t> </a:t>
            </a:r>
            <a:endParaRPr lang="en-US" sz="1300" dirty="0">
              <a:ea typeface="Calibri"/>
              <a:cs typeface="Arial"/>
            </a:endParaRPr>
          </a:p>
          <a:p>
            <a:pPr>
              <a:lnSpc>
                <a:spcPct val="115000"/>
              </a:lnSpc>
            </a:pPr>
            <a:r>
              <a:rPr lang="en-US" sz="1700" b="1" dirty="0">
                <a:latin typeface="MyriadPro-Semibold"/>
                <a:ea typeface="Calibri"/>
                <a:cs typeface="MyriadPro-Semibold"/>
              </a:rPr>
              <a:t>7 Creative outputs ..........................................43.6 29</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7.1 Intangible assets ....................................................................................42.4 86</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7.1.1 Domestic res trademark app./</a:t>
            </a:r>
            <a:r>
              <a:rPr lang="en-US" sz="1300" dirty="0" err="1">
                <a:solidFill>
                  <a:srgbClr val="632423"/>
                </a:solidFill>
                <a:latin typeface="MyriadPro-Light"/>
                <a:ea typeface="Calibri"/>
                <a:cs typeface="MyriadPro-Light"/>
              </a:rPr>
              <a:t>bn</a:t>
            </a:r>
            <a:r>
              <a:rPr lang="en-US" sz="1300" dirty="0">
                <a:solidFill>
                  <a:srgbClr val="632423"/>
                </a:solidFill>
                <a:latin typeface="MyriadPro-Light"/>
                <a:ea typeface="Calibri"/>
                <a:cs typeface="MyriadPro-Light"/>
              </a:rPr>
              <a:t> PPP$ GDP ........................12.8 93</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7.1.2 Madrid trademark app. holders/</a:t>
            </a:r>
            <a:r>
              <a:rPr lang="en-US" sz="1300" dirty="0" err="1">
                <a:solidFill>
                  <a:srgbClr val="632423"/>
                </a:solidFill>
                <a:latin typeface="MyriadPro-Light"/>
                <a:ea typeface="Calibri"/>
                <a:cs typeface="MyriadPro-Light"/>
              </a:rPr>
              <a:t>bn</a:t>
            </a:r>
            <a:r>
              <a:rPr lang="en-US" sz="1300" dirty="0">
                <a:solidFill>
                  <a:srgbClr val="632423"/>
                </a:solidFill>
                <a:latin typeface="MyriadPro-Light"/>
                <a:ea typeface="Calibri"/>
                <a:cs typeface="MyriadPro-Light"/>
              </a:rPr>
              <a:t> PPP$ GDP ......................1.0 30</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7.1.3 ICTs &amp; business model creation† .................................................68.1 21</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7.1.4 ICTs &amp; organizational model creation† ....................................62.4 27</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7.2 Creative goods &amp; services ................................................................39.1 20</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7.2.1 Cultural &amp; creative services exports, % total trade ..............0.9 16</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7.2.2 National feature films/</a:t>
            </a:r>
            <a:r>
              <a:rPr lang="en-US" sz="1300" dirty="0" err="1">
                <a:solidFill>
                  <a:srgbClr val="632423"/>
                </a:solidFill>
                <a:latin typeface="MyriadPro-Light"/>
                <a:ea typeface="Calibri"/>
                <a:cs typeface="MyriadPro-Light"/>
              </a:rPr>
              <a:t>mn</a:t>
            </a:r>
            <a:r>
              <a:rPr lang="en-US" sz="1300" dirty="0">
                <a:solidFill>
                  <a:srgbClr val="632423"/>
                </a:solidFill>
                <a:latin typeface="MyriadPro-Light"/>
                <a:ea typeface="Calibri"/>
                <a:cs typeface="MyriadPro-Light"/>
              </a:rPr>
              <a:t> pop. 15–69.....................................11.0 15</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7.2.3 Global </a:t>
            </a:r>
            <a:r>
              <a:rPr lang="en-US" sz="1300" dirty="0" err="1">
                <a:solidFill>
                  <a:srgbClr val="632423"/>
                </a:solidFill>
                <a:latin typeface="MyriadPro-Light"/>
                <a:ea typeface="Calibri"/>
                <a:cs typeface="MyriadPro-Light"/>
              </a:rPr>
              <a:t>ent</a:t>
            </a:r>
            <a:r>
              <a:rPr lang="en-US" sz="1300" dirty="0">
                <a:solidFill>
                  <a:srgbClr val="632423"/>
                </a:solidFill>
                <a:latin typeface="MyriadPro-Light"/>
                <a:ea typeface="Calibri"/>
                <a:cs typeface="MyriadPro-Light"/>
              </a:rPr>
              <a:t>. &amp; media output/</a:t>
            </a:r>
            <a:r>
              <a:rPr lang="en-US" sz="1300" dirty="0" err="1">
                <a:solidFill>
                  <a:srgbClr val="632423"/>
                </a:solidFill>
                <a:latin typeface="MyriadPro-Light"/>
                <a:ea typeface="Calibri"/>
                <a:cs typeface="MyriadPro-Light"/>
              </a:rPr>
              <a:t>th</a:t>
            </a:r>
            <a:r>
              <a:rPr lang="en-US" sz="1300" dirty="0">
                <a:solidFill>
                  <a:srgbClr val="632423"/>
                </a:solidFill>
                <a:latin typeface="MyriadPro-Light"/>
                <a:ea typeface="Calibri"/>
                <a:cs typeface="MyriadPro-Light"/>
              </a:rPr>
              <a:t> pop. 15–69 ..........................27.8 23</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7.2.4 Printing &amp; publishing output manufactures, % .................2.5 18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7.2.5 Creative goods exports, % total trade.........................................1.7 28</a:t>
            </a:r>
            <a:endParaRPr lang="en-US" sz="1300" dirty="0">
              <a:ea typeface="Calibri"/>
              <a:cs typeface="Arial"/>
            </a:endParaRPr>
          </a:p>
          <a:p>
            <a:pPr>
              <a:lnSpc>
                <a:spcPct val="115000"/>
              </a:lnSpc>
            </a:pPr>
            <a:r>
              <a:rPr lang="en-US" sz="1300" b="1" dirty="0">
                <a:solidFill>
                  <a:srgbClr val="365F91"/>
                </a:solidFill>
                <a:latin typeface="MyriadPro-Light"/>
                <a:ea typeface="Calibri"/>
                <a:cs typeface="MyriadPro-Light"/>
              </a:rPr>
              <a:t>7.3 Online creativity .....................................................................................50.3 21</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7.3.1 Generic top-level domains (TLDs)/</a:t>
            </a:r>
            <a:r>
              <a:rPr lang="en-US" sz="1300" dirty="0" err="1">
                <a:solidFill>
                  <a:srgbClr val="632423"/>
                </a:solidFill>
                <a:latin typeface="MyriadPro-Light"/>
                <a:ea typeface="Calibri"/>
                <a:cs typeface="MyriadPro-Light"/>
              </a:rPr>
              <a:t>th</a:t>
            </a:r>
            <a:r>
              <a:rPr lang="en-US" sz="1300" dirty="0">
                <a:solidFill>
                  <a:srgbClr val="632423"/>
                </a:solidFill>
                <a:latin typeface="MyriadPro-Light"/>
                <a:ea typeface="Calibri"/>
                <a:cs typeface="MyriadPro-Light"/>
              </a:rPr>
              <a:t> pop. 15–69 ............28.0 25</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7.3.2 Country-code TLDs/</a:t>
            </a:r>
            <a:r>
              <a:rPr lang="en-US" sz="1300" dirty="0" err="1">
                <a:solidFill>
                  <a:srgbClr val="632423"/>
                </a:solidFill>
                <a:latin typeface="MyriadPro-Light"/>
                <a:ea typeface="Calibri"/>
                <a:cs typeface="MyriadPro-Light"/>
              </a:rPr>
              <a:t>th</a:t>
            </a:r>
            <a:r>
              <a:rPr lang="en-US" sz="1300" dirty="0">
                <a:solidFill>
                  <a:srgbClr val="632423"/>
                </a:solidFill>
                <a:latin typeface="MyriadPro-Light"/>
                <a:ea typeface="Calibri"/>
                <a:cs typeface="MyriadPro-Light"/>
              </a:rPr>
              <a:t> pop. 15–69 ............................................19.1 36</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7.3.3 Wikipedia edits/pop. 15–69 ...................................................... 7906.3 8</a:t>
            </a:r>
            <a:endParaRPr lang="en-US" sz="1300" dirty="0">
              <a:ea typeface="Calibri"/>
              <a:cs typeface="Arial"/>
            </a:endParaRPr>
          </a:p>
          <a:p>
            <a:pPr marL="476263">
              <a:lnSpc>
                <a:spcPct val="115000"/>
              </a:lnSpc>
            </a:pPr>
            <a:r>
              <a:rPr lang="en-US" sz="1300" dirty="0">
                <a:solidFill>
                  <a:srgbClr val="632423"/>
                </a:solidFill>
                <a:latin typeface="MyriadPro-Light"/>
                <a:ea typeface="Calibri"/>
                <a:cs typeface="MyriadPro-Light"/>
              </a:rPr>
              <a:t>7.3.4 Video uploads on YouTube/pop. 15–69 .................................95.5 2 l</a:t>
            </a:r>
            <a:endParaRPr lang="en-US" sz="1300" dirty="0">
              <a:ea typeface="Calibri"/>
              <a:cs typeface="Arial"/>
            </a:endParaRPr>
          </a:p>
        </p:txBody>
      </p:sp>
      <p:sp>
        <p:nvSpPr>
          <p:cNvPr id="4" name="Slide Number Placeholder 3"/>
          <p:cNvSpPr>
            <a:spLocks noGrp="1"/>
          </p:cNvSpPr>
          <p:nvPr>
            <p:ph type="sldNum" sz="quarter" idx="10"/>
          </p:nvPr>
        </p:nvSpPr>
        <p:spPr/>
        <p:txBody>
          <a:bodyPr/>
          <a:lstStyle/>
          <a:p>
            <a:fld id="{B51375B5-C866-4C62-A0EE-CD0B3313E928}" type="slidenum">
              <a:rPr lang="en-US" smtClean="0"/>
              <a:t>20</a:t>
            </a:fld>
            <a:endParaRPr lang="en-US"/>
          </a:p>
        </p:txBody>
      </p:sp>
    </p:spTree>
    <p:extLst>
      <p:ext uri="{BB962C8B-B14F-4D97-AF65-F5344CB8AC3E}">
        <p14:creationId xmlns:p14="http://schemas.microsoft.com/office/powerpoint/2010/main" val="656429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B412EA-A2C5-4A11-AC6A-2E3F41336581}" type="datetimeFigureOut">
              <a:rPr lang="en-US" smtClean="0"/>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267109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B412EA-A2C5-4A11-AC6A-2E3F41336581}" type="datetimeFigureOut">
              <a:rPr lang="en-US" smtClean="0"/>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138938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B412EA-A2C5-4A11-AC6A-2E3F41336581}" type="datetimeFigureOut">
              <a:rPr lang="en-US" smtClean="0"/>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125771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B3E0-B5DA-0C24-A821-F196ABAAC8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7A286D-EED7-4206-5712-97719A348B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4FAA87-4EDE-F39E-0065-8F4897E429AB}"/>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5" name="Footer Placeholder 4">
            <a:extLst>
              <a:ext uri="{FF2B5EF4-FFF2-40B4-BE49-F238E27FC236}">
                <a16:creationId xmlns:a16="http://schemas.microsoft.com/office/drawing/2014/main" id="{23990517-3A22-9CDD-BAA1-63ABE3817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F52F3-A768-4D3D-01D3-797D68566282}"/>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4260935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D4A23-19E3-3103-5724-59305208F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377014-1BA2-3042-0370-F0A752B65D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EC2897-AA37-DF29-A6E0-7865A7D90A25}"/>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5" name="Footer Placeholder 4">
            <a:extLst>
              <a:ext uri="{FF2B5EF4-FFF2-40B4-BE49-F238E27FC236}">
                <a16:creationId xmlns:a16="http://schemas.microsoft.com/office/drawing/2014/main" id="{A51F5AEB-7A3F-5FD7-B5E3-8B22DD4A39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D62D9A-437C-7604-36BC-BED8CE3AA46C}"/>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1256911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8C66-60BB-B080-0FE5-5E8EBB3F6B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967A19-46F8-C49D-E3E4-F319F898A2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244255-A13A-753D-0712-882F1EC9F968}"/>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5" name="Footer Placeholder 4">
            <a:extLst>
              <a:ext uri="{FF2B5EF4-FFF2-40B4-BE49-F238E27FC236}">
                <a16:creationId xmlns:a16="http://schemas.microsoft.com/office/drawing/2014/main" id="{9DA5C698-B52F-0ACB-3F93-DB5B50F67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E2A0F0-FE27-B062-EB5D-E3FC69F91A05}"/>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1306499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6CFED-D538-9C77-E7FD-DD91B440A4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AE275D-C881-B57E-6007-1846A20738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FB4C16-DB75-8506-02A6-E98EC706D9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7A5023-E3D9-50D7-89F0-4787A6EA4452}"/>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6" name="Footer Placeholder 5">
            <a:extLst>
              <a:ext uri="{FF2B5EF4-FFF2-40B4-BE49-F238E27FC236}">
                <a16:creationId xmlns:a16="http://schemas.microsoft.com/office/drawing/2014/main" id="{2D252FDD-D535-1125-CC1C-99412234A4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BE62D-A47E-CE1A-99A6-347897659EC0}"/>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2176051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B41EF-D9AD-262D-52E6-CF3753D3FF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C9A344-2B33-449C-A9D3-197547FCD1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39EDFD-996E-464B-EE85-66E027F679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D1130E-0BA0-22B2-C1C1-D61393A3E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02F20F-62EC-F381-7531-17ACB719CE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40F020-DFBD-C2E2-C3EF-DD0E4A52C731}"/>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8" name="Footer Placeholder 7">
            <a:extLst>
              <a:ext uri="{FF2B5EF4-FFF2-40B4-BE49-F238E27FC236}">
                <a16:creationId xmlns:a16="http://schemas.microsoft.com/office/drawing/2014/main" id="{D9867DA6-2108-2D11-DE78-89054A4B48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46D80C-5463-EC87-7778-50966D7B8902}"/>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3100993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E75C0-854C-EF2C-6A4F-27C59D4B5A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7BAF47-E6C4-143C-FA6A-AA1E09426A95}"/>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4" name="Footer Placeholder 3">
            <a:extLst>
              <a:ext uri="{FF2B5EF4-FFF2-40B4-BE49-F238E27FC236}">
                <a16:creationId xmlns:a16="http://schemas.microsoft.com/office/drawing/2014/main" id="{70FBD4D3-FFF2-14A9-E9B1-1CD0FD8144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74C901-E0E9-3960-9BFA-A9A5992DB6A1}"/>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2263138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A99CD5-8E3D-56EB-A509-12E97F439BFC}"/>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3" name="Footer Placeholder 2">
            <a:extLst>
              <a:ext uri="{FF2B5EF4-FFF2-40B4-BE49-F238E27FC236}">
                <a16:creationId xmlns:a16="http://schemas.microsoft.com/office/drawing/2014/main" id="{7652B921-0DDA-D726-69DB-F476F9DA3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0D3566-C2B0-BA8D-55B7-9F8AC3F11496}"/>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3555515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B0DF7-C540-E618-9CC6-08CDAA6A01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35C60A-73E4-78A6-8D22-2C8C2B608B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196015-BC3D-53DB-EC57-14D1A6D417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049A6A-1D11-54F7-6BFF-024C2E3E116E}"/>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6" name="Footer Placeholder 5">
            <a:extLst>
              <a:ext uri="{FF2B5EF4-FFF2-40B4-BE49-F238E27FC236}">
                <a16:creationId xmlns:a16="http://schemas.microsoft.com/office/drawing/2014/main" id="{1C5D59E1-5EC6-6596-1567-4C227741EA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EC9FA6-1664-A317-C3D5-DCFD81681166}"/>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57628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B412EA-A2C5-4A11-AC6A-2E3F41336581}" type="datetimeFigureOut">
              <a:rPr lang="en-US" smtClean="0"/>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39188935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9D404-EC31-9993-5E8C-CF9DB01888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B3BDAB-9E88-FA56-389A-D7643F2C14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663060-255E-85AA-1E1D-A4342B4814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E1400-9849-47A4-BA6F-9F48AE6EF35E}"/>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6" name="Footer Placeholder 5">
            <a:extLst>
              <a:ext uri="{FF2B5EF4-FFF2-40B4-BE49-F238E27FC236}">
                <a16:creationId xmlns:a16="http://schemas.microsoft.com/office/drawing/2014/main" id="{0A76DBB8-149E-C757-40A4-8985980620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F84B2-4CA2-931C-A094-A7078A585E22}"/>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2149160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EA2D-44A9-E289-C31A-A38DD42DF5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15FAB9-24C9-3B90-7ACF-4B53128B71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B45961-9A4A-C4E3-9BAC-0D0570E255F3}"/>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5" name="Footer Placeholder 4">
            <a:extLst>
              <a:ext uri="{FF2B5EF4-FFF2-40B4-BE49-F238E27FC236}">
                <a16:creationId xmlns:a16="http://schemas.microsoft.com/office/drawing/2014/main" id="{2D425BA4-827B-9F1D-0E2E-CCEFC43BE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E80FE-BF74-8DF4-990A-9C0A51734164}"/>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11911354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84FF91-3446-5CA4-8632-F8F29D16D6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CE318C-F0BA-5E94-1279-16BE14DEDE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42F81C-560B-D949-43C6-2A52BD178D42}"/>
              </a:ext>
            </a:extLst>
          </p:cNvPr>
          <p:cNvSpPr>
            <a:spLocks noGrp="1"/>
          </p:cNvSpPr>
          <p:nvPr>
            <p:ph type="dt" sz="half" idx="10"/>
          </p:nvPr>
        </p:nvSpPr>
        <p:spPr/>
        <p:txBody>
          <a:bodyPr/>
          <a:lstStyle/>
          <a:p>
            <a:fld id="{37524533-41E7-432B-B191-677A35113157}" type="datetimeFigureOut">
              <a:rPr lang="en-US" smtClean="0"/>
              <a:t>14-Jul-23</a:t>
            </a:fld>
            <a:endParaRPr lang="en-US"/>
          </a:p>
        </p:txBody>
      </p:sp>
      <p:sp>
        <p:nvSpPr>
          <p:cNvPr id="5" name="Footer Placeholder 4">
            <a:extLst>
              <a:ext uri="{FF2B5EF4-FFF2-40B4-BE49-F238E27FC236}">
                <a16:creationId xmlns:a16="http://schemas.microsoft.com/office/drawing/2014/main" id="{1FD285C7-DB6E-79D2-C0CB-767BBEE25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2B233-E56C-5696-6960-381AABD9D57D}"/>
              </a:ext>
            </a:extLst>
          </p:cNvPr>
          <p:cNvSpPr>
            <a:spLocks noGrp="1"/>
          </p:cNvSpPr>
          <p:nvPr>
            <p:ph type="sldNum" sz="quarter" idx="12"/>
          </p:nvPr>
        </p:nvSpPr>
        <p:spPr/>
        <p:txBody>
          <a:bodyPr/>
          <a:lstStyle/>
          <a:p>
            <a:fld id="{68EE50BF-F3E0-48B1-8323-FF17519BA785}" type="slidenum">
              <a:rPr lang="en-US" smtClean="0"/>
              <a:t>‹#›</a:t>
            </a:fld>
            <a:endParaRPr lang="en-US"/>
          </a:p>
        </p:txBody>
      </p:sp>
    </p:spTree>
    <p:extLst>
      <p:ext uri="{BB962C8B-B14F-4D97-AF65-F5344CB8AC3E}">
        <p14:creationId xmlns:p14="http://schemas.microsoft.com/office/powerpoint/2010/main" val="373564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B412EA-A2C5-4A11-AC6A-2E3F41336581}" type="datetimeFigureOut">
              <a:rPr lang="en-US" smtClean="0"/>
              <a:t>14-Jul-23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113067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B412EA-A2C5-4A11-AC6A-2E3F41336581}" type="datetimeFigureOut">
              <a:rPr lang="en-US" smtClean="0"/>
              <a:t>14-Jul-23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4149399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B412EA-A2C5-4A11-AC6A-2E3F41336581}" type="datetimeFigureOut">
              <a:rPr lang="en-US" smtClean="0"/>
              <a:t>14-Jul-23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240120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B412EA-A2C5-4A11-AC6A-2E3F41336581}" type="datetimeFigureOut">
              <a:rPr lang="en-US" smtClean="0"/>
              <a:t>14-Jul-23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403423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B412EA-A2C5-4A11-AC6A-2E3F41336581}" type="datetimeFigureOut">
              <a:rPr lang="en-US" smtClean="0"/>
              <a:t>14-Jul-23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231413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B412EA-A2C5-4A11-AC6A-2E3F41336581}" type="datetimeFigureOut">
              <a:rPr lang="en-US" smtClean="0"/>
              <a:t>14-Jul-23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86845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B412EA-A2C5-4A11-AC6A-2E3F41336581}" type="datetimeFigureOut">
              <a:rPr lang="en-US" smtClean="0"/>
              <a:t>14-Jul-23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EC985-B74D-478E-A425-4B8B720EB2A6}" type="slidenum">
              <a:rPr lang="en-US" smtClean="0"/>
              <a:t>‹#›</a:t>
            </a:fld>
            <a:endParaRPr lang="en-US"/>
          </a:p>
        </p:txBody>
      </p:sp>
    </p:spTree>
    <p:extLst>
      <p:ext uri="{BB962C8B-B14F-4D97-AF65-F5344CB8AC3E}">
        <p14:creationId xmlns:p14="http://schemas.microsoft.com/office/powerpoint/2010/main" val="101553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B412EA-A2C5-4A11-AC6A-2E3F41336581}" type="datetimeFigureOut">
              <a:rPr lang="en-US" smtClean="0"/>
              <a:t>14-Jul-23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EC985-B74D-478E-A425-4B8B720EB2A6}" type="slidenum">
              <a:rPr lang="en-US" smtClean="0"/>
              <a:t>‹#›</a:t>
            </a:fld>
            <a:endParaRPr lang="en-US"/>
          </a:p>
        </p:txBody>
      </p:sp>
    </p:spTree>
    <p:extLst>
      <p:ext uri="{BB962C8B-B14F-4D97-AF65-F5344CB8AC3E}">
        <p14:creationId xmlns:p14="http://schemas.microsoft.com/office/powerpoint/2010/main" val="4206608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34CB66-7F17-70AC-0ACC-89B3FE83A5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D6B2B9-0169-5843-EB71-85EE18C3A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EEE93-7B1F-63E8-6404-9E099E5043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24533-41E7-432B-B191-677A35113157}" type="datetimeFigureOut">
              <a:rPr lang="en-US" smtClean="0"/>
              <a:t>14-Jul-23</a:t>
            </a:fld>
            <a:endParaRPr lang="en-US"/>
          </a:p>
        </p:txBody>
      </p:sp>
      <p:sp>
        <p:nvSpPr>
          <p:cNvPr id="5" name="Footer Placeholder 4">
            <a:extLst>
              <a:ext uri="{FF2B5EF4-FFF2-40B4-BE49-F238E27FC236}">
                <a16:creationId xmlns:a16="http://schemas.microsoft.com/office/drawing/2014/main" id="{AC1E5B84-60E8-AEB7-0DB2-6C5FF96383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2F76DD-6774-5EBE-E624-CF50B83847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E50BF-F3E0-48B1-8323-FF17519BA785}" type="slidenum">
              <a:rPr lang="en-US" smtClean="0"/>
              <a:t>‹#›</a:t>
            </a:fld>
            <a:endParaRPr lang="en-US"/>
          </a:p>
        </p:txBody>
      </p:sp>
    </p:spTree>
    <p:extLst>
      <p:ext uri="{BB962C8B-B14F-4D97-AF65-F5344CB8AC3E}">
        <p14:creationId xmlns:p14="http://schemas.microsoft.com/office/powerpoint/2010/main" val="586687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D1C68-CA76-B468-3656-30373E18AC74}"/>
              </a:ext>
            </a:extLst>
          </p:cNvPr>
          <p:cNvSpPr>
            <a:spLocks noGrp="1"/>
          </p:cNvSpPr>
          <p:nvPr>
            <p:ph type="ctrTitle"/>
          </p:nvPr>
        </p:nvSpPr>
        <p:spPr>
          <a:xfrm>
            <a:off x="1524000" y="1122363"/>
            <a:ext cx="9541164" cy="2387600"/>
          </a:xfrm>
        </p:spPr>
        <p:txBody>
          <a:bodyPr>
            <a:normAutofit fontScale="90000"/>
          </a:bodyPr>
          <a:lstStyle/>
          <a:p>
            <a:r>
              <a:rPr lang="en-US" dirty="0"/>
              <a:t>Adapting innovation to our needs</a:t>
            </a:r>
            <a:br>
              <a:rPr lang="en-US" dirty="0"/>
            </a:br>
            <a:r>
              <a:rPr lang="en-US" dirty="0"/>
              <a:t>a practical approach</a:t>
            </a:r>
          </a:p>
        </p:txBody>
      </p:sp>
      <p:sp>
        <p:nvSpPr>
          <p:cNvPr id="3" name="Subtitle 2">
            <a:extLst>
              <a:ext uri="{FF2B5EF4-FFF2-40B4-BE49-F238E27FC236}">
                <a16:creationId xmlns:a16="http://schemas.microsoft.com/office/drawing/2014/main" id="{8BB12AA3-5276-EC84-96A6-3F7B82978A96}"/>
              </a:ext>
            </a:extLst>
          </p:cNvPr>
          <p:cNvSpPr>
            <a:spLocks noGrp="1"/>
          </p:cNvSpPr>
          <p:nvPr>
            <p:ph type="subTitle" idx="1"/>
          </p:nvPr>
        </p:nvSpPr>
        <p:spPr>
          <a:xfrm>
            <a:off x="1330028" y="3602038"/>
            <a:ext cx="9541164" cy="1655762"/>
          </a:xfrm>
        </p:spPr>
        <p:txBody>
          <a:bodyPr/>
          <a:lstStyle/>
          <a:p>
            <a:r>
              <a:rPr lang="en-US" dirty="0"/>
              <a:t>Raphael Bar-El</a:t>
            </a:r>
          </a:p>
          <a:p>
            <a:r>
              <a:rPr lang="en-US" dirty="0"/>
              <a:t>Innovation as an Instrument for the Promotion of Non-technological Firms</a:t>
            </a:r>
          </a:p>
          <a:p>
            <a:r>
              <a:rPr lang="en-US" dirty="0"/>
              <a:t>Fortaleza, UFC, July 19-20, 2023</a:t>
            </a:r>
          </a:p>
        </p:txBody>
      </p:sp>
      <p:pic>
        <p:nvPicPr>
          <p:cNvPr id="4" name="Picture 3">
            <a:extLst>
              <a:ext uri="{FF2B5EF4-FFF2-40B4-BE49-F238E27FC236}">
                <a16:creationId xmlns:a16="http://schemas.microsoft.com/office/drawing/2014/main" id="{01FF6A9B-1EAF-37D5-C106-F5E8145C180D}"/>
              </a:ext>
            </a:extLst>
          </p:cNvPr>
          <p:cNvPicPr>
            <a:picLocks noChangeAspect="1"/>
          </p:cNvPicPr>
          <p:nvPr/>
        </p:nvPicPr>
        <p:blipFill>
          <a:blip r:embed="rId2"/>
          <a:stretch>
            <a:fillRect/>
          </a:stretch>
        </p:blipFill>
        <p:spPr>
          <a:xfrm>
            <a:off x="7075045" y="175158"/>
            <a:ext cx="4824849" cy="1072188"/>
          </a:xfrm>
          <a:prstGeom prst="rect">
            <a:avLst/>
          </a:prstGeom>
        </p:spPr>
      </p:pic>
    </p:spTree>
    <p:extLst>
      <p:ext uri="{BB962C8B-B14F-4D97-AF65-F5344CB8AC3E}">
        <p14:creationId xmlns:p14="http://schemas.microsoft.com/office/powerpoint/2010/main" val="2484234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DCC7B-A665-17F1-1538-2489CF826637}"/>
              </a:ext>
            </a:extLst>
          </p:cNvPr>
          <p:cNvSpPr>
            <a:spLocks noGrp="1"/>
          </p:cNvSpPr>
          <p:nvPr>
            <p:ph type="title"/>
          </p:nvPr>
        </p:nvSpPr>
        <p:spPr>
          <a:xfrm>
            <a:off x="609600" y="274638"/>
            <a:ext cx="10972800" cy="1570186"/>
          </a:xfrm>
        </p:spPr>
        <p:txBody>
          <a:bodyPr>
            <a:normAutofit/>
          </a:bodyPr>
          <a:lstStyle/>
          <a:p>
            <a:r>
              <a:rPr lang="en-US" dirty="0"/>
              <a:t>Statistically tested based on data from GII for 127 countries about 81 indicators</a:t>
            </a:r>
          </a:p>
        </p:txBody>
      </p:sp>
      <p:sp>
        <p:nvSpPr>
          <p:cNvPr id="3" name="Content Placeholder 2">
            <a:extLst>
              <a:ext uri="{FF2B5EF4-FFF2-40B4-BE49-F238E27FC236}">
                <a16:creationId xmlns:a16="http://schemas.microsoft.com/office/drawing/2014/main" id="{0B5A1112-B490-CAC1-0B21-B38E8CDBB1A3}"/>
              </a:ext>
            </a:extLst>
          </p:cNvPr>
          <p:cNvSpPr>
            <a:spLocks noGrp="1"/>
          </p:cNvSpPr>
          <p:nvPr>
            <p:ph idx="1"/>
          </p:nvPr>
        </p:nvSpPr>
        <p:spPr>
          <a:xfrm>
            <a:off x="609600" y="2060848"/>
            <a:ext cx="10972800" cy="4065316"/>
          </a:xfrm>
        </p:spPr>
        <p:txBody>
          <a:bodyPr/>
          <a:lstStyle/>
          <a:p>
            <a:r>
              <a:rPr lang="en-US" dirty="0"/>
              <a:t>Knowledge creation mostly determined by inputs of R&amp;D, academy, international networks, ICT access.</a:t>
            </a:r>
          </a:p>
          <a:p>
            <a:r>
              <a:rPr lang="en-US" dirty="0"/>
              <a:t>Innovation creation mostly determined by inputs of import of technological products and services, local professional formation, local business environment.</a:t>
            </a:r>
          </a:p>
          <a:p>
            <a:r>
              <a:rPr lang="en-US" dirty="0"/>
              <a:t>And most important: knowledge creation is not necessarily a major driver of innovation creation.</a:t>
            </a:r>
          </a:p>
        </p:txBody>
      </p:sp>
      <p:sp>
        <p:nvSpPr>
          <p:cNvPr id="5" name="TextBox 4">
            <a:extLst>
              <a:ext uri="{FF2B5EF4-FFF2-40B4-BE49-F238E27FC236}">
                <a16:creationId xmlns:a16="http://schemas.microsoft.com/office/drawing/2014/main" id="{EE07EB37-CD4E-A57E-C110-86524D1D5AAE}"/>
              </a:ext>
            </a:extLst>
          </p:cNvPr>
          <p:cNvSpPr txBox="1"/>
          <p:nvPr/>
        </p:nvSpPr>
        <p:spPr>
          <a:xfrm>
            <a:off x="7104112" y="5430821"/>
            <a:ext cx="4445403" cy="1284967"/>
          </a:xfrm>
          <a:prstGeom prst="rect">
            <a:avLst/>
          </a:prstGeom>
          <a:noFill/>
        </p:spPr>
        <p:txBody>
          <a:bodyPr wrap="square">
            <a:spAutoFit/>
          </a:bodyPr>
          <a:lstStyle/>
          <a:p>
            <a:pPr algn="l"/>
            <a:r>
              <a:rPr lang="en-US" sz="1600" b="0" i="0" u="none" strike="noStrike" baseline="0" dirty="0">
                <a:solidFill>
                  <a:srgbClr val="000000"/>
                </a:solidFill>
                <a:latin typeface="t1-gul-regular"/>
              </a:rPr>
              <a:t>Economic Analysis and Policy</a:t>
            </a:r>
          </a:p>
          <a:p>
            <a:pPr algn="l"/>
            <a:r>
              <a:rPr lang="en-US" sz="900" b="0" i="0" u="none" strike="noStrike" baseline="0" dirty="0">
                <a:solidFill>
                  <a:srgbClr val="000000"/>
                </a:solidFill>
                <a:latin typeface="t1-uni-regular"/>
              </a:rPr>
              <a:t>journal homepage: </a:t>
            </a:r>
            <a:r>
              <a:rPr lang="en-US" sz="900" b="0" i="0" u="none" strike="noStrike" baseline="0" dirty="0">
                <a:solidFill>
                  <a:srgbClr val="0081AD"/>
                </a:solidFill>
                <a:latin typeface="t1-uni-regular"/>
              </a:rPr>
              <a:t>www.elsevier.com/locate/eap</a:t>
            </a:r>
          </a:p>
          <a:p>
            <a:pPr algn="l"/>
            <a:r>
              <a:rPr lang="en-US" sz="1050" b="0" i="0" u="none" strike="noStrike" baseline="0" dirty="0">
                <a:solidFill>
                  <a:srgbClr val="000000"/>
                </a:solidFill>
                <a:latin typeface="t1-gul-regular"/>
              </a:rPr>
              <a:t>Modelling economic policy issues</a:t>
            </a:r>
          </a:p>
          <a:p>
            <a:pPr algn="l"/>
            <a:r>
              <a:rPr lang="en-US" sz="1600" b="0" i="0" u="none" strike="noStrike" baseline="0" dirty="0">
                <a:solidFill>
                  <a:srgbClr val="000000"/>
                </a:solidFill>
                <a:latin typeface="t1-gul-regular"/>
              </a:rPr>
              <a:t>Reframing innovation: A case of split personality</a:t>
            </a:r>
          </a:p>
          <a:p>
            <a:pPr algn="l"/>
            <a:r>
              <a:rPr lang="en-US" sz="1200" b="0" i="0" u="none" strike="noStrike" baseline="0" dirty="0">
                <a:solidFill>
                  <a:srgbClr val="000000"/>
                </a:solidFill>
                <a:latin typeface="t1-gul-regular"/>
              </a:rPr>
              <a:t>Raphael Bar-El </a:t>
            </a:r>
            <a:r>
              <a:rPr lang="en-US" sz="900" b="0" i="0" u="none" strike="noStrike" baseline="0" dirty="0">
                <a:solidFill>
                  <a:srgbClr val="0081AD"/>
                </a:solidFill>
                <a:latin typeface="MTSYN"/>
              </a:rPr>
              <a:t>∗</a:t>
            </a:r>
          </a:p>
          <a:p>
            <a:pPr algn="l"/>
            <a:r>
              <a:rPr lang="en-US" sz="700" b="0" i="0" u="none" strike="noStrike" baseline="0" dirty="0">
                <a:solidFill>
                  <a:srgbClr val="000000"/>
                </a:solidFill>
                <a:latin typeface="t1-gul-regular-italic"/>
              </a:rPr>
              <a:t>Ben-Gurion University, Israel</a:t>
            </a:r>
          </a:p>
          <a:p>
            <a:pPr algn="l"/>
            <a:r>
              <a:rPr lang="en-US" sz="700" b="0" i="0" u="none" strike="noStrike" baseline="0" dirty="0">
                <a:solidFill>
                  <a:srgbClr val="000000"/>
                </a:solidFill>
                <a:latin typeface="t1-gul-regular-italic"/>
              </a:rPr>
              <a:t>Sapir Academic College, Israel</a:t>
            </a:r>
            <a:endParaRPr lang="en-US" sz="2000" dirty="0"/>
          </a:p>
        </p:txBody>
      </p:sp>
    </p:spTree>
    <p:extLst>
      <p:ext uri="{BB962C8B-B14F-4D97-AF65-F5344CB8AC3E}">
        <p14:creationId xmlns:p14="http://schemas.microsoft.com/office/powerpoint/2010/main" val="2676087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59BE-59F0-6FDD-DEA7-A1A7CEA281DB}"/>
              </a:ext>
            </a:extLst>
          </p:cNvPr>
          <p:cNvSpPr>
            <a:spLocks noGrp="1"/>
          </p:cNvSpPr>
          <p:nvPr>
            <p:ph type="title"/>
          </p:nvPr>
        </p:nvSpPr>
        <p:spPr/>
        <p:txBody>
          <a:bodyPr>
            <a:normAutofit/>
          </a:bodyPr>
          <a:lstStyle/>
          <a:p>
            <a:r>
              <a:rPr lang="en-US" dirty="0"/>
              <a:t>Therefore:</a:t>
            </a:r>
          </a:p>
        </p:txBody>
      </p:sp>
      <p:sp>
        <p:nvSpPr>
          <p:cNvPr id="3" name="Content Placeholder 2">
            <a:extLst>
              <a:ext uri="{FF2B5EF4-FFF2-40B4-BE49-F238E27FC236}">
                <a16:creationId xmlns:a16="http://schemas.microsoft.com/office/drawing/2014/main" id="{47723DD3-78A7-386F-0044-948055F120E2}"/>
              </a:ext>
            </a:extLst>
          </p:cNvPr>
          <p:cNvSpPr>
            <a:spLocks noGrp="1"/>
          </p:cNvSpPr>
          <p:nvPr>
            <p:ph idx="1"/>
          </p:nvPr>
        </p:nvSpPr>
        <p:spPr/>
        <p:txBody>
          <a:bodyPr/>
          <a:lstStyle/>
          <a:p>
            <a:r>
              <a:rPr lang="en-US" dirty="0"/>
              <a:t>Don’t say innovation, say knowledge creation or innovation implementation.</a:t>
            </a:r>
          </a:p>
          <a:p>
            <a:r>
              <a:rPr lang="en-US" dirty="0"/>
              <a:t>Knowledge technological innovation leads to global impacts, not necessarily to local business activity. </a:t>
            </a:r>
          </a:p>
          <a:p>
            <a:r>
              <a:rPr lang="en-US" dirty="0"/>
              <a:t>Technological absorption capacity nurtures local growth as well as technological integration.</a:t>
            </a:r>
          </a:p>
        </p:txBody>
      </p:sp>
    </p:spTree>
    <p:extLst>
      <p:ext uri="{BB962C8B-B14F-4D97-AF65-F5344CB8AC3E}">
        <p14:creationId xmlns:p14="http://schemas.microsoft.com/office/powerpoint/2010/main" val="3642936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3AE24-4D09-C8D3-12A9-3FA9FA575881}"/>
              </a:ext>
            </a:extLst>
          </p:cNvPr>
          <p:cNvSpPr>
            <a:spLocks noGrp="1"/>
          </p:cNvSpPr>
          <p:nvPr>
            <p:ph type="title"/>
          </p:nvPr>
        </p:nvSpPr>
        <p:spPr/>
        <p:txBody>
          <a:bodyPr/>
          <a:lstStyle/>
          <a:p>
            <a:r>
              <a:rPr lang="en-US" dirty="0"/>
              <a:t>Policy measures to be considered</a:t>
            </a:r>
          </a:p>
        </p:txBody>
      </p:sp>
      <p:sp>
        <p:nvSpPr>
          <p:cNvPr id="3" name="Content Placeholder 2">
            <a:extLst>
              <a:ext uri="{FF2B5EF4-FFF2-40B4-BE49-F238E27FC236}">
                <a16:creationId xmlns:a16="http://schemas.microsoft.com/office/drawing/2014/main" id="{16670C31-9F81-0FBC-151A-C25EB294E6F3}"/>
              </a:ext>
            </a:extLst>
          </p:cNvPr>
          <p:cNvSpPr>
            <a:spLocks noGrp="1"/>
          </p:cNvSpPr>
          <p:nvPr>
            <p:ph idx="1"/>
          </p:nvPr>
        </p:nvSpPr>
        <p:spPr/>
        <p:txBody>
          <a:bodyPr/>
          <a:lstStyle/>
          <a:p>
            <a:r>
              <a:rPr lang="en-US" dirty="0"/>
              <a:t>Countries/regions at lower development levels should promote more innovation implementation policies than knowledge creation.</a:t>
            </a:r>
          </a:p>
          <a:p>
            <a:r>
              <a:rPr lang="en-US" dirty="0"/>
              <a:t>Adoption and adaptation (not only creation) of knowledge is an efficient instrument to be sustained. </a:t>
            </a:r>
          </a:p>
        </p:txBody>
      </p:sp>
    </p:spTree>
    <p:extLst>
      <p:ext uri="{BB962C8B-B14F-4D97-AF65-F5344CB8AC3E}">
        <p14:creationId xmlns:p14="http://schemas.microsoft.com/office/powerpoint/2010/main" val="331796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F8BAD-609E-4FA4-BD16-4DB2B1B7B57B}"/>
              </a:ext>
            </a:extLst>
          </p:cNvPr>
          <p:cNvSpPr>
            <a:spLocks noGrp="1"/>
          </p:cNvSpPr>
          <p:nvPr>
            <p:ph type="title"/>
          </p:nvPr>
        </p:nvSpPr>
        <p:spPr/>
        <p:txBody>
          <a:bodyPr/>
          <a:lstStyle/>
          <a:p>
            <a:r>
              <a:rPr lang="en-US" b="1" dirty="0"/>
              <a:t>Still to be done:</a:t>
            </a:r>
          </a:p>
        </p:txBody>
      </p:sp>
      <p:sp>
        <p:nvSpPr>
          <p:cNvPr id="3" name="Content Placeholder 2">
            <a:extLst>
              <a:ext uri="{FF2B5EF4-FFF2-40B4-BE49-F238E27FC236}">
                <a16:creationId xmlns:a16="http://schemas.microsoft.com/office/drawing/2014/main" id="{DB488E2B-3A62-49DE-AC61-38D3A1B7514A}"/>
              </a:ext>
            </a:extLst>
          </p:cNvPr>
          <p:cNvSpPr>
            <a:spLocks noGrp="1"/>
          </p:cNvSpPr>
          <p:nvPr>
            <p:ph idx="1"/>
          </p:nvPr>
        </p:nvSpPr>
        <p:spPr/>
        <p:txBody>
          <a:bodyPr/>
          <a:lstStyle/>
          <a:p>
            <a:r>
              <a:rPr lang="en-US" b="1" dirty="0"/>
              <a:t>Inclusion of additional variables.</a:t>
            </a:r>
          </a:p>
          <a:p>
            <a:r>
              <a:rPr lang="en-US" b="1" dirty="0"/>
              <a:t>Separate analysis for higher income and lower income regions.</a:t>
            </a:r>
          </a:p>
          <a:p>
            <a:r>
              <a:rPr lang="en-US" b="1" dirty="0"/>
              <a:t>Case studies for specific groups of countries.</a:t>
            </a:r>
          </a:p>
          <a:p>
            <a:r>
              <a:rPr lang="en-US" b="1" dirty="0"/>
              <a:t>In-depth statistical testing (non-linear relationships).</a:t>
            </a:r>
          </a:p>
        </p:txBody>
      </p:sp>
      <p:grpSp>
        <p:nvGrpSpPr>
          <p:cNvPr id="4" name="Group 3">
            <a:extLst>
              <a:ext uri="{FF2B5EF4-FFF2-40B4-BE49-F238E27FC236}">
                <a16:creationId xmlns:a16="http://schemas.microsoft.com/office/drawing/2014/main" id="{E14B923C-E004-4B5D-85D4-CF46D6920E7D}"/>
              </a:ext>
            </a:extLst>
          </p:cNvPr>
          <p:cNvGrpSpPr/>
          <p:nvPr/>
        </p:nvGrpSpPr>
        <p:grpSpPr>
          <a:xfrm>
            <a:off x="119336" y="116632"/>
            <a:ext cx="3168351" cy="1656184"/>
            <a:chOff x="2639616" y="1065946"/>
            <a:chExt cx="6611757" cy="4801476"/>
          </a:xfrm>
        </p:grpSpPr>
        <p:sp>
          <p:nvSpPr>
            <p:cNvPr id="5" name="Rectangle: Rounded Corners 4">
              <a:extLst>
                <a:ext uri="{FF2B5EF4-FFF2-40B4-BE49-F238E27FC236}">
                  <a16:creationId xmlns:a16="http://schemas.microsoft.com/office/drawing/2014/main" id="{4D656E08-084F-4E39-82B0-E57EAE4A6D4B}"/>
                </a:ext>
              </a:extLst>
            </p:cNvPr>
            <p:cNvSpPr/>
            <p:nvPr/>
          </p:nvSpPr>
          <p:spPr>
            <a:xfrm>
              <a:off x="2999673" y="2773983"/>
              <a:ext cx="2448255" cy="14401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a:solidFill>
                    <a:schemeClr val="tx2">
                      <a:lumMod val="75000"/>
                    </a:schemeClr>
                  </a:solidFill>
                </a:rPr>
                <a:t>Knowledge creation</a:t>
              </a:r>
            </a:p>
          </p:txBody>
        </p:sp>
        <p:sp>
          <p:nvSpPr>
            <p:cNvPr id="6" name="Oval 5">
              <a:extLst>
                <a:ext uri="{FF2B5EF4-FFF2-40B4-BE49-F238E27FC236}">
                  <a16:creationId xmlns:a16="http://schemas.microsoft.com/office/drawing/2014/main" id="{D125BB49-1860-4FE2-A893-337E5A2FB79B}"/>
                </a:ext>
              </a:extLst>
            </p:cNvPr>
            <p:cNvSpPr/>
            <p:nvPr/>
          </p:nvSpPr>
          <p:spPr>
            <a:xfrm>
              <a:off x="2639616" y="1065946"/>
              <a:ext cx="3125712" cy="1094493"/>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a:solidFill>
                    <a:srgbClr val="FF0000"/>
                  </a:solidFill>
                </a:rPr>
                <a:t>Innovation initiators</a:t>
              </a:r>
              <a:endParaRPr lang="en-US" sz="1050" b="1" dirty="0">
                <a:solidFill>
                  <a:srgbClr val="FF0000"/>
                </a:solidFill>
              </a:endParaRPr>
            </a:p>
          </p:txBody>
        </p:sp>
        <p:cxnSp>
          <p:nvCxnSpPr>
            <p:cNvPr id="7" name="Straight Arrow Connector 6">
              <a:extLst>
                <a:ext uri="{FF2B5EF4-FFF2-40B4-BE49-F238E27FC236}">
                  <a16:creationId xmlns:a16="http://schemas.microsoft.com/office/drawing/2014/main" id="{E981A3CE-C20C-4635-9082-79C967C03774}"/>
                </a:ext>
              </a:extLst>
            </p:cNvPr>
            <p:cNvCxnSpPr>
              <a:cxnSpLocks/>
              <a:stCxn id="6" idx="4"/>
              <a:endCxn id="5" idx="0"/>
            </p:cNvCxnSpPr>
            <p:nvPr/>
          </p:nvCxnSpPr>
          <p:spPr>
            <a:xfrm>
              <a:off x="4202472" y="2160439"/>
              <a:ext cx="21329" cy="61354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A50742C0-42F5-43FA-8929-CFE8A8E4911D}"/>
                </a:ext>
              </a:extLst>
            </p:cNvPr>
            <p:cNvSpPr/>
            <p:nvPr/>
          </p:nvSpPr>
          <p:spPr>
            <a:xfrm>
              <a:off x="6471015" y="2773175"/>
              <a:ext cx="2448255" cy="1440158"/>
            </a:xfrm>
            <a:prstGeom prst="roundRect">
              <a:avLst/>
            </a:prstGeom>
            <a:ln w="19050"/>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a:solidFill>
                    <a:schemeClr val="accent3">
                      <a:lumMod val="50000"/>
                    </a:schemeClr>
                  </a:solidFill>
                </a:rPr>
                <a:t>Innovation creation</a:t>
              </a:r>
            </a:p>
          </p:txBody>
        </p:sp>
        <p:sp>
          <p:nvSpPr>
            <p:cNvPr id="9" name="Oval 8">
              <a:extLst>
                <a:ext uri="{FF2B5EF4-FFF2-40B4-BE49-F238E27FC236}">
                  <a16:creationId xmlns:a16="http://schemas.microsoft.com/office/drawing/2014/main" id="{13A92A70-C11C-4ED1-B1A5-2B2CA4E7BB32}"/>
                </a:ext>
              </a:extLst>
            </p:cNvPr>
            <p:cNvSpPr/>
            <p:nvPr/>
          </p:nvSpPr>
          <p:spPr>
            <a:xfrm>
              <a:off x="6119016" y="4791901"/>
              <a:ext cx="3132357" cy="1075521"/>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a:solidFill>
                    <a:schemeClr val="accent5">
                      <a:lumMod val="50000"/>
                    </a:schemeClr>
                  </a:solidFill>
                </a:rPr>
                <a:t>Enabling  factors</a:t>
              </a:r>
            </a:p>
          </p:txBody>
        </p:sp>
        <p:cxnSp>
          <p:nvCxnSpPr>
            <p:cNvPr id="10" name="Straight Arrow Connector 9">
              <a:extLst>
                <a:ext uri="{FF2B5EF4-FFF2-40B4-BE49-F238E27FC236}">
                  <a16:creationId xmlns:a16="http://schemas.microsoft.com/office/drawing/2014/main" id="{D53717D6-4773-4D48-964E-9D3A6CA4CC32}"/>
                </a:ext>
              </a:extLst>
            </p:cNvPr>
            <p:cNvCxnSpPr>
              <a:cxnSpLocks/>
              <a:stCxn id="9" idx="0"/>
              <a:endCxn id="8" idx="2"/>
            </p:cNvCxnSpPr>
            <p:nvPr/>
          </p:nvCxnSpPr>
          <p:spPr>
            <a:xfrm flipV="1">
              <a:off x="7685195" y="4213332"/>
              <a:ext cx="9950" cy="578569"/>
            </a:xfrm>
            <a:prstGeom prst="straightConnector1">
              <a:avLst/>
            </a:prstGeom>
            <a:ln w="381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EB94258-BE92-4E18-BF67-867549C11019}"/>
                </a:ext>
              </a:extLst>
            </p:cNvPr>
            <p:cNvCxnSpPr>
              <a:cxnSpLocks/>
              <a:stCxn id="5" idx="3"/>
              <a:endCxn id="8" idx="1"/>
            </p:cNvCxnSpPr>
            <p:nvPr/>
          </p:nvCxnSpPr>
          <p:spPr>
            <a:xfrm flipV="1">
              <a:off x="5447928" y="3493254"/>
              <a:ext cx="1023087" cy="809"/>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90055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AEE99F-1A77-4C7A-B05A-19542286F3E4}"/>
              </a:ext>
            </a:extLst>
          </p:cNvPr>
          <p:cNvSpPr txBox="1"/>
          <p:nvPr/>
        </p:nvSpPr>
        <p:spPr>
          <a:xfrm>
            <a:off x="3215680" y="1988840"/>
            <a:ext cx="6408712" cy="1446550"/>
          </a:xfrm>
          <a:prstGeom prst="rect">
            <a:avLst/>
          </a:prstGeom>
          <a:noFill/>
        </p:spPr>
        <p:txBody>
          <a:bodyPr wrap="square" rtlCol="0">
            <a:spAutoFit/>
          </a:bodyPr>
          <a:lstStyle/>
          <a:p>
            <a:pPr algn="ctr"/>
            <a:r>
              <a:rPr lang="en-US" sz="8800" b="1" dirty="0">
                <a:solidFill>
                  <a:srgbClr val="FF0000"/>
                </a:solidFill>
              </a:rPr>
              <a:t>Appendices</a:t>
            </a:r>
          </a:p>
        </p:txBody>
      </p:sp>
    </p:spTree>
    <p:extLst>
      <p:ext uri="{BB962C8B-B14F-4D97-AF65-F5344CB8AC3E}">
        <p14:creationId xmlns:p14="http://schemas.microsoft.com/office/powerpoint/2010/main" val="1068456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5FFF040-AD3E-7C2B-9EF9-B82AC45E4643}"/>
              </a:ext>
            </a:extLst>
          </p:cNvPr>
          <p:cNvPicPr>
            <a:picLocks noChangeAspect="1"/>
          </p:cNvPicPr>
          <p:nvPr/>
        </p:nvPicPr>
        <p:blipFill rotWithShape="1">
          <a:blip r:embed="rId2"/>
          <a:srcRect l="35221" t="21706" r="33112" b="8569"/>
          <a:stretch/>
        </p:blipFill>
        <p:spPr>
          <a:xfrm>
            <a:off x="3183319" y="58587"/>
            <a:ext cx="5825362" cy="6811786"/>
          </a:xfrm>
          <a:prstGeom prst="rect">
            <a:avLst/>
          </a:prstGeom>
        </p:spPr>
      </p:pic>
    </p:spTree>
    <p:extLst>
      <p:ext uri="{BB962C8B-B14F-4D97-AF65-F5344CB8AC3E}">
        <p14:creationId xmlns:p14="http://schemas.microsoft.com/office/powerpoint/2010/main" val="2199512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75520" y="764704"/>
            <a:ext cx="4506144" cy="5949280"/>
          </a:xfrm>
        </p:spPr>
        <p:txBody>
          <a:bodyPr>
            <a:noAutofit/>
          </a:bodyPr>
          <a:lstStyle/>
          <a:p>
            <a:pPr marL="0" indent="0" algn="ctr">
              <a:spcBef>
                <a:spcPts val="0"/>
              </a:spcBef>
              <a:buNone/>
            </a:pPr>
            <a:r>
              <a:rPr lang="en-US" sz="1800" b="1" dirty="0">
                <a:solidFill>
                  <a:prstClr val="black"/>
                </a:solidFill>
                <a:latin typeface="MyriadPro-Semibold"/>
                <a:ea typeface="Calibri"/>
                <a:cs typeface="MyriadPro-Semibold"/>
              </a:rPr>
              <a:t>6 Knowledge &amp; technology outputs </a:t>
            </a:r>
          </a:p>
          <a:p>
            <a:pPr marL="0" indent="0">
              <a:spcBef>
                <a:spcPts val="0"/>
              </a:spcBef>
              <a:buNone/>
            </a:pPr>
            <a:endParaRPr lang="en-US" sz="1400" b="1" dirty="0">
              <a:solidFill>
                <a:prstClr val="black"/>
              </a:solidFill>
              <a:ea typeface="Calibri"/>
              <a:cs typeface="Arial"/>
            </a:endParaRPr>
          </a:p>
          <a:p>
            <a:pPr marL="0" indent="0">
              <a:spcBef>
                <a:spcPts val="0"/>
              </a:spcBef>
              <a:buNone/>
            </a:pPr>
            <a:r>
              <a:rPr lang="en-US" sz="1400" b="1" dirty="0">
                <a:solidFill>
                  <a:srgbClr val="365F91"/>
                </a:solidFill>
                <a:latin typeface="MyriadPro-Light"/>
                <a:ea typeface="Calibri"/>
                <a:cs typeface="MyriadPro-Light"/>
              </a:rPr>
              <a:t>6.1 Knowledge creation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6.1.1 </a:t>
            </a:r>
            <a:r>
              <a:rPr lang="en-US" sz="1400" b="1" dirty="0">
                <a:solidFill>
                  <a:srgbClr val="FF0000"/>
                </a:solidFill>
                <a:latin typeface="MyriadPro-Light"/>
                <a:ea typeface="Calibri"/>
                <a:cs typeface="MyriadPro-Light"/>
              </a:rPr>
              <a:t>Patents by origin/</a:t>
            </a:r>
            <a:r>
              <a:rPr lang="en-US" sz="1400" b="1" dirty="0" err="1">
                <a:solidFill>
                  <a:srgbClr val="FF0000"/>
                </a:solidFill>
                <a:latin typeface="MyriadPro-Light"/>
                <a:ea typeface="Calibri"/>
                <a:cs typeface="MyriadPro-Light"/>
              </a:rPr>
              <a:t>bn</a:t>
            </a:r>
            <a:r>
              <a:rPr lang="en-US" sz="1400" b="1" dirty="0">
                <a:solidFill>
                  <a:srgbClr val="FF0000"/>
                </a:solidFill>
                <a:latin typeface="MyriadPro-Light"/>
                <a:ea typeface="Calibri"/>
                <a:cs typeface="MyriadPro-Light"/>
              </a:rPr>
              <a:t> PPP$ GDP </a:t>
            </a:r>
            <a:endParaRPr lang="en-US" sz="1400" b="1" dirty="0">
              <a:solidFill>
                <a:srgbClr val="FF0000"/>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6.1.2 </a:t>
            </a:r>
            <a:r>
              <a:rPr lang="en-US" sz="1400" b="1" dirty="0">
                <a:solidFill>
                  <a:srgbClr val="FF0000"/>
                </a:solidFill>
                <a:latin typeface="MyriadPro-Light"/>
                <a:ea typeface="Calibri"/>
                <a:cs typeface="MyriadPro-Light"/>
              </a:rPr>
              <a:t>PCT international patent app./</a:t>
            </a:r>
            <a:r>
              <a:rPr lang="en-US" sz="1400" b="1" dirty="0" err="1">
                <a:solidFill>
                  <a:srgbClr val="FF0000"/>
                </a:solidFill>
                <a:latin typeface="MyriadPro-Light"/>
                <a:ea typeface="Calibri"/>
                <a:cs typeface="MyriadPro-Light"/>
              </a:rPr>
              <a:t>bn</a:t>
            </a:r>
            <a:r>
              <a:rPr lang="en-US" sz="1400" b="1" dirty="0">
                <a:solidFill>
                  <a:srgbClr val="FF0000"/>
                </a:solidFill>
                <a:latin typeface="MyriadPro-Light"/>
                <a:ea typeface="Calibri"/>
                <a:cs typeface="MyriadPro-Light"/>
              </a:rPr>
              <a:t> PPP$ GDP </a:t>
            </a:r>
            <a:endParaRPr lang="en-US" sz="1400" b="1" dirty="0">
              <a:solidFill>
                <a:srgbClr val="FF0000"/>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6.1.3 Utility model by origin/</a:t>
            </a:r>
            <a:r>
              <a:rPr lang="en-US" sz="1400" b="1" dirty="0" err="1">
                <a:solidFill>
                  <a:srgbClr val="632423"/>
                </a:solidFill>
                <a:latin typeface="MyriadPro-Light"/>
                <a:ea typeface="Calibri"/>
                <a:cs typeface="MyriadPro-Light"/>
              </a:rPr>
              <a:t>bn</a:t>
            </a:r>
            <a:r>
              <a:rPr lang="en-US" sz="1400" b="1" dirty="0">
                <a:solidFill>
                  <a:srgbClr val="632423"/>
                </a:solidFill>
                <a:latin typeface="MyriadPro-Light"/>
                <a:ea typeface="Calibri"/>
                <a:cs typeface="MyriadPro-Light"/>
              </a:rPr>
              <a:t> PPP$ GDP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6.1.4 Scientific &amp; technical articles/</a:t>
            </a:r>
            <a:r>
              <a:rPr lang="en-US" sz="1400" b="1" dirty="0" err="1">
                <a:solidFill>
                  <a:srgbClr val="632423"/>
                </a:solidFill>
                <a:latin typeface="MyriadPro-Light"/>
                <a:ea typeface="Calibri"/>
                <a:cs typeface="MyriadPro-Light"/>
              </a:rPr>
              <a:t>bn</a:t>
            </a:r>
            <a:r>
              <a:rPr lang="en-US" sz="1400" b="1" dirty="0">
                <a:solidFill>
                  <a:srgbClr val="632423"/>
                </a:solidFill>
                <a:latin typeface="MyriadPro-Light"/>
                <a:ea typeface="Calibri"/>
                <a:cs typeface="MyriadPro-Light"/>
              </a:rPr>
              <a:t> PPP$ GDP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6.1.5 Citable documents H index </a:t>
            </a:r>
            <a:endParaRPr lang="en-US" sz="1400" b="1" dirty="0">
              <a:solidFill>
                <a:prstClr val="black"/>
              </a:solidFill>
              <a:ea typeface="Calibri"/>
              <a:cs typeface="Arial"/>
            </a:endParaRPr>
          </a:p>
          <a:p>
            <a:pPr marL="0" indent="0">
              <a:spcBef>
                <a:spcPts val="0"/>
              </a:spcBef>
              <a:buNone/>
            </a:pPr>
            <a:r>
              <a:rPr lang="en-US" sz="1400" b="1" dirty="0">
                <a:solidFill>
                  <a:srgbClr val="365F91"/>
                </a:solidFill>
                <a:latin typeface="MyriadPro-Light"/>
                <a:ea typeface="Calibri"/>
                <a:cs typeface="MyriadPro-Light"/>
              </a:rPr>
              <a:t>6.2 Knowledge impact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6.2.1 </a:t>
            </a:r>
            <a:r>
              <a:rPr lang="en-US" sz="1400" b="1" dirty="0">
                <a:solidFill>
                  <a:srgbClr val="FF0000"/>
                </a:solidFill>
                <a:latin typeface="MyriadPro-Light"/>
                <a:ea typeface="Calibri"/>
                <a:cs typeface="MyriadPro-Light"/>
              </a:rPr>
              <a:t>Growth rate of PPP$ GDP/worker, % </a:t>
            </a:r>
            <a:endParaRPr lang="en-US" sz="1400" b="1" dirty="0">
              <a:solidFill>
                <a:srgbClr val="FF0000"/>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6.2.2 </a:t>
            </a:r>
            <a:r>
              <a:rPr lang="en-US" sz="1400" b="1" dirty="0">
                <a:solidFill>
                  <a:srgbClr val="FF0000"/>
                </a:solidFill>
                <a:latin typeface="MyriadPro-Light"/>
                <a:ea typeface="Calibri"/>
                <a:cs typeface="MyriadPro-Light"/>
              </a:rPr>
              <a:t>New businesses/</a:t>
            </a:r>
            <a:r>
              <a:rPr lang="en-US" sz="1400" b="1" dirty="0" err="1">
                <a:solidFill>
                  <a:srgbClr val="FF0000"/>
                </a:solidFill>
                <a:latin typeface="MyriadPro-Light"/>
                <a:ea typeface="Calibri"/>
                <a:cs typeface="MyriadPro-Light"/>
              </a:rPr>
              <a:t>th</a:t>
            </a:r>
            <a:r>
              <a:rPr lang="en-US" sz="1400" b="1" dirty="0">
                <a:solidFill>
                  <a:srgbClr val="FF0000"/>
                </a:solidFill>
                <a:latin typeface="MyriadPro-Light"/>
                <a:ea typeface="Calibri"/>
                <a:cs typeface="MyriadPro-Light"/>
              </a:rPr>
              <a:t> pop. 15–64 </a:t>
            </a:r>
            <a:endParaRPr lang="en-US" sz="1400" b="1" dirty="0">
              <a:solidFill>
                <a:srgbClr val="FF0000"/>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6.2.3 Computer software spending, % GDP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6.2.4 ISO 9001 quality certificates/</a:t>
            </a:r>
            <a:r>
              <a:rPr lang="en-US" sz="1400" b="1" dirty="0" err="1">
                <a:solidFill>
                  <a:srgbClr val="632423"/>
                </a:solidFill>
                <a:latin typeface="MyriadPro-Light"/>
                <a:ea typeface="Calibri"/>
                <a:cs typeface="MyriadPro-Light"/>
              </a:rPr>
              <a:t>bn</a:t>
            </a:r>
            <a:r>
              <a:rPr lang="en-US" sz="1400" b="1" dirty="0">
                <a:solidFill>
                  <a:srgbClr val="632423"/>
                </a:solidFill>
                <a:latin typeface="MyriadPro-Light"/>
                <a:ea typeface="Calibri"/>
                <a:cs typeface="MyriadPro-Light"/>
              </a:rPr>
              <a:t> PPP$ GDP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6.2.5 </a:t>
            </a:r>
            <a:r>
              <a:rPr lang="en-US" sz="1400" b="1" dirty="0">
                <a:solidFill>
                  <a:srgbClr val="FF0000"/>
                </a:solidFill>
                <a:latin typeface="MyriadPro-Light"/>
                <a:ea typeface="Calibri"/>
                <a:cs typeface="MyriadPro-Light"/>
              </a:rPr>
              <a:t>High- &amp; medium-high-tech manufactures, % </a:t>
            </a:r>
            <a:endParaRPr lang="en-US" sz="1400" b="1" dirty="0">
              <a:solidFill>
                <a:srgbClr val="FF0000"/>
              </a:solidFill>
              <a:ea typeface="Calibri"/>
              <a:cs typeface="Arial"/>
            </a:endParaRPr>
          </a:p>
          <a:p>
            <a:pPr marL="0" indent="0">
              <a:spcBef>
                <a:spcPts val="0"/>
              </a:spcBef>
              <a:buNone/>
            </a:pPr>
            <a:r>
              <a:rPr lang="en-US" sz="1400" b="1" dirty="0">
                <a:solidFill>
                  <a:srgbClr val="365F91"/>
                </a:solidFill>
                <a:latin typeface="MyriadPro-Light"/>
                <a:ea typeface="Calibri"/>
                <a:cs typeface="MyriadPro-Light"/>
              </a:rPr>
              <a:t>6.3 Knowledge diffusion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6.3.1 </a:t>
            </a:r>
            <a:r>
              <a:rPr lang="en-US" sz="1400" b="1" dirty="0">
                <a:solidFill>
                  <a:srgbClr val="FF0000"/>
                </a:solidFill>
                <a:latin typeface="MyriadPro-Light"/>
                <a:ea typeface="Calibri"/>
                <a:cs typeface="MyriadPro-Light"/>
              </a:rPr>
              <a:t>Intellectual property receipts, % total trade </a:t>
            </a:r>
            <a:endParaRPr lang="en-US" sz="1400" b="1" dirty="0">
              <a:solidFill>
                <a:srgbClr val="FF0000"/>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6.3.2 </a:t>
            </a:r>
            <a:r>
              <a:rPr lang="en-US" sz="1400" b="1" dirty="0">
                <a:solidFill>
                  <a:srgbClr val="FF0000"/>
                </a:solidFill>
                <a:latin typeface="MyriadPro-Light"/>
                <a:ea typeface="Calibri"/>
                <a:cs typeface="MyriadPro-Light"/>
              </a:rPr>
              <a:t>High-tech exports less re-exports, % total trade </a:t>
            </a:r>
          </a:p>
          <a:p>
            <a:pPr marL="456761" indent="0">
              <a:spcBef>
                <a:spcPts val="0"/>
              </a:spcBef>
              <a:buNone/>
            </a:pPr>
            <a:r>
              <a:rPr lang="en-US" sz="1400" b="1" dirty="0">
                <a:solidFill>
                  <a:srgbClr val="632423"/>
                </a:solidFill>
                <a:latin typeface="MyriadPro-Light"/>
                <a:ea typeface="Calibri"/>
                <a:cs typeface="MyriadPro-Light"/>
              </a:rPr>
              <a:t>6.3.3 ICT services exports, % total trade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6.3.4 FDI net outflows, % GDP </a:t>
            </a:r>
            <a:endParaRPr lang="en-US" sz="1400" b="1" dirty="0">
              <a:solidFill>
                <a:prstClr val="black"/>
              </a:solidFill>
              <a:ea typeface="Calibri"/>
              <a:cs typeface="Arial"/>
            </a:endParaRPr>
          </a:p>
        </p:txBody>
      </p:sp>
      <p:sp>
        <p:nvSpPr>
          <p:cNvPr id="4" name="Content Placeholder 3"/>
          <p:cNvSpPr>
            <a:spLocks noGrp="1"/>
          </p:cNvSpPr>
          <p:nvPr>
            <p:ph sz="half" idx="2"/>
          </p:nvPr>
        </p:nvSpPr>
        <p:spPr>
          <a:xfrm>
            <a:off x="6449889" y="764704"/>
            <a:ext cx="4038600" cy="6048672"/>
          </a:xfrm>
        </p:spPr>
        <p:txBody>
          <a:bodyPr>
            <a:noAutofit/>
          </a:bodyPr>
          <a:lstStyle/>
          <a:p>
            <a:pPr marL="0" indent="0" algn="ctr">
              <a:spcBef>
                <a:spcPts val="0"/>
              </a:spcBef>
              <a:spcAft>
                <a:spcPts val="1000"/>
              </a:spcAft>
              <a:buNone/>
            </a:pPr>
            <a:r>
              <a:rPr lang="en-US" sz="1400" b="1" dirty="0">
                <a:solidFill>
                  <a:prstClr val="black"/>
                </a:solidFill>
                <a:latin typeface="MyriadPro-Semibold"/>
                <a:ea typeface="Calibri"/>
                <a:cs typeface="MyriadPro-Semibold"/>
              </a:rPr>
              <a:t> </a:t>
            </a:r>
            <a:r>
              <a:rPr lang="en-US" sz="1800" b="1" dirty="0">
                <a:solidFill>
                  <a:prstClr val="black"/>
                </a:solidFill>
                <a:latin typeface="MyriadPro-Semibold"/>
                <a:ea typeface="Calibri"/>
                <a:cs typeface="MyriadPro-Semibold"/>
              </a:rPr>
              <a:t>7 Creative outputs </a:t>
            </a:r>
            <a:endParaRPr lang="en-US" sz="1400" b="1" dirty="0">
              <a:solidFill>
                <a:prstClr val="black"/>
              </a:solidFill>
              <a:ea typeface="Calibri"/>
              <a:cs typeface="Arial"/>
            </a:endParaRPr>
          </a:p>
          <a:p>
            <a:pPr marL="0" indent="0">
              <a:spcBef>
                <a:spcPts val="0"/>
              </a:spcBef>
              <a:buNone/>
            </a:pPr>
            <a:r>
              <a:rPr lang="en-US" sz="1400" b="1" dirty="0">
                <a:solidFill>
                  <a:srgbClr val="365F91"/>
                </a:solidFill>
                <a:latin typeface="MyriadPro-Light"/>
                <a:ea typeface="Calibri"/>
                <a:cs typeface="MyriadPro-Light"/>
              </a:rPr>
              <a:t>7.1 Intangible assets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7.1.1 Trademarks by origin/</a:t>
            </a:r>
            <a:r>
              <a:rPr lang="en-US" sz="1400" b="1" dirty="0" err="1">
                <a:solidFill>
                  <a:srgbClr val="632423"/>
                </a:solidFill>
                <a:latin typeface="MyriadPro-Light"/>
                <a:ea typeface="Calibri"/>
                <a:cs typeface="MyriadPro-Light"/>
              </a:rPr>
              <a:t>bn</a:t>
            </a:r>
            <a:r>
              <a:rPr lang="en-US" sz="1400" b="1" dirty="0">
                <a:solidFill>
                  <a:srgbClr val="632423"/>
                </a:solidFill>
                <a:latin typeface="MyriadPro-Light"/>
                <a:ea typeface="Calibri"/>
                <a:cs typeface="MyriadPro-Light"/>
              </a:rPr>
              <a:t> PPP$ GDP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7.1.2 Industrial designs by origin/</a:t>
            </a:r>
            <a:r>
              <a:rPr lang="en-US" sz="1400" b="1" dirty="0" err="1">
                <a:solidFill>
                  <a:srgbClr val="632423"/>
                </a:solidFill>
                <a:latin typeface="MyriadPro-Light"/>
                <a:ea typeface="Calibri"/>
                <a:cs typeface="MyriadPro-Light"/>
              </a:rPr>
              <a:t>bn</a:t>
            </a:r>
            <a:r>
              <a:rPr lang="en-US" sz="1400" b="1" dirty="0">
                <a:solidFill>
                  <a:srgbClr val="632423"/>
                </a:solidFill>
                <a:latin typeface="MyriadPro-Light"/>
                <a:ea typeface="Calibri"/>
                <a:cs typeface="MyriadPro-Light"/>
              </a:rPr>
              <a:t> PPP$ GDP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7.1.3 </a:t>
            </a:r>
            <a:r>
              <a:rPr lang="en-US" sz="1400" b="1" dirty="0">
                <a:solidFill>
                  <a:srgbClr val="FF0000"/>
                </a:solidFill>
                <a:latin typeface="MyriadPro-Light"/>
                <a:ea typeface="Calibri"/>
                <a:cs typeface="MyriadPro-Light"/>
              </a:rPr>
              <a:t>ICTs &amp; business model creation† </a:t>
            </a:r>
            <a:endParaRPr lang="en-US" sz="1400" b="1" dirty="0">
              <a:solidFill>
                <a:srgbClr val="FF0000"/>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7.1.4 </a:t>
            </a:r>
            <a:r>
              <a:rPr lang="en-US" sz="1400" b="1" dirty="0">
                <a:solidFill>
                  <a:srgbClr val="FF0000"/>
                </a:solidFill>
                <a:latin typeface="MyriadPro-Light"/>
                <a:ea typeface="Calibri"/>
                <a:cs typeface="MyriadPro-Light"/>
              </a:rPr>
              <a:t>ICTs &amp; organizational model creation† </a:t>
            </a:r>
            <a:endParaRPr lang="en-US" sz="1400" b="1" dirty="0">
              <a:solidFill>
                <a:srgbClr val="FF0000"/>
              </a:solidFill>
              <a:ea typeface="Calibri"/>
              <a:cs typeface="Arial"/>
            </a:endParaRPr>
          </a:p>
          <a:p>
            <a:pPr marL="0" indent="0">
              <a:spcBef>
                <a:spcPts val="0"/>
              </a:spcBef>
              <a:buNone/>
            </a:pPr>
            <a:r>
              <a:rPr lang="en-US" sz="1400" b="1" dirty="0">
                <a:solidFill>
                  <a:srgbClr val="365F91"/>
                </a:solidFill>
                <a:latin typeface="MyriadPro-Light"/>
                <a:ea typeface="Calibri"/>
                <a:cs typeface="MyriadPro-Light"/>
              </a:rPr>
              <a:t>7.2 Creative goods &amp; services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7.2.1 </a:t>
            </a:r>
            <a:r>
              <a:rPr lang="en-US" sz="1400" b="1" dirty="0">
                <a:solidFill>
                  <a:srgbClr val="FF0000"/>
                </a:solidFill>
                <a:latin typeface="MyriadPro-Light"/>
                <a:ea typeface="Calibri"/>
                <a:cs typeface="MyriadPro-Light"/>
              </a:rPr>
              <a:t>Cultural &amp; creative services exports, % total trade </a:t>
            </a:r>
            <a:endParaRPr lang="en-US" sz="1400" b="1" dirty="0">
              <a:solidFill>
                <a:srgbClr val="FF0000"/>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7.2.2 National feature films/</a:t>
            </a:r>
            <a:r>
              <a:rPr lang="en-US" sz="1400" b="1" dirty="0" err="1">
                <a:solidFill>
                  <a:srgbClr val="632423"/>
                </a:solidFill>
                <a:latin typeface="MyriadPro-Light"/>
                <a:ea typeface="Calibri"/>
                <a:cs typeface="MyriadPro-Light"/>
              </a:rPr>
              <a:t>mn</a:t>
            </a:r>
            <a:r>
              <a:rPr lang="en-US" sz="1400" b="1" dirty="0">
                <a:solidFill>
                  <a:srgbClr val="632423"/>
                </a:solidFill>
                <a:latin typeface="MyriadPro-Light"/>
                <a:ea typeface="Calibri"/>
                <a:cs typeface="MyriadPro-Light"/>
              </a:rPr>
              <a:t> pop. 15–69</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7.2.3 Global </a:t>
            </a:r>
            <a:r>
              <a:rPr lang="en-US" sz="1400" b="1" dirty="0" err="1">
                <a:solidFill>
                  <a:srgbClr val="632423"/>
                </a:solidFill>
                <a:latin typeface="MyriadPro-Light"/>
                <a:ea typeface="Calibri"/>
                <a:cs typeface="MyriadPro-Light"/>
              </a:rPr>
              <a:t>ent</a:t>
            </a:r>
            <a:r>
              <a:rPr lang="en-US" sz="1400" b="1" dirty="0">
                <a:solidFill>
                  <a:srgbClr val="632423"/>
                </a:solidFill>
                <a:latin typeface="MyriadPro-Light"/>
                <a:ea typeface="Calibri"/>
                <a:cs typeface="MyriadPro-Light"/>
              </a:rPr>
              <a:t>. &amp; media market/</a:t>
            </a:r>
            <a:r>
              <a:rPr lang="en-US" sz="1400" b="1" dirty="0" err="1">
                <a:solidFill>
                  <a:srgbClr val="632423"/>
                </a:solidFill>
                <a:latin typeface="MyriadPro-Light"/>
                <a:ea typeface="Calibri"/>
                <a:cs typeface="MyriadPro-Light"/>
              </a:rPr>
              <a:t>th</a:t>
            </a:r>
            <a:r>
              <a:rPr lang="en-US" sz="1400" b="1" dirty="0">
                <a:solidFill>
                  <a:srgbClr val="632423"/>
                </a:solidFill>
                <a:latin typeface="MyriadPro-Light"/>
                <a:ea typeface="Calibri"/>
                <a:cs typeface="MyriadPro-Light"/>
              </a:rPr>
              <a:t> pop. 15–69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7.2.4 Printing &amp; publishing manufactures, %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7.2.5 </a:t>
            </a:r>
            <a:r>
              <a:rPr lang="en-US" sz="1400" b="1" dirty="0">
                <a:solidFill>
                  <a:srgbClr val="FF0000"/>
                </a:solidFill>
                <a:latin typeface="MyriadPro-Light"/>
                <a:ea typeface="Calibri"/>
                <a:cs typeface="MyriadPro-Light"/>
              </a:rPr>
              <a:t>Creative goods exports, % total trade</a:t>
            </a:r>
            <a:endParaRPr lang="en-US" sz="1400" b="1" dirty="0">
              <a:solidFill>
                <a:srgbClr val="FF0000"/>
              </a:solidFill>
              <a:ea typeface="Calibri"/>
              <a:cs typeface="Arial"/>
            </a:endParaRPr>
          </a:p>
          <a:p>
            <a:pPr marL="0" indent="0">
              <a:spcBef>
                <a:spcPts val="0"/>
              </a:spcBef>
              <a:buNone/>
            </a:pPr>
            <a:r>
              <a:rPr lang="en-US" sz="1400" b="1" dirty="0">
                <a:solidFill>
                  <a:srgbClr val="365F91"/>
                </a:solidFill>
                <a:latin typeface="MyriadPro-Light"/>
                <a:ea typeface="Calibri"/>
                <a:cs typeface="MyriadPro-Light"/>
              </a:rPr>
              <a:t>7.3 Online creativity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7.3.1 </a:t>
            </a:r>
            <a:r>
              <a:rPr lang="en-US" sz="1400" b="1" dirty="0">
                <a:solidFill>
                  <a:srgbClr val="FF0000"/>
                </a:solidFill>
                <a:latin typeface="MyriadPro-Light"/>
                <a:ea typeface="Calibri"/>
                <a:cs typeface="MyriadPro-Light"/>
              </a:rPr>
              <a:t>Generic top-level domains (TLDs)/</a:t>
            </a:r>
            <a:r>
              <a:rPr lang="en-US" sz="1400" b="1" dirty="0" err="1">
                <a:solidFill>
                  <a:srgbClr val="FF0000"/>
                </a:solidFill>
                <a:latin typeface="MyriadPro-Light"/>
                <a:ea typeface="Calibri"/>
                <a:cs typeface="MyriadPro-Light"/>
              </a:rPr>
              <a:t>th</a:t>
            </a:r>
            <a:r>
              <a:rPr lang="en-US" sz="1400" b="1" dirty="0">
                <a:solidFill>
                  <a:srgbClr val="FF0000"/>
                </a:solidFill>
                <a:latin typeface="MyriadPro-Light"/>
                <a:ea typeface="Calibri"/>
                <a:cs typeface="MyriadPro-Light"/>
              </a:rPr>
              <a:t> pop. 15–69 </a:t>
            </a:r>
          </a:p>
          <a:p>
            <a:pPr marL="456761" indent="0">
              <a:spcBef>
                <a:spcPts val="0"/>
              </a:spcBef>
              <a:buNone/>
            </a:pPr>
            <a:r>
              <a:rPr lang="en-US" sz="1400" b="1" dirty="0">
                <a:solidFill>
                  <a:srgbClr val="632423"/>
                </a:solidFill>
                <a:latin typeface="MyriadPro-Light"/>
                <a:ea typeface="Calibri"/>
                <a:cs typeface="MyriadPro-Light"/>
              </a:rPr>
              <a:t>7.3.2 </a:t>
            </a:r>
            <a:r>
              <a:rPr lang="en-US" sz="1400" b="1" dirty="0">
                <a:solidFill>
                  <a:srgbClr val="FF0000"/>
                </a:solidFill>
                <a:latin typeface="MyriadPro-Light"/>
              </a:rPr>
              <a:t>Country-code TLDs/</a:t>
            </a:r>
            <a:r>
              <a:rPr lang="en-US" sz="1400" b="1" dirty="0" err="1">
                <a:solidFill>
                  <a:srgbClr val="FF0000"/>
                </a:solidFill>
                <a:latin typeface="MyriadPro-Light"/>
              </a:rPr>
              <a:t>th</a:t>
            </a:r>
            <a:r>
              <a:rPr lang="en-US" sz="1400" b="1" dirty="0">
                <a:solidFill>
                  <a:srgbClr val="FF0000"/>
                </a:solidFill>
                <a:latin typeface="MyriadPro-Light"/>
              </a:rPr>
              <a:t> pop. 15–69 </a:t>
            </a:r>
          </a:p>
          <a:p>
            <a:pPr marL="456761" indent="0">
              <a:spcBef>
                <a:spcPts val="0"/>
              </a:spcBef>
              <a:buNone/>
            </a:pPr>
            <a:r>
              <a:rPr lang="en-US" sz="1400" b="1" dirty="0">
                <a:solidFill>
                  <a:srgbClr val="632423"/>
                </a:solidFill>
                <a:latin typeface="MyriadPro-Light"/>
                <a:ea typeface="Calibri"/>
                <a:cs typeface="MyriadPro-Light"/>
              </a:rPr>
              <a:t>7.3.3 Wikipedia edits/pop. 15–69 </a:t>
            </a:r>
            <a:endParaRPr lang="en-US" sz="1400" b="1" dirty="0">
              <a:solidFill>
                <a:prstClr val="black"/>
              </a:solidFill>
              <a:ea typeface="Calibri"/>
              <a:cs typeface="Arial"/>
            </a:endParaRPr>
          </a:p>
          <a:p>
            <a:pPr marL="456761" indent="0">
              <a:spcBef>
                <a:spcPts val="0"/>
              </a:spcBef>
              <a:buNone/>
            </a:pPr>
            <a:r>
              <a:rPr lang="en-US" sz="1400" b="1" dirty="0">
                <a:solidFill>
                  <a:srgbClr val="632423"/>
                </a:solidFill>
                <a:latin typeface="MyriadPro-Light"/>
                <a:ea typeface="Calibri"/>
                <a:cs typeface="MyriadPro-Light"/>
              </a:rPr>
              <a:t>7.3.4 Video uploads on YouTube/pop. 15–69 </a:t>
            </a:r>
            <a:endParaRPr lang="en-US" sz="1400" b="1" dirty="0">
              <a:solidFill>
                <a:prstClr val="black"/>
              </a:solidFill>
              <a:ea typeface="Calibri"/>
              <a:cs typeface="Arial"/>
            </a:endParaRPr>
          </a:p>
        </p:txBody>
      </p:sp>
      <p:sp>
        <p:nvSpPr>
          <p:cNvPr id="5" name="TextBox 4"/>
          <p:cNvSpPr txBox="1"/>
          <p:nvPr/>
        </p:nvSpPr>
        <p:spPr>
          <a:xfrm>
            <a:off x="3287688" y="116640"/>
            <a:ext cx="5544616" cy="707797"/>
          </a:xfrm>
          <a:prstGeom prst="rect">
            <a:avLst/>
          </a:prstGeom>
          <a:noFill/>
        </p:spPr>
        <p:txBody>
          <a:bodyPr wrap="square" lIns="91352" tIns="45676" rIns="91352" bIns="45676" rtlCol="0">
            <a:spAutoFit/>
          </a:bodyPr>
          <a:lstStyle/>
          <a:p>
            <a:pPr algn="ctr"/>
            <a:r>
              <a:rPr lang="en-US" sz="4000" b="1" dirty="0"/>
              <a:t>outputs</a:t>
            </a:r>
          </a:p>
        </p:txBody>
      </p:sp>
      <p:sp>
        <p:nvSpPr>
          <p:cNvPr id="2" name="Slide Number Placeholder 1">
            <a:extLst>
              <a:ext uri="{FF2B5EF4-FFF2-40B4-BE49-F238E27FC236}">
                <a16:creationId xmlns:a16="http://schemas.microsoft.com/office/drawing/2014/main" id="{3E69FE57-4D7D-472B-A83A-65BB71D5F878}"/>
              </a:ext>
            </a:extLst>
          </p:cNvPr>
          <p:cNvSpPr>
            <a:spLocks noGrp="1"/>
          </p:cNvSpPr>
          <p:nvPr>
            <p:ph type="sldNum" sz="quarter" idx="12"/>
          </p:nvPr>
        </p:nvSpPr>
        <p:spPr/>
        <p:txBody>
          <a:bodyPr/>
          <a:lstStyle/>
          <a:p>
            <a:fld id="{872422E8-5163-4B62-AE0D-0E048AF5A4EA}" type="slidenum">
              <a:rPr lang="en-US" smtClean="0"/>
              <a:t>16</a:t>
            </a:fld>
            <a:endParaRPr lang="en-US"/>
          </a:p>
        </p:txBody>
      </p:sp>
      <p:sp>
        <p:nvSpPr>
          <p:cNvPr id="6" name="TextBox 5">
            <a:extLst>
              <a:ext uri="{FF2B5EF4-FFF2-40B4-BE49-F238E27FC236}">
                <a16:creationId xmlns:a16="http://schemas.microsoft.com/office/drawing/2014/main" id="{876535DB-A814-4C9B-8A7A-7D175A321E37}"/>
              </a:ext>
            </a:extLst>
          </p:cNvPr>
          <p:cNvSpPr txBox="1"/>
          <p:nvPr/>
        </p:nvSpPr>
        <p:spPr>
          <a:xfrm>
            <a:off x="191344" y="260648"/>
            <a:ext cx="2952328" cy="523220"/>
          </a:xfrm>
          <a:prstGeom prst="rect">
            <a:avLst/>
          </a:prstGeom>
          <a:noFill/>
        </p:spPr>
        <p:txBody>
          <a:bodyPr wrap="square" rtlCol="0">
            <a:spAutoFit/>
          </a:bodyPr>
          <a:lstStyle/>
          <a:p>
            <a:r>
              <a:rPr lang="en-US" sz="2800" b="1" dirty="0">
                <a:solidFill>
                  <a:schemeClr val="tx2">
                    <a:lumMod val="75000"/>
                  </a:schemeClr>
                </a:solidFill>
              </a:rPr>
              <a:t>GII classification</a:t>
            </a:r>
          </a:p>
        </p:txBody>
      </p:sp>
    </p:spTree>
    <p:extLst>
      <p:ext uri="{BB962C8B-B14F-4D97-AF65-F5344CB8AC3E}">
        <p14:creationId xmlns:p14="http://schemas.microsoft.com/office/powerpoint/2010/main" val="4220395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631504" y="692696"/>
            <a:ext cx="4248472" cy="5760640"/>
          </a:xfrm>
        </p:spPr>
        <p:txBody>
          <a:bodyPr>
            <a:noAutofit/>
          </a:bodyPr>
          <a:lstStyle/>
          <a:p>
            <a:pPr marL="0" indent="0" algn="ctr">
              <a:buNone/>
            </a:pPr>
            <a:r>
              <a:rPr lang="en-US" sz="1800" b="1" dirty="0">
                <a:latin typeface="MyriadPro-Semibold"/>
                <a:ea typeface="Calibri"/>
                <a:cs typeface="MyriadPro-Semibold"/>
              </a:rPr>
              <a:t>1 Institutions </a:t>
            </a:r>
            <a:endParaRPr lang="en-US" sz="1800" b="1" dirty="0">
              <a:ea typeface="Calibri"/>
              <a:cs typeface="Arial"/>
            </a:endParaRPr>
          </a:p>
          <a:p>
            <a:pPr marL="0" indent="0">
              <a:buNone/>
            </a:pPr>
            <a:r>
              <a:rPr lang="en-US" sz="1400" b="1" dirty="0">
                <a:solidFill>
                  <a:srgbClr val="365F91"/>
                </a:solidFill>
                <a:latin typeface="MyriadPro-Light"/>
                <a:ea typeface="Calibri"/>
                <a:cs typeface="MyriadPro-Light"/>
              </a:rPr>
              <a:t>1.1 Political environment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1.1.1 Political stability and safety*.</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1.1.2 Government effectiveness* </a:t>
            </a:r>
            <a:endParaRPr lang="en-US" sz="1400" b="1" dirty="0">
              <a:ea typeface="Calibri"/>
              <a:cs typeface="Arial"/>
            </a:endParaRPr>
          </a:p>
          <a:p>
            <a:pPr marL="0" indent="0">
              <a:buNone/>
            </a:pPr>
            <a:r>
              <a:rPr lang="en-US" sz="1400" b="1" dirty="0">
                <a:solidFill>
                  <a:srgbClr val="365F91"/>
                </a:solidFill>
                <a:latin typeface="MyriadPro-Light"/>
                <a:ea typeface="Calibri"/>
                <a:cs typeface="MyriadPro-Light"/>
              </a:rPr>
              <a:t>1.2 Regulatory environment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1.2.1 Regulatory quality*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1.2.2 Rule of law*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1.2.3 Cost of redundancy dismissal, salary weeks </a:t>
            </a:r>
            <a:endParaRPr lang="en-US" sz="1400" b="1" dirty="0">
              <a:ea typeface="Calibri"/>
              <a:cs typeface="Arial"/>
            </a:endParaRPr>
          </a:p>
          <a:p>
            <a:pPr marL="0" indent="0">
              <a:buNone/>
            </a:pPr>
            <a:r>
              <a:rPr lang="en-US" sz="1400" b="1" dirty="0">
                <a:solidFill>
                  <a:srgbClr val="365F91"/>
                </a:solidFill>
                <a:latin typeface="MyriadPro-Light"/>
                <a:ea typeface="Calibri"/>
                <a:cs typeface="MyriadPro-Light"/>
              </a:rPr>
              <a:t>1.3 Business environment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1.3.1 Ease of starting a business*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1.3.2 Ease of resolving insolvency*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1.3.3 Ease of paying taxes* </a:t>
            </a:r>
            <a:endParaRPr lang="en-US" sz="1400" b="1" dirty="0">
              <a:ea typeface="Calibri"/>
              <a:cs typeface="Arial"/>
            </a:endParaRPr>
          </a:p>
          <a:p>
            <a:pPr marL="0" indent="0" algn="ctr">
              <a:buNone/>
            </a:pPr>
            <a:r>
              <a:rPr lang="en-US" sz="1800" b="1" dirty="0">
                <a:latin typeface="MyriadPro-Semibold"/>
                <a:ea typeface="Calibri"/>
                <a:cs typeface="MyriadPro-Semibold"/>
              </a:rPr>
              <a:t> 2 Human capital &amp; research </a:t>
            </a:r>
          </a:p>
          <a:p>
            <a:pPr marL="0" indent="0">
              <a:buNone/>
            </a:pPr>
            <a:r>
              <a:rPr lang="en-US" sz="1400" b="1" dirty="0">
                <a:solidFill>
                  <a:srgbClr val="365F91"/>
                </a:solidFill>
                <a:latin typeface="MyriadPro-Light"/>
                <a:ea typeface="Calibri"/>
                <a:cs typeface="MyriadPro-Light"/>
              </a:rPr>
              <a:t>2.1 Education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2.1.1 Expenditure on education, % GDP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2.1.2 Gov’t expenditure/pupil, secondary, % GDP/cap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2.1.3 School life expectancy, years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2.1.4 PISA scales in reading, </a:t>
            </a:r>
            <a:r>
              <a:rPr lang="en-US" sz="1400" b="1" dirty="0" err="1">
                <a:solidFill>
                  <a:srgbClr val="632423"/>
                </a:solidFill>
                <a:latin typeface="MyriadPro-Light"/>
                <a:ea typeface="Calibri"/>
                <a:cs typeface="MyriadPro-Light"/>
              </a:rPr>
              <a:t>maths</a:t>
            </a:r>
            <a:r>
              <a:rPr lang="en-US" sz="1400" b="1" dirty="0">
                <a:solidFill>
                  <a:srgbClr val="632423"/>
                </a:solidFill>
                <a:latin typeface="MyriadPro-Light"/>
                <a:ea typeface="Calibri"/>
                <a:cs typeface="MyriadPro-Light"/>
              </a:rPr>
              <a:t>, &amp; science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2.1.5 Pupil-teacher ratio, secondary </a:t>
            </a:r>
          </a:p>
        </p:txBody>
      </p:sp>
      <p:sp>
        <p:nvSpPr>
          <p:cNvPr id="4" name="Content Placeholder 3"/>
          <p:cNvSpPr>
            <a:spLocks noGrp="1"/>
          </p:cNvSpPr>
          <p:nvPr>
            <p:ph sz="half" idx="2"/>
          </p:nvPr>
        </p:nvSpPr>
        <p:spPr>
          <a:xfrm>
            <a:off x="5807968" y="648072"/>
            <a:ext cx="4748336" cy="6093296"/>
          </a:xfrm>
        </p:spPr>
        <p:txBody>
          <a:bodyPr>
            <a:noAutofit/>
          </a:bodyPr>
          <a:lstStyle/>
          <a:p>
            <a:pPr marL="0" indent="0">
              <a:buNone/>
            </a:pPr>
            <a:r>
              <a:rPr lang="en-US" sz="1400" b="1" dirty="0">
                <a:solidFill>
                  <a:srgbClr val="365F91"/>
                </a:solidFill>
                <a:latin typeface="MyriadPro-Light"/>
                <a:ea typeface="Calibri"/>
                <a:cs typeface="MyriadPro-Light"/>
              </a:rPr>
              <a:t>2.2 Tertiary education </a:t>
            </a:r>
            <a:endParaRPr lang="en-US" sz="1400" b="1" dirty="0">
              <a:solidFill>
                <a:prstClr val="black"/>
              </a:solidFill>
              <a:ea typeface="Calibri"/>
              <a:cs typeface="Arial"/>
            </a:endParaRPr>
          </a:p>
          <a:p>
            <a:pPr marL="114191" indent="0">
              <a:buNone/>
            </a:pPr>
            <a:r>
              <a:rPr lang="en-US" sz="1400" b="1" dirty="0">
                <a:solidFill>
                  <a:srgbClr val="632423"/>
                </a:solidFill>
                <a:latin typeface="MyriadPro-Light"/>
                <a:ea typeface="Calibri"/>
                <a:cs typeface="MyriadPro-Light"/>
              </a:rPr>
              <a:t>2.2.1 Tertiary enrolment, % gross </a:t>
            </a:r>
            <a:endParaRPr lang="en-US" sz="1400" b="1" dirty="0">
              <a:solidFill>
                <a:prstClr val="black"/>
              </a:solidFill>
              <a:ea typeface="Calibri"/>
              <a:cs typeface="Arial"/>
            </a:endParaRPr>
          </a:p>
          <a:p>
            <a:pPr marL="114191" indent="0">
              <a:buNone/>
            </a:pPr>
            <a:r>
              <a:rPr lang="en-US" sz="1400" b="1" dirty="0">
                <a:solidFill>
                  <a:srgbClr val="632423"/>
                </a:solidFill>
                <a:latin typeface="MyriadPro-Light"/>
                <a:ea typeface="Calibri"/>
                <a:cs typeface="MyriadPro-Light"/>
              </a:rPr>
              <a:t>2.2.2 Graduates in science &amp; engineering, % </a:t>
            </a:r>
            <a:endParaRPr lang="en-US" sz="1400" b="1" dirty="0">
              <a:solidFill>
                <a:prstClr val="black"/>
              </a:solidFill>
              <a:ea typeface="Calibri"/>
              <a:cs typeface="Arial"/>
            </a:endParaRPr>
          </a:p>
          <a:p>
            <a:pPr marL="114191" indent="0">
              <a:buNone/>
            </a:pPr>
            <a:r>
              <a:rPr lang="en-US" sz="1400" b="1" dirty="0">
                <a:solidFill>
                  <a:srgbClr val="632423"/>
                </a:solidFill>
                <a:latin typeface="MyriadPro-Light"/>
                <a:ea typeface="Calibri"/>
                <a:cs typeface="MyriadPro-Light"/>
              </a:rPr>
              <a:t>2.2.3 Tertiary inbound mobility, % </a:t>
            </a:r>
            <a:endParaRPr lang="en-US" sz="1400" b="1" dirty="0">
              <a:solidFill>
                <a:prstClr val="black"/>
              </a:solidFill>
              <a:ea typeface="Calibri"/>
              <a:cs typeface="Arial"/>
            </a:endParaRPr>
          </a:p>
          <a:p>
            <a:pPr marL="0" indent="0">
              <a:buNone/>
            </a:pPr>
            <a:r>
              <a:rPr lang="en-US" sz="1400" b="1" dirty="0">
                <a:solidFill>
                  <a:srgbClr val="365F91"/>
                </a:solidFill>
                <a:latin typeface="MyriadPro-Light"/>
                <a:ea typeface="Calibri"/>
                <a:cs typeface="MyriadPro-Light"/>
              </a:rPr>
              <a:t>2.3 Research &amp; development (R&amp;D)..</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2.3.1 Researchers, FTE/</a:t>
            </a:r>
            <a:r>
              <a:rPr lang="en-US" sz="1400" b="1" dirty="0" err="1">
                <a:solidFill>
                  <a:srgbClr val="632423"/>
                </a:solidFill>
                <a:latin typeface="MyriadPro-Light"/>
                <a:ea typeface="Calibri"/>
                <a:cs typeface="MyriadPro-Light"/>
              </a:rPr>
              <a:t>mn</a:t>
            </a:r>
            <a:r>
              <a:rPr lang="en-US" sz="1400" b="1" dirty="0">
                <a:solidFill>
                  <a:srgbClr val="632423"/>
                </a:solidFill>
                <a:latin typeface="MyriadPro-Light"/>
                <a:ea typeface="Calibri"/>
                <a:cs typeface="MyriadPro-Light"/>
              </a:rPr>
              <a:t> pop.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2.3.2 Gross expenditure on R&amp;D, % GDP </a:t>
            </a:r>
          </a:p>
          <a:p>
            <a:pPr marL="114191" indent="0">
              <a:buNone/>
            </a:pPr>
            <a:r>
              <a:rPr lang="en-US" sz="1400" b="1" dirty="0">
                <a:solidFill>
                  <a:srgbClr val="632423"/>
                </a:solidFill>
                <a:latin typeface="MyriadPro-Light"/>
                <a:ea typeface="Calibri"/>
                <a:cs typeface="Arial"/>
              </a:rPr>
              <a:t>2.3.3 Global R&amp;D companies, avg. expend. Top 3, </a:t>
            </a:r>
            <a:r>
              <a:rPr lang="en-US" sz="1400" b="1" dirty="0" err="1">
                <a:solidFill>
                  <a:srgbClr val="632423"/>
                </a:solidFill>
                <a:latin typeface="MyriadPro-Light"/>
                <a:ea typeface="Calibri"/>
                <a:cs typeface="Arial"/>
              </a:rPr>
              <a:t>mn</a:t>
            </a:r>
            <a:r>
              <a:rPr lang="en-US" sz="1400" b="1" dirty="0">
                <a:solidFill>
                  <a:srgbClr val="632423"/>
                </a:solidFill>
                <a:latin typeface="MyriadPro-Light"/>
                <a:ea typeface="Calibri"/>
                <a:cs typeface="Arial"/>
              </a:rPr>
              <a:t> $US</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2.3.4 QS university ranking, average score top 3* </a:t>
            </a:r>
            <a:endParaRPr lang="en-US" sz="1400" b="1" dirty="0">
              <a:ea typeface="Calibri"/>
              <a:cs typeface="Arial"/>
            </a:endParaRPr>
          </a:p>
          <a:p>
            <a:pPr marL="0" indent="0" algn="ctr">
              <a:buNone/>
            </a:pPr>
            <a:r>
              <a:rPr lang="en-US" sz="1800" b="1" dirty="0">
                <a:latin typeface="MyriadPro-Semibold"/>
                <a:ea typeface="Calibri"/>
                <a:cs typeface="MyriadPro-Semibold"/>
              </a:rPr>
              <a:t>3 Infrastructure</a:t>
            </a:r>
          </a:p>
          <a:p>
            <a:pPr marL="0" indent="0">
              <a:buNone/>
            </a:pPr>
            <a:r>
              <a:rPr lang="en-US" sz="1400" b="1" dirty="0">
                <a:solidFill>
                  <a:srgbClr val="365F91"/>
                </a:solidFill>
                <a:latin typeface="MyriadPro-Light"/>
                <a:ea typeface="Calibri"/>
                <a:cs typeface="MyriadPro-Light"/>
              </a:rPr>
              <a:t>3.1 Information &amp; communication technologies (ICTs)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3.1.1 ICT access*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3.1.2 ICT use*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3.1.3 Government’s online service*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3.1.4 E-participation*....</a:t>
            </a:r>
            <a:endParaRPr lang="en-US" sz="1400" b="1" dirty="0">
              <a:ea typeface="Calibri"/>
              <a:cs typeface="Arial"/>
            </a:endParaRPr>
          </a:p>
          <a:p>
            <a:pPr marL="0" indent="0">
              <a:buNone/>
            </a:pPr>
            <a:r>
              <a:rPr lang="en-US" sz="1400" b="1" dirty="0">
                <a:solidFill>
                  <a:srgbClr val="365F91"/>
                </a:solidFill>
                <a:latin typeface="MyriadPro-Light"/>
                <a:ea typeface="Calibri"/>
                <a:cs typeface="MyriadPro-Light"/>
              </a:rPr>
              <a:t>3.2 General infrastructure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3.2.1 Electricity output, kWh/cap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3.2.2 Logistics performance*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3.2.3 Gross capital formation, % GDP </a:t>
            </a:r>
            <a:endParaRPr lang="en-US" sz="1400" b="1" dirty="0">
              <a:ea typeface="Calibri"/>
              <a:cs typeface="Arial"/>
            </a:endParaRPr>
          </a:p>
          <a:p>
            <a:pPr marL="0" indent="0">
              <a:buNone/>
            </a:pPr>
            <a:r>
              <a:rPr lang="en-US" sz="1400" b="1" dirty="0">
                <a:solidFill>
                  <a:srgbClr val="365F91"/>
                </a:solidFill>
                <a:latin typeface="MyriadPro-Light"/>
                <a:ea typeface="Calibri"/>
                <a:cs typeface="MyriadPro-Light"/>
              </a:rPr>
              <a:t>3.3 Ecological sustainability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3.3.1 GDP/unit of energy use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3.3.2 Environmental performance*...</a:t>
            </a:r>
            <a:endParaRPr lang="en-US" sz="1400" b="1" dirty="0">
              <a:ea typeface="Calibri"/>
              <a:cs typeface="Arial"/>
            </a:endParaRPr>
          </a:p>
          <a:p>
            <a:pPr marL="114191" indent="0">
              <a:buNone/>
            </a:pPr>
            <a:r>
              <a:rPr lang="pt-BR" sz="1400" b="1" dirty="0">
                <a:solidFill>
                  <a:srgbClr val="632423"/>
                </a:solidFill>
                <a:latin typeface="MyriadPro-Light"/>
                <a:ea typeface="Calibri"/>
                <a:cs typeface="MyriadPro-Light"/>
              </a:rPr>
              <a:t>3.3.3 ISO 14001 environmental certificates/bn PPP$ GDP</a:t>
            </a:r>
            <a:endParaRPr lang="en-US" sz="1400" b="1" dirty="0">
              <a:ea typeface="Calibri"/>
              <a:cs typeface="Arial"/>
            </a:endParaRPr>
          </a:p>
        </p:txBody>
      </p:sp>
      <p:sp>
        <p:nvSpPr>
          <p:cNvPr id="5" name="Title 1"/>
          <p:cNvSpPr>
            <a:spLocks noGrp="1"/>
          </p:cNvSpPr>
          <p:nvPr>
            <p:ph type="title"/>
          </p:nvPr>
        </p:nvSpPr>
        <p:spPr>
          <a:xfrm>
            <a:off x="1981200" y="44624"/>
            <a:ext cx="8229600" cy="706090"/>
          </a:xfrm>
        </p:spPr>
        <p:txBody>
          <a:bodyPr>
            <a:normAutofit/>
          </a:bodyPr>
          <a:lstStyle/>
          <a:p>
            <a:r>
              <a:rPr lang="en-US" sz="4000" b="1" dirty="0"/>
              <a:t>inputs</a:t>
            </a:r>
          </a:p>
        </p:txBody>
      </p:sp>
      <p:sp>
        <p:nvSpPr>
          <p:cNvPr id="2" name="Slide Number Placeholder 1">
            <a:extLst>
              <a:ext uri="{FF2B5EF4-FFF2-40B4-BE49-F238E27FC236}">
                <a16:creationId xmlns:a16="http://schemas.microsoft.com/office/drawing/2014/main" id="{434CA2CF-F4A7-4A36-A070-3DBD07C66382}"/>
              </a:ext>
            </a:extLst>
          </p:cNvPr>
          <p:cNvSpPr>
            <a:spLocks noGrp="1"/>
          </p:cNvSpPr>
          <p:nvPr>
            <p:ph type="sldNum" sz="quarter" idx="12"/>
          </p:nvPr>
        </p:nvSpPr>
        <p:spPr/>
        <p:txBody>
          <a:bodyPr/>
          <a:lstStyle/>
          <a:p>
            <a:fld id="{872422E8-5163-4B62-AE0D-0E048AF5A4EA}" type="slidenum">
              <a:rPr lang="en-US" smtClean="0"/>
              <a:t>17</a:t>
            </a:fld>
            <a:endParaRPr lang="en-US"/>
          </a:p>
        </p:txBody>
      </p:sp>
      <p:sp>
        <p:nvSpPr>
          <p:cNvPr id="6" name="TextBox 5">
            <a:extLst>
              <a:ext uri="{FF2B5EF4-FFF2-40B4-BE49-F238E27FC236}">
                <a16:creationId xmlns:a16="http://schemas.microsoft.com/office/drawing/2014/main" id="{BFB2F755-EEDF-47BB-AC42-D76D150BE5D3}"/>
              </a:ext>
            </a:extLst>
          </p:cNvPr>
          <p:cNvSpPr txBox="1"/>
          <p:nvPr/>
        </p:nvSpPr>
        <p:spPr>
          <a:xfrm>
            <a:off x="191344" y="260648"/>
            <a:ext cx="2952328" cy="523220"/>
          </a:xfrm>
          <a:prstGeom prst="rect">
            <a:avLst/>
          </a:prstGeom>
          <a:noFill/>
        </p:spPr>
        <p:txBody>
          <a:bodyPr wrap="square" rtlCol="0">
            <a:spAutoFit/>
          </a:bodyPr>
          <a:lstStyle/>
          <a:p>
            <a:r>
              <a:rPr lang="en-US" sz="2800" b="1" dirty="0">
                <a:solidFill>
                  <a:schemeClr val="tx2">
                    <a:lumMod val="75000"/>
                  </a:schemeClr>
                </a:solidFill>
              </a:rPr>
              <a:t>GII classification</a:t>
            </a:r>
          </a:p>
        </p:txBody>
      </p:sp>
    </p:spTree>
    <p:extLst>
      <p:ext uri="{BB962C8B-B14F-4D97-AF65-F5344CB8AC3E}">
        <p14:creationId xmlns:p14="http://schemas.microsoft.com/office/powerpoint/2010/main" val="301304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03512" y="1412785"/>
            <a:ext cx="4038600" cy="4713387"/>
          </a:xfrm>
        </p:spPr>
        <p:txBody>
          <a:bodyPr>
            <a:normAutofit/>
          </a:bodyPr>
          <a:lstStyle/>
          <a:p>
            <a:pPr marL="0" indent="0" algn="ctr">
              <a:lnSpc>
                <a:spcPct val="115000"/>
              </a:lnSpc>
              <a:buNone/>
            </a:pPr>
            <a:r>
              <a:rPr lang="en-US" sz="1800" b="1" dirty="0">
                <a:latin typeface="MyriadPro-Semibold"/>
                <a:ea typeface="Calibri"/>
                <a:cs typeface="MyriadPro-Semibold"/>
              </a:rPr>
              <a:t>4 Market sophistication </a:t>
            </a:r>
          </a:p>
          <a:p>
            <a:pPr marL="0" indent="0">
              <a:lnSpc>
                <a:spcPct val="115000"/>
              </a:lnSpc>
              <a:buNone/>
            </a:pPr>
            <a:r>
              <a:rPr lang="en-US" sz="1400" b="1" dirty="0">
                <a:solidFill>
                  <a:srgbClr val="365F91"/>
                </a:solidFill>
                <a:latin typeface="MyriadPro-Light"/>
                <a:ea typeface="Calibri"/>
                <a:cs typeface="MyriadPro-Light"/>
              </a:rPr>
              <a:t>4.1 Credit </a:t>
            </a:r>
            <a:endParaRPr lang="en-US" sz="1400" b="1" dirty="0">
              <a:ea typeface="Calibri"/>
              <a:cs typeface="Arial"/>
            </a:endParaRPr>
          </a:p>
          <a:p>
            <a:pPr marL="114191" indent="0">
              <a:lnSpc>
                <a:spcPct val="115000"/>
              </a:lnSpc>
              <a:buNone/>
            </a:pPr>
            <a:r>
              <a:rPr lang="en-US" sz="1400" b="1" dirty="0">
                <a:solidFill>
                  <a:srgbClr val="632423"/>
                </a:solidFill>
                <a:latin typeface="MyriadPro-Light"/>
                <a:ea typeface="Calibri"/>
                <a:cs typeface="MyriadPro-Light"/>
              </a:rPr>
              <a:t>4.1.1 Ease of getting credit* </a:t>
            </a:r>
            <a:endParaRPr lang="en-US" sz="1400" b="1" dirty="0">
              <a:ea typeface="Calibri"/>
              <a:cs typeface="Arial"/>
            </a:endParaRPr>
          </a:p>
          <a:p>
            <a:pPr marL="114191" indent="0">
              <a:lnSpc>
                <a:spcPct val="115000"/>
              </a:lnSpc>
              <a:buNone/>
            </a:pPr>
            <a:r>
              <a:rPr lang="en-US" sz="1400" b="1" dirty="0">
                <a:solidFill>
                  <a:srgbClr val="632423"/>
                </a:solidFill>
                <a:latin typeface="MyriadPro-Light"/>
                <a:ea typeface="Calibri"/>
                <a:cs typeface="MyriadPro-Light"/>
              </a:rPr>
              <a:t>4.1.2 Domestic credit to private sector, % GDP </a:t>
            </a:r>
            <a:endParaRPr lang="en-US" sz="1400" b="1" dirty="0">
              <a:ea typeface="Calibri"/>
              <a:cs typeface="Arial"/>
            </a:endParaRPr>
          </a:p>
          <a:p>
            <a:pPr marL="114191" indent="0">
              <a:lnSpc>
                <a:spcPct val="115000"/>
              </a:lnSpc>
              <a:buNone/>
            </a:pPr>
            <a:r>
              <a:rPr lang="en-US" sz="1400" b="1" dirty="0">
                <a:solidFill>
                  <a:srgbClr val="632423"/>
                </a:solidFill>
                <a:latin typeface="MyriadPro-Light"/>
                <a:ea typeface="Calibri"/>
                <a:cs typeface="MyriadPro-Light"/>
              </a:rPr>
              <a:t>4.1.3 Microfinance gross loans, % GDP </a:t>
            </a:r>
            <a:endParaRPr lang="en-US" sz="1400" b="1" dirty="0">
              <a:ea typeface="Calibri"/>
              <a:cs typeface="Arial"/>
            </a:endParaRPr>
          </a:p>
          <a:p>
            <a:pPr marL="0" indent="0">
              <a:lnSpc>
                <a:spcPct val="115000"/>
              </a:lnSpc>
              <a:buNone/>
            </a:pPr>
            <a:r>
              <a:rPr lang="en-US" sz="1400" b="1" dirty="0">
                <a:solidFill>
                  <a:srgbClr val="365F91"/>
                </a:solidFill>
                <a:latin typeface="MyriadPro-Light"/>
                <a:ea typeface="Calibri"/>
                <a:cs typeface="MyriadPro-Light"/>
              </a:rPr>
              <a:t>4.2 Investment </a:t>
            </a:r>
            <a:endParaRPr lang="en-US" sz="1400" b="1" dirty="0">
              <a:ea typeface="Calibri"/>
              <a:cs typeface="Arial"/>
            </a:endParaRPr>
          </a:p>
          <a:p>
            <a:pPr marL="114191" indent="0">
              <a:lnSpc>
                <a:spcPct val="115000"/>
              </a:lnSpc>
              <a:buNone/>
            </a:pPr>
            <a:r>
              <a:rPr lang="en-US" sz="1400" b="1" dirty="0">
                <a:solidFill>
                  <a:srgbClr val="632423"/>
                </a:solidFill>
                <a:latin typeface="MyriadPro-Light"/>
                <a:ea typeface="Calibri"/>
                <a:cs typeface="MyriadPro-Light"/>
              </a:rPr>
              <a:t>4.2.1 Ease of protecting investors* </a:t>
            </a:r>
            <a:endParaRPr lang="en-US" sz="1400" b="1" dirty="0">
              <a:ea typeface="Calibri"/>
              <a:cs typeface="Arial"/>
            </a:endParaRPr>
          </a:p>
          <a:p>
            <a:pPr marL="114191" indent="0">
              <a:lnSpc>
                <a:spcPct val="115000"/>
              </a:lnSpc>
              <a:buNone/>
            </a:pPr>
            <a:r>
              <a:rPr lang="en-US" sz="1400" b="1" dirty="0">
                <a:solidFill>
                  <a:srgbClr val="632423"/>
                </a:solidFill>
                <a:latin typeface="MyriadPro-Light"/>
                <a:ea typeface="Calibri"/>
                <a:cs typeface="MyriadPro-Light"/>
              </a:rPr>
              <a:t>4.2.2 Market capitalization, % GDP</a:t>
            </a:r>
            <a:endParaRPr lang="en-US" sz="1400" b="1" dirty="0">
              <a:ea typeface="Calibri"/>
              <a:cs typeface="Arial"/>
            </a:endParaRPr>
          </a:p>
          <a:p>
            <a:pPr marL="114191" indent="0">
              <a:lnSpc>
                <a:spcPct val="115000"/>
              </a:lnSpc>
              <a:buNone/>
            </a:pPr>
            <a:r>
              <a:rPr lang="en-US" sz="1400" b="1" dirty="0">
                <a:solidFill>
                  <a:srgbClr val="632423"/>
                </a:solidFill>
                <a:latin typeface="MyriadPro-Light"/>
                <a:ea typeface="Calibri"/>
                <a:cs typeface="MyriadPro-Light"/>
              </a:rPr>
              <a:t>4.2.3 Venture capital deals/</a:t>
            </a:r>
            <a:r>
              <a:rPr lang="en-US" sz="1400" b="1" dirty="0" err="1">
                <a:solidFill>
                  <a:srgbClr val="632423"/>
                </a:solidFill>
                <a:latin typeface="MyriadPro-Light"/>
                <a:ea typeface="Calibri"/>
                <a:cs typeface="MyriadPro-Light"/>
              </a:rPr>
              <a:t>bn</a:t>
            </a:r>
            <a:r>
              <a:rPr lang="en-US" sz="1400" b="1" dirty="0">
                <a:solidFill>
                  <a:srgbClr val="632423"/>
                </a:solidFill>
                <a:latin typeface="MyriadPro-Light"/>
                <a:ea typeface="Calibri"/>
                <a:cs typeface="MyriadPro-Light"/>
              </a:rPr>
              <a:t> PPP$ GDP</a:t>
            </a:r>
            <a:endParaRPr lang="en-US" sz="1400" b="1" dirty="0">
              <a:ea typeface="Calibri"/>
              <a:cs typeface="Arial"/>
            </a:endParaRPr>
          </a:p>
          <a:p>
            <a:pPr marL="0" indent="0">
              <a:lnSpc>
                <a:spcPct val="115000"/>
              </a:lnSpc>
              <a:buNone/>
            </a:pPr>
            <a:r>
              <a:rPr lang="en-US" sz="1400" b="1" dirty="0">
                <a:solidFill>
                  <a:srgbClr val="365F91"/>
                </a:solidFill>
                <a:latin typeface="MyriadPro-Light"/>
                <a:ea typeface="Calibri"/>
                <a:cs typeface="MyriadPro-Light"/>
              </a:rPr>
              <a:t>4.3 Trade, competition and market scale</a:t>
            </a:r>
            <a:endParaRPr lang="en-US" sz="1400" b="1" dirty="0">
              <a:ea typeface="Calibri"/>
              <a:cs typeface="Arial"/>
            </a:endParaRPr>
          </a:p>
          <a:p>
            <a:pPr marL="114191" indent="0">
              <a:lnSpc>
                <a:spcPct val="115000"/>
              </a:lnSpc>
              <a:buNone/>
            </a:pPr>
            <a:r>
              <a:rPr lang="en-US" sz="1400" b="1" dirty="0">
                <a:solidFill>
                  <a:srgbClr val="632423"/>
                </a:solidFill>
                <a:latin typeface="MyriadPro-Light"/>
                <a:ea typeface="Calibri"/>
                <a:cs typeface="MyriadPro-Light"/>
              </a:rPr>
              <a:t>4.3.1 Applied tariff rate, weighted mean, % </a:t>
            </a:r>
            <a:endParaRPr lang="en-US" sz="1400" b="1" dirty="0">
              <a:ea typeface="Calibri"/>
              <a:cs typeface="Arial"/>
            </a:endParaRPr>
          </a:p>
          <a:p>
            <a:pPr marL="114191" indent="0">
              <a:lnSpc>
                <a:spcPct val="115000"/>
              </a:lnSpc>
              <a:buNone/>
            </a:pPr>
            <a:r>
              <a:rPr lang="en-US" sz="1400" b="1" dirty="0">
                <a:solidFill>
                  <a:srgbClr val="632423"/>
                </a:solidFill>
                <a:latin typeface="MyriadPro-Light"/>
                <a:ea typeface="Calibri"/>
                <a:cs typeface="MyriadPro-Light"/>
              </a:rPr>
              <a:t>4.3.2 Intensity of local competition</a:t>
            </a:r>
          </a:p>
          <a:p>
            <a:pPr marL="114191" indent="0">
              <a:lnSpc>
                <a:spcPct val="115000"/>
              </a:lnSpc>
              <a:buNone/>
            </a:pPr>
            <a:r>
              <a:rPr lang="en-US" sz="1400" b="1" dirty="0">
                <a:solidFill>
                  <a:srgbClr val="632423"/>
                </a:solidFill>
                <a:latin typeface="MyriadPro-Light"/>
                <a:ea typeface="Calibri"/>
                <a:cs typeface="Arial"/>
              </a:rPr>
              <a:t>4.3.3 Domestic market scale, </a:t>
            </a:r>
            <a:r>
              <a:rPr lang="en-US" sz="1400" b="1" dirty="0" err="1">
                <a:solidFill>
                  <a:srgbClr val="632423"/>
                </a:solidFill>
                <a:latin typeface="MyriadPro-Light"/>
                <a:ea typeface="Calibri"/>
                <a:cs typeface="Arial"/>
              </a:rPr>
              <a:t>bn</a:t>
            </a:r>
            <a:r>
              <a:rPr lang="en-US" sz="1400" b="1" dirty="0">
                <a:solidFill>
                  <a:srgbClr val="632423"/>
                </a:solidFill>
                <a:latin typeface="MyriadPro-Light"/>
                <a:ea typeface="Calibri"/>
                <a:cs typeface="Arial"/>
              </a:rPr>
              <a:t> PPP$</a:t>
            </a:r>
            <a:endParaRPr lang="en-US" sz="1400" b="1" dirty="0">
              <a:ea typeface="Calibri"/>
              <a:cs typeface="Arial"/>
            </a:endParaRPr>
          </a:p>
        </p:txBody>
      </p:sp>
      <p:sp>
        <p:nvSpPr>
          <p:cNvPr id="4" name="Content Placeholder 3"/>
          <p:cNvSpPr>
            <a:spLocks noGrp="1"/>
          </p:cNvSpPr>
          <p:nvPr>
            <p:ph sz="half" idx="2"/>
          </p:nvPr>
        </p:nvSpPr>
        <p:spPr>
          <a:xfrm>
            <a:off x="5735960" y="1196752"/>
            <a:ext cx="4824536" cy="5112568"/>
          </a:xfrm>
        </p:spPr>
        <p:txBody>
          <a:bodyPr>
            <a:noAutofit/>
          </a:bodyPr>
          <a:lstStyle/>
          <a:p>
            <a:pPr marL="0" indent="0" algn="ctr">
              <a:buNone/>
            </a:pPr>
            <a:r>
              <a:rPr lang="en-US" sz="1800" b="1" dirty="0">
                <a:latin typeface="MyriadPro-Semibold"/>
                <a:ea typeface="Calibri"/>
                <a:cs typeface="MyriadPro-Semibold"/>
              </a:rPr>
              <a:t>5 Business sophistication </a:t>
            </a:r>
          </a:p>
          <a:p>
            <a:pPr marL="0" indent="0">
              <a:buNone/>
            </a:pPr>
            <a:r>
              <a:rPr lang="en-US" sz="1400" b="1" dirty="0">
                <a:solidFill>
                  <a:srgbClr val="365F91"/>
                </a:solidFill>
                <a:latin typeface="MyriadPro-Light"/>
                <a:ea typeface="Calibri"/>
                <a:cs typeface="MyriadPro-Light"/>
              </a:rPr>
              <a:t>5.1 Knowledge workers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5.1.1 Knowledge-intensive employment, %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5.1.2 Firms offering formal training, % firms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5.1.3 GERD performed by business, % of GDP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5.1.4 GERD financed by business, %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5.1.5 Females employed w/advanced degrees, % total </a:t>
            </a:r>
            <a:endParaRPr lang="en-US" sz="1400" b="1" dirty="0">
              <a:ea typeface="Calibri"/>
              <a:cs typeface="Arial"/>
            </a:endParaRPr>
          </a:p>
          <a:p>
            <a:pPr marL="0" indent="0">
              <a:buNone/>
            </a:pPr>
            <a:r>
              <a:rPr lang="en-US" sz="1400" b="1" dirty="0">
                <a:solidFill>
                  <a:srgbClr val="365F91"/>
                </a:solidFill>
                <a:latin typeface="MyriadPro-Light"/>
                <a:ea typeface="Calibri"/>
                <a:cs typeface="MyriadPro-Light"/>
              </a:rPr>
              <a:t>5.2 Innovation linkages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5.2.1 University/industry research collaboration†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5.2.2 State of cluster development†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5.2.3 GERD financed by abroad, %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5.2.4 JV–strategic alliance deals/</a:t>
            </a:r>
            <a:r>
              <a:rPr lang="en-US" sz="1400" b="1" dirty="0" err="1">
                <a:solidFill>
                  <a:srgbClr val="632423"/>
                </a:solidFill>
                <a:latin typeface="MyriadPro-Light"/>
                <a:ea typeface="Calibri"/>
                <a:cs typeface="MyriadPro-Light"/>
              </a:rPr>
              <a:t>tr</a:t>
            </a:r>
            <a:r>
              <a:rPr lang="en-US" sz="1400" b="1" dirty="0">
                <a:solidFill>
                  <a:srgbClr val="632423"/>
                </a:solidFill>
                <a:latin typeface="MyriadPro-Light"/>
                <a:ea typeface="Calibri"/>
                <a:cs typeface="MyriadPro-Light"/>
              </a:rPr>
              <a:t> PPP$ GDP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5.2.5 Patent families 2+ offices/</a:t>
            </a:r>
            <a:r>
              <a:rPr lang="en-US" sz="1400" b="1" dirty="0" err="1">
                <a:solidFill>
                  <a:srgbClr val="632423"/>
                </a:solidFill>
                <a:latin typeface="MyriadPro-Light"/>
                <a:ea typeface="Calibri"/>
                <a:cs typeface="MyriadPro-Light"/>
              </a:rPr>
              <a:t>bn</a:t>
            </a:r>
            <a:r>
              <a:rPr lang="en-US" sz="1400" b="1" dirty="0">
                <a:solidFill>
                  <a:srgbClr val="632423"/>
                </a:solidFill>
                <a:latin typeface="MyriadPro-Light"/>
                <a:ea typeface="Calibri"/>
                <a:cs typeface="MyriadPro-Light"/>
              </a:rPr>
              <a:t> PPP$ GDP </a:t>
            </a:r>
            <a:endParaRPr lang="en-US" sz="1400" b="1" dirty="0">
              <a:ea typeface="Calibri"/>
              <a:cs typeface="Arial"/>
            </a:endParaRPr>
          </a:p>
          <a:p>
            <a:pPr marL="0" indent="0">
              <a:buNone/>
            </a:pPr>
            <a:r>
              <a:rPr lang="en-US" sz="1400" b="1" dirty="0">
                <a:solidFill>
                  <a:srgbClr val="365F91"/>
                </a:solidFill>
                <a:latin typeface="MyriadPro-Light"/>
                <a:ea typeface="Calibri"/>
                <a:cs typeface="MyriadPro-Light"/>
              </a:rPr>
              <a:t>5.3 Knowledge absorption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5.3.1 Intellectual property payments, % total trade</a:t>
            </a:r>
          </a:p>
          <a:p>
            <a:pPr marL="114191" indent="0">
              <a:buNone/>
            </a:pPr>
            <a:r>
              <a:rPr lang="en-US" sz="1400" b="1" dirty="0">
                <a:solidFill>
                  <a:srgbClr val="632423"/>
                </a:solidFill>
                <a:latin typeface="MyriadPro-Light"/>
                <a:ea typeface="Calibri"/>
                <a:cs typeface="MyriadPro-Light"/>
              </a:rPr>
              <a:t>5.3.2 High-tech imports less re-imports, % total trade </a:t>
            </a:r>
            <a:endParaRPr lang="en-US" sz="1400" b="1" dirty="0">
              <a:ea typeface="Calibri"/>
              <a:cs typeface="Arial"/>
            </a:endParaRPr>
          </a:p>
          <a:p>
            <a:pPr marL="114191" indent="0">
              <a:buNone/>
            </a:pPr>
            <a:r>
              <a:rPr lang="en-US" sz="1400" b="1" dirty="0">
                <a:solidFill>
                  <a:srgbClr val="632423"/>
                </a:solidFill>
                <a:latin typeface="MyriadPro-Light"/>
                <a:ea typeface="Calibri"/>
                <a:cs typeface="MyriadPro-Light"/>
              </a:rPr>
              <a:t>5.3.3 ICT services imports, % total trade </a:t>
            </a:r>
          </a:p>
          <a:p>
            <a:pPr marL="114191" indent="0">
              <a:buNone/>
            </a:pPr>
            <a:r>
              <a:rPr lang="en-US" sz="1400" b="1" dirty="0">
                <a:solidFill>
                  <a:srgbClr val="632423"/>
                </a:solidFill>
                <a:latin typeface="MyriadPro-Light"/>
                <a:ea typeface="Calibri"/>
                <a:cs typeface="MyriadPro-Light"/>
              </a:rPr>
              <a:t>5.3.4 FDI net inflows, % GDP</a:t>
            </a:r>
          </a:p>
          <a:p>
            <a:pPr marL="114191" indent="0">
              <a:buNone/>
            </a:pPr>
            <a:r>
              <a:rPr lang="en-US" sz="1400" b="1" dirty="0">
                <a:solidFill>
                  <a:srgbClr val="632423"/>
                </a:solidFill>
                <a:latin typeface="MyriadPro-Light"/>
              </a:rPr>
              <a:t>5.3.5 Research talent, % in business enterprises</a:t>
            </a:r>
            <a:endParaRPr lang="en-US" sz="1400" b="1" dirty="0"/>
          </a:p>
        </p:txBody>
      </p:sp>
      <p:sp>
        <p:nvSpPr>
          <p:cNvPr id="5" name="Title 1"/>
          <p:cNvSpPr>
            <a:spLocks noGrp="1"/>
          </p:cNvSpPr>
          <p:nvPr>
            <p:ph type="title"/>
          </p:nvPr>
        </p:nvSpPr>
        <p:spPr>
          <a:xfrm>
            <a:off x="1981200" y="44624"/>
            <a:ext cx="8229600" cy="706090"/>
          </a:xfrm>
        </p:spPr>
        <p:txBody>
          <a:bodyPr>
            <a:normAutofit/>
          </a:bodyPr>
          <a:lstStyle/>
          <a:p>
            <a:r>
              <a:rPr lang="en-US" sz="4000" b="1" dirty="0"/>
              <a:t>inputs</a:t>
            </a:r>
          </a:p>
        </p:txBody>
      </p:sp>
      <p:sp>
        <p:nvSpPr>
          <p:cNvPr id="2" name="Slide Number Placeholder 1">
            <a:extLst>
              <a:ext uri="{FF2B5EF4-FFF2-40B4-BE49-F238E27FC236}">
                <a16:creationId xmlns:a16="http://schemas.microsoft.com/office/drawing/2014/main" id="{0C839B37-AD70-46EC-9724-D5285A6798A9}"/>
              </a:ext>
            </a:extLst>
          </p:cNvPr>
          <p:cNvSpPr>
            <a:spLocks noGrp="1"/>
          </p:cNvSpPr>
          <p:nvPr>
            <p:ph type="sldNum" sz="quarter" idx="12"/>
          </p:nvPr>
        </p:nvSpPr>
        <p:spPr/>
        <p:txBody>
          <a:bodyPr/>
          <a:lstStyle/>
          <a:p>
            <a:fld id="{872422E8-5163-4B62-AE0D-0E048AF5A4EA}" type="slidenum">
              <a:rPr lang="en-US" smtClean="0"/>
              <a:t>18</a:t>
            </a:fld>
            <a:endParaRPr lang="en-US"/>
          </a:p>
        </p:txBody>
      </p:sp>
      <p:sp>
        <p:nvSpPr>
          <p:cNvPr id="6" name="TextBox 5">
            <a:extLst>
              <a:ext uri="{FF2B5EF4-FFF2-40B4-BE49-F238E27FC236}">
                <a16:creationId xmlns:a16="http://schemas.microsoft.com/office/drawing/2014/main" id="{67A08C4D-4AD1-4AA6-87BD-D8BF007D238C}"/>
              </a:ext>
            </a:extLst>
          </p:cNvPr>
          <p:cNvSpPr txBox="1"/>
          <p:nvPr/>
        </p:nvSpPr>
        <p:spPr>
          <a:xfrm>
            <a:off x="191344" y="260648"/>
            <a:ext cx="2952328" cy="523220"/>
          </a:xfrm>
          <a:prstGeom prst="rect">
            <a:avLst/>
          </a:prstGeom>
          <a:noFill/>
        </p:spPr>
        <p:txBody>
          <a:bodyPr wrap="square" rtlCol="0">
            <a:spAutoFit/>
          </a:bodyPr>
          <a:lstStyle/>
          <a:p>
            <a:r>
              <a:rPr lang="en-US" sz="2800" b="1" dirty="0">
                <a:solidFill>
                  <a:schemeClr val="tx2">
                    <a:lumMod val="75000"/>
                  </a:schemeClr>
                </a:solidFill>
              </a:rPr>
              <a:t>GII classification</a:t>
            </a:r>
          </a:p>
        </p:txBody>
      </p:sp>
    </p:spTree>
    <p:extLst>
      <p:ext uri="{BB962C8B-B14F-4D97-AF65-F5344CB8AC3E}">
        <p14:creationId xmlns:p14="http://schemas.microsoft.com/office/powerpoint/2010/main" val="1055142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79503392"/>
              </p:ext>
            </p:extLst>
          </p:nvPr>
        </p:nvGraphicFramePr>
        <p:xfrm>
          <a:off x="1717048" y="188641"/>
          <a:ext cx="8843448" cy="6392733"/>
        </p:xfrm>
        <a:graphic>
          <a:graphicData uri="http://schemas.openxmlformats.org/drawingml/2006/table">
            <a:tbl>
              <a:tblPr/>
              <a:tblGrid>
                <a:gridCol w="2161597">
                  <a:extLst>
                    <a:ext uri="{9D8B030D-6E8A-4147-A177-3AD203B41FA5}">
                      <a16:colId xmlns:a16="http://schemas.microsoft.com/office/drawing/2014/main" val="20000"/>
                    </a:ext>
                  </a:extLst>
                </a:gridCol>
                <a:gridCol w="607441">
                  <a:extLst>
                    <a:ext uri="{9D8B030D-6E8A-4147-A177-3AD203B41FA5}">
                      <a16:colId xmlns:a16="http://schemas.microsoft.com/office/drawing/2014/main" val="20001"/>
                    </a:ext>
                  </a:extLst>
                </a:gridCol>
                <a:gridCol w="607441">
                  <a:extLst>
                    <a:ext uri="{9D8B030D-6E8A-4147-A177-3AD203B41FA5}">
                      <a16:colId xmlns:a16="http://schemas.microsoft.com/office/drawing/2014/main" val="20002"/>
                    </a:ext>
                  </a:extLst>
                </a:gridCol>
                <a:gridCol w="607441">
                  <a:extLst>
                    <a:ext uri="{9D8B030D-6E8A-4147-A177-3AD203B41FA5}">
                      <a16:colId xmlns:a16="http://schemas.microsoft.com/office/drawing/2014/main" val="20003"/>
                    </a:ext>
                  </a:extLst>
                </a:gridCol>
                <a:gridCol w="607441">
                  <a:extLst>
                    <a:ext uri="{9D8B030D-6E8A-4147-A177-3AD203B41FA5}">
                      <a16:colId xmlns:a16="http://schemas.microsoft.com/office/drawing/2014/main" val="20004"/>
                    </a:ext>
                  </a:extLst>
                </a:gridCol>
                <a:gridCol w="607441">
                  <a:extLst>
                    <a:ext uri="{9D8B030D-6E8A-4147-A177-3AD203B41FA5}">
                      <a16:colId xmlns:a16="http://schemas.microsoft.com/office/drawing/2014/main" val="20005"/>
                    </a:ext>
                  </a:extLst>
                </a:gridCol>
                <a:gridCol w="607441">
                  <a:extLst>
                    <a:ext uri="{9D8B030D-6E8A-4147-A177-3AD203B41FA5}">
                      <a16:colId xmlns:a16="http://schemas.microsoft.com/office/drawing/2014/main" val="20006"/>
                    </a:ext>
                  </a:extLst>
                </a:gridCol>
                <a:gridCol w="607441">
                  <a:extLst>
                    <a:ext uri="{9D8B030D-6E8A-4147-A177-3AD203B41FA5}">
                      <a16:colId xmlns:a16="http://schemas.microsoft.com/office/drawing/2014/main" val="20007"/>
                    </a:ext>
                  </a:extLst>
                </a:gridCol>
                <a:gridCol w="607441">
                  <a:extLst>
                    <a:ext uri="{9D8B030D-6E8A-4147-A177-3AD203B41FA5}">
                      <a16:colId xmlns:a16="http://schemas.microsoft.com/office/drawing/2014/main" val="20008"/>
                    </a:ext>
                  </a:extLst>
                </a:gridCol>
                <a:gridCol w="607441">
                  <a:extLst>
                    <a:ext uri="{9D8B030D-6E8A-4147-A177-3AD203B41FA5}">
                      <a16:colId xmlns:a16="http://schemas.microsoft.com/office/drawing/2014/main" val="20009"/>
                    </a:ext>
                  </a:extLst>
                </a:gridCol>
                <a:gridCol w="607441">
                  <a:extLst>
                    <a:ext uri="{9D8B030D-6E8A-4147-A177-3AD203B41FA5}">
                      <a16:colId xmlns:a16="http://schemas.microsoft.com/office/drawing/2014/main" val="20010"/>
                    </a:ext>
                  </a:extLst>
                </a:gridCol>
                <a:gridCol w="607441">
                  <a:extLst>
                    <a:ext uri="{9D8B030D-6E8A-4147-A177-3AD203B41FA5}">
                      <a16:colId xmlns:a16="http://schemas.microsoft.com/office/drawing/2014/main" val="20011"/>
                    </a:ext>
                  </a:extLst>
                </a:gridCol>
              </a:tblGrid>
              <a:tr h="1035559">
                <a:tc>
                  <a:txBody>
                    <a:bodyPr/>
                    <a:lstStyle/>
                    <a:p>
                      <a:pPr algn="l" fontAlgn="b"/>
                      <a:r>
                        <a:rPr lang="en-US" sz="1000" b="0" i="0" u="none" strike="noStrike" dirty="0">
                          <a:solidFill>
                            <a:srgbClr val="000000"/>
                          </a:solidFill>
                          <a:effectLst/>
                          <a:latin typeface="Arial"/>
                        </a:rPr>
                        <a:t> </a:t>
                      </a:r>
                    </a:p>
                  </a:txBody>
                  <a:tcPr marL="4977" marR="4977" marT="4977"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National office patent applications</a:t>
                      </a:r>
                    </a:p>
                  </a:txBody>
                  <a:tcPr marL="4977" marR="4977" marT="4977"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Patent Cooperation Treaty resident applications</a:t>
                      </a:r>
                    </a:p>
                  </a:txBody>
                  <a:tcPr marL="4977" marR="4977" marT="49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National office resident utility model applications</a:t>
                      </a:r>
                    </a:p>
                  </a:txBody>
                  <a:tcPr marL="4977" marR="4977" marT="49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ISO 9001 quality certificates</a:t>
                      </a:r>
                    </a:p>
                  </a:txBody>
                  <a:tcPr marL="4977" marR="4977" marT="49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High-tech exports</a:t>
                      </a:r>
                    </a:p>
                  </a:txBody>
                  <a:tcPr marL="4977" marR="4977" marT="49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Communications, computer and information services exports</a:t>
                      </a:r>
                    </a:p>
                  </a:txBody>
                  <a:tcPr marL="4977" marR="4977" marT="49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ICTs and business model creations</a:t>
                      </a:r>
                    </a:p>
                  </a:txBody>
                  <a:tcPr marL="4977" marR="4977" marT="49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ICTs and new </a:t>
                      </a:r>
                      <a:r>
                        <a:rPr lang="en-US" sz="1000" b="0" i="0" u="none" strike="noStrike" dirty="0" err="1">
                          <a:solidFill>
                            <a:srgbClr val="000000"/>
                          </a:solidFill>
                          <a:effectLst/>
                          <a:latin typeface="Arial"/>
                        </a:rPr>
                        <a:t>orgnaizational</a:t>
                      </a:r>
                      <a:r>
                        <a:rPr lang="en-US" sz="1000" b="0" i="0" u="none" strike="noStrike" dirty="0">
                          <a:solidFill>
                            <a:srgbClr val="000000"/>
                          </a:solidFill>
                          <a:effectLst/>
                          <a:latin typeface="Arial"/>
                        </a:rPr>
                        <a:t> models</a:t>
                      </a:r>
                    </a:p>
                  </a:txBody>
                  <a:tcPr marL="4977" marR="4977" marT="49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Cultural and creative services exports</a:t>
                      </a:r>
                    </a:p>
                  </a:txBody>
                  <a:tcPr marL="4977" marR="4977" marT="49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Creative goods exports</a:t>
                      </a:r>
                    </a:p>
                  </a:txBody>
                  <a:tcPr marL="4977" marR="4977" marT="497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a:rPr>
                        <a:t>Generic top-level domains (</a:t>
                      </a:r>
                      <a:r>
                        <a:rPr lang="en-US" sz="1000" b="0" i="0" u="none" strike="noStrike" dirty="0" err="1">
                          <a:solidFill>
                            <a:srgbClr val="000000"/>
                          </a:solidFill>
                          <a:effectLst/>
                          <a:latin typeface="Arial"/>
                        </a:rPr>
                        <a:t>gTLDs</a:t>
                      </a:r>
                      <a:r>
                        <a:rPr lang="en-US" sz="1000" b="0" i="0" u="none" strike="noStrike" dirty="0">
                          <a:solidFill>
                            <a:srgbClr val="000000"/>
                          </a:solidFill>
                          <a:effectLst/>
                          <a:latin typeface="Arial"/>
                        </a:rPr>
                        <a:t>)</a:t>
                      </a:r>
                    </a:p>
                  </a:txBody>
                  <a:tcPr marL="4977" marR="4977" marT="4977"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2059">
                <a:tc>
                  <a:txBody>
                    <a:bodyPr/>
                    <a:lstStyle/>
                    <a:p>
                      <a:pPr algn="l" fontAlgn="t"/>
                      <a:r>
                        <a:rPr lang="en-US" sz="1000" b="0" i="0" u="none" strike="noStrike" dirty="0">
                          <a:solidFill>
                            <a:srgbClr val="000000"/>
                          </a:solidFill>
                          <a:effectLst/>
                          <a:latin typeface="Arial"/>
                        </a:rPr>
                        <a:t>Ease of starting a business</a:t>
                      </a:r>
                    </a:p>
                  </a:txBody>
                  <a:tcPr marL="4977" marR="4977" marT="4977"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dirty="0">
                          <a:solidFill>
                            <a:srgbClr val="9C0006"/>
                          </a:solidFill>
                          <a:effectLst/>
                          <a:latin typeface="Arial"/>
                        </a:rPr>
                        <a:t>0.37</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7CE"/>
                    </a:solidFill>
                  </a:tcPr>
                </a:tc>
                <a:tc>
                  <a:txBody>
                    <a:bodyPr/>
                    <a:lstStyle/>
                    <a:p>
                      <a:pPr algn="ctr" fontAlgn="ctr"/>
                      <a:r>
                        <a:rPr lang="en-US" sz="1000" b="0" i="0" u="none" strike="noStrike" dirty="0">
                          <a:solidFill>
                            <a:srgbClr val="006100"/>
                          </a:solidFill>
                          <a:effectLst/>
                          <a:latin typeface="Arial"/>
                        </a:rPr>
                        <a:t>0.26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6EFCE"/>
                    </a:solidFill>
                  </a:tcPr>
                </a:tc>
                <a:tc>
                  <a:txBody>
                    <a:bodyPr/>
                    <a:lstStyle/>
                    <a:p>
                      <a:pPr algn="ctr" fontAlgn="ctr"/>
                      <a:r>
                        <a:rPr lang="en-US" sz="1000" b="0" i="0" u="none" strike="noStrike" dirty="0">
                          <a:solidFill>
                            <a:srgbClr val="000000"/>
                          </a:solidFill>
                          <a:effectLst/>
                          <a:latin typeface="Arial"/>
                        </a:rPr>
                        <a:t>0.18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9C0006"/>
                          </a:solidFill>
                          <a:effectLst/>
                          <a:latin typeface="Arial"/>
                        </a:rPr>
                        <a:t>0.30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7CE"/>
                    </a:solidFill>
                  </a:tcPr>
                </a:tc>
                <a:tc>
                  <a:txBody>
                    <a:bodyPr/>
                    <a:lstStyle/>
                    <a:p>
                      <a:pPr algn="ctr" fontAlgn="ctr"/>
                      <a:r>
                        <a:rPr lang="en-US" sz="1000" b="0" i="0" u="none" strike="noStrike">
                          <a:solidFill>
                            <a:srgbClr val="006100"/>
                          </a:solidFill>
                          <a:effectLst/>
                          <a:latin typeface="Arial"/>
                        </a:rPr>
                        <a:t>0.26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6EFCE"/>
                    </a:solidFill>
                  </a:tcPr>
                </a:tc>
                <a:tc>
                  <a:txBody>
                    <a:bodyPr/>
                    <a:lstStyle/>
                    <a:p>
                      <a:pPr algn="ctr" fontAlgn="ctr"/>
                      <a:r>
                        <a:rPr lang="en-US" sz="1000" b="0" i="0" u="none" strike="noStrike">
                          <a:solidFill>
                            <a:srgbClr val="000000"/>
                          </a:solidFill>
                          <a:effectLst/>
                          <a:latin typeface="Arial"/>
                        </a:rPr>
                        <a:t>0.04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9C0006"/>
                          </a:solidFill>
                          <a:effectLst/>
                          <a:latin typeface="Arial"/>
                        </a:rPr>
                        <a:t>0.41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7CE"/>
                    </a:solidFill>
                  </a:tcPr>
                </a:tc>
                <a:tc>
                  <a:txBody>
                    <a:bodyPr/>
                    <a:lstStyle/>
                    <a:p>
                      <a:pPr algn="ctr" fontAlgn="ctr"/>
                      <a:r>
                        <a:rPr lang="en-US" sz="1000" b="0" i="0" u="none" strike="noStrike">
                          <a:solidFill>
                            <a:srgbClr val="9C0006"/>
                          </a:solidFill>
                          <a:effectLst/>
                          <a:latin typeface="Arial"/>
                        </a:rPr>
                        <a:t>0.42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7CE"/>
                    </a:solidFill>
                  </a:tcPr>
                </a:tc>
                <a:tc>
                  <a:txBody>
                    <a:bodyPr/>
                    <a:lstStyle/>
                    <a:p>
                      <a:pPr algn="ctr" fontAlgn="ctr"/>
                      <a:r>
                        <a:rPr lang="en-US" sz="1000" b="0" i="0" u="none" strike="noStrike">
                          <a:solidFill>
                            <a:srgbClr val="9C0006"/>
                          </a:solidFill>
                          <a:effectLst/>
                          <a:latin typeface="Arial"/>
                        </a:rPr>
                        <a:t>0.32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7CE"/>
                    </a:solidFill>
                  </a:tcPr>
                </a:tc>
                <a:tc>
                  <a:txBody>
                    <a:bodyPr/>
                    <a:lstStyle/>
                    <a:p>
                      <a:pPr algn="ctr" fontAlgn="ctr"/>
                      <a:r>
                        <a:rPr lang="en-US" sz="1000" b="0" i="0" u="none" strike="noStrike">
                          <a:solidFill>
                            <a:srgbClr val="006100"/>
                          </a:solidFill>
                          <a:effectLst/>
                          <a:latin typeface="Arial"/>
                        </a:rPr>
                        <a:t>0.25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6EFCE"/>
                    </a:solidFill>
                  </a:tcPr>
                </a:tc>
                <a:tc>
                  <a:txBody>
                    <a:bodyPr/>
                    <a:lstStyle/>
                    <a:p>
                      <a:pPr algn="ctr" fontAlgn="ctr"/>
                      <a:r>
                        <a:rPr lang="en-US" sz="1000" b="0" i="0" u="none" strike="noStrike">
                          <a:solidFill>
                            <a:srgbClr val="9C0006"/>
                          </a:solidFill>
                          <a:effectLst/>
                          <a:latin typeface="Arial"/>
                        </a:rPr>
                        <a:t>0.32</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0001"/>
                  </a:ext>
                </a:extLst>
              </a:tr>
              <a:tr h="152059">
                <a:tc>
                  <a:txBody>
                    <a:bodyPr/>
                    <a:lstStyle/>
                    <a:p>
                      <a:pPr algn="l" fontAlgn="t"/>
                      <a:r>
                        <a:rPr lang="en-US" sz="1000" b="0" i="0" u="none" strike="noStrike" dirty="0">
                          <a:solidFill>
                            <a:srgbClr val="000000"/>
                          </a:solidFill>
                          <a:effectLst/>
                          <a:latin typeface="Arial"/>
                        </a:rPr>
                        <a:t>Ease of resolving insolvency</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0.51</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9C0006"/>
                          </a:solidFill>
                          <a:effectLst/>
                          <a:latin typeface="Arial"/>
                        </a:rPr>
                        <a:t>0.48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0.56</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02"/>
                  </a:ext>
                </a:extLst>
              </a:tr>
              <a:tr h="152059">
                <a:tc>
                  <a:txBody>
                    <a:bodyPr/>
                    <a:lstStyle/>
                    <a:p>
                      <a:pPr algn="l" fontAlgn="t"/>
                      <a:r>
                        <a:rPr lang="en-US" sz="1000" b="0" i="0" u="none" strike="noStrike" dirty="0">
                          <a:solidFill>
                            <a:srgbClr val="000000"/>
                          </a:solidFill>
                          <a:effectLst/>
                          <a:latin typeface="Arial"/>
                        </a:rPr>
                        <a:t>Expenditure on education</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0.11</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0.21</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C6EFCE"/>
                    </a:solidFill>
                  </a:tcPr>
                </a:tc>
                <a:extLst>
                  <a:ext uri="{0D108BD9-81ED-4DB2-BD59-A6C34878D82A}">
                    <a16:rowId xmlns:a16="http://schemas.microsoft.com/office/drawing/2014/main" val="10003"/>
                  </a:ext>
                </a:extLst>
              </a:tr>
              <a:tr h="152059">
                <a:tc>
                  <a:txBody>
                    <a:bodyPr/>
                    <a:lstStyle/>
                    <a:p>
                      <a:pPr algn="l" fontAlgn="t"/>
                      <a:r>
                        <a:rPr lang="en-US" sz="1000" b="0" i="0" u="none" strike="noStrike">
                          <a:solidFill>
                            <a:srgbClr val="000000"/>
                          </a:solidFill>
                          <a:effectLst/>
                          <a:latin typeface="Arial"/>
                        </a:rPr>
                        <a:t>School life expectancy</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0.49</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6100"/>
                          </a:solidFill>
                          <a:effectLst/>
                          <a:latin typeface="Arial"/>
                        </a:rPr>
                        <a:t>0.20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0.48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0.39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0.45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0.54</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04"/>
                  </a:ext>
                </a:extLst>
              </a:tr>
              <a:tr h="152059">
                <a:tc>
                  <a:txBody>
                    <a:bodyPr/>
                    <a:lstStyle/>
                    <a:p>
                      <a:pPr algn="l" fontAlgn="t"/>
                      <a:r>
                        <a:rPr lang="en-US" sz="1000" b="0" i="0" u="none" strike="noStrike" dirty="0">
                          <a:solidFill>
                            <a:srgbClr val="000000"/>
                          </a:solidFill>
                          <a:effectLst/>
                          <a:latin typeface="Arial"/>
                        </a:rPr>
                        <a:t>Pupil-teacher ratio, secondary</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0.38</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0.26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000000"/>
                          </a:solidFill>
                          <a:effectLst/>
                          <a:latin typeface="Arial"/>
                        </a:rPr>
                        <a:t>0.04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0.27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0.27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0.36</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05"/>
                  </a:ext>
                </a:extLst>
              </a:tr>
              <a:tr h="152059">
                <a:tc>
                  <a:txBody>
                    <a:bodyPr/>
                    <a:lstStyle/>
                    <a:p>
                      <a:pPr algn="l" fontAlgn="t"/>
                      <a:r>
                        <a:rPr lang="en-US" sz="1000" b="0" i="0" u="none" strike="noStrike">
                          <a:solidFill>
                            <a:srgbClr val="000000"/>
                          </a:solidFill>
                          <a:effectLst/>
                          <a:latin typeface="Arial"/>
                        </a:rPr>
                        <a:t>Tertiary enrolment</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0.57</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000000"/>
                          </a:solidFill>
                          <a:effectLst/>
                          <a:latin typeface="Arial"/>
                        </a:rPr>
                        <a:t>0.03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0.38</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06"/>
                  </a:ext>
                </a:extLst>
              </a:tr>
              <a:tr h="152059">
                <a:tc>
                  <a:txBody>
                    <a:bodyPr/>
                    <a:lstStyle/>
                    <a:p>
                      <a:pPr algn="l" fontAlgn="t"/>
                      <a:r>
                        <a:rPr lang="en-US" sz="1000" b="0" i="0" u="none" strike="noStrike">
                          <a:solidFill>
                            <a:srgbClr val="000000"/>
                          </a:solidFill>
                          <a:effectLst/>
                          <a:latin typeface="Arial"/>
                        </a:rPr>
                        <a:t>Graduates in science and engineering</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0.27</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000000"/>
                          </a:solidFill>
                          <a:effectLst/>
                          <a:latin typeface="Arial"/>
                        </a:rPr>
                        <a:t>0.16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-0.05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6100"/>
                          </a:solidFill>
                          <a:effectLst/>
                          <a:latin typeface="Arial"/>
                        </a:rPr>
                        <a:t>0.22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006100"/>
                          </a:solidFill>
                          <a:effectLst/>
                          <a:latin typeface="Arial"/>
                        </a:rPr>
                        <a:t>0.22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0.26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0.19</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52059">
                <a:tc>
                  <a:txBody>
                    <a:bodyPr/>
                    <a:lstStyle/>
                    <a:p>
                      <a:pPr algn="l" fontAlgn="t"/>
                      <a:r>
                        <a:rPr lang="en-US" sz="1000" b="0" i="0" u="none" strike="noStrike">
                          <a:solidFill>
                            <a:srgbClr val="000000"/>
                          </a:solidFill>
                          <a:effectLst/>
                          <a:latin typeface="Arial"/>
                        </a:rPr>
                        <a:t>Researchers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0.58</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0.81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9C0006"/>
                          </a:solidFill>
                          <a:effectLst/>
                          <a:latin typeface="Arial"/>
                        </a:rPr>
                        <a:t>0.55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0.61</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08"/>
                  </a:ext>
                </a:extLst>
              </a:tr>
              <a:tr h="152059">
                <a:tc>
                  <a:txBody>
                    <a:bodyPr/>
                    <a:lstStyle/>
                    <a:p>
                      <a:pPr algn="l" fontAlgn="t"/>
                      <a:r>
                        <a:rPr lang="en-US" sz="1000" b="0" i="0" u="none" strike="noStrike">
                          <a:solidFill>
                            <a:srgbClr val="000000"/>
                          </a:solidFill>
                          <a:effectLst/>
                          <a:latin typeface="Arial"/>
                        </a:rPr>
                        <a:t>ICT access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0.50</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0.57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0.63</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09"/>
                  </a:ext>
                </a:extLst>
              </a:tr>
              <a:tr h="152059">
                <a:tc>
                  <a:txBody>
                    <a:bodyPr/>
                    <a:lstStyle/>
                    <a:p>
                      <a:pPr algn="l" fontAlgn="t"/>
                      <a:r>
                        <a:rPr lang="en-US" sz="1000" b="0" i="0" u="none" strike="noStrike">
                          <a:solidFill>
                            <a:srgbClr val="000000"/>
                          </a:solidFill>
                          <a:effectLst/>
                          <a:latin typeface="Arial"/>
                        </a:rPr>
                        <a:t>ICT use</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0.52</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0.64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0.65</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10"/>
                  </a:ext>
                </a:extLst>
              </a:tr>
              <a:tr h="152059">
                <a:tc>
                  <a:txBody>
                    <a:bodyPr/>
                    <a:lstStyle/>
                    <a:p>
                      <a:pPr algn="l" fontAlgn="t"/>
                      <a:r>
                        <a:rPr lang="en-US" sz="1000" b="0" i="0" u="none" strike="noStrike">
                          <a:solidFill>
                            <a:srgbClr val="000000"/>
                          </a:solidFill>
                          <a:effectLst/>
                          <a:latin typeface="Arial"/>
                        </a:rPr>
                        <a:t>Government's online service index</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9C0006"/>
                          </a:solidFill>
                          <a:effectLst/>
                          <a:latin typeface="Arial"/>
                        </a:rPr>
                        <a:t>0.47</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0.55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0.29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0.38</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11"/>
                  </a:ext>
                </a:extLst>
              </a:tr>
              <a:tr h="152059">
                <a:tc>
                  <a:txBody>
                    <a:bodyPr/>
                    <a:lstStyle/>
                    <a:p>
                      <a:pPr algn="l" fontAlgn="t"/>
                      <a:r>
                        <a:rPr lang="en-US" sz="1000" b="0" i="0" u="none" strike="noStrike">
                          <a:solidFill>
                            <a:srgbClr val="000000"/>
                          </a:solidFill>
                          <a:effectLst/>
                          <a:latin typeface="Arial"/>
                        </a:rPr>
                        <a:t>Online e-participation</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0.46</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0.29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0.49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0.30</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12"/>
                  </a:ext>
                </a:extLst>
              </a:tr>
              <a:tr h="152059">
                <a:tc>
                  <a:txBody>
                    <a:bodyPr/>
                    <a:lstStyle/>
                    <a:p>
                      <a:pPr algn="l" fontAlgn="t"/>
                      <a:r>
                        <a:rPr lang="en-US" sz="1000" b="0" i="0" u="none" strike="noStrike">
                          <a:solidFill>
                            <a:srgbClr val="000000"/>
                          </a:solidFill>
                          <a:effectLst/>
                          <a:latin typeface="Arial"/>
                        </a:rPr>
                        <a:t>Ease of getting Credit</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0.35</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0.20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0.38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0.19</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99309">
                <a:tc>
                  <a:txBody>
                    <a:bodyPr/>
                    <a:lstStyle/>
                    <a:p>
                      <a:pPr algn="l" fontAlgn="t"/>
                      <a:r>
                        <a:rPr lang="fr-FR" sz="1000" b="0" i="0" u="none" strike="noStrike">
                          <a:solidFill>
                            <a:srgbClr val="000000"/>
                          </a:solidFill>
                          <a:effectLst/>
                          <a:latin typeface="Arial"/>
                        </a:rPr>
                        <a:t>Microfinance institutions' gross loan portfolio</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-0.11</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-0.24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-0.22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-0.23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-0.23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-0.23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-0.28</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152059">
                <a:tc>
                  <a:txBody>
                    <a:bodyPr/>
                    <a:lstStyle/>
                    <a:p>
                      <a:pPr algn="l" fontAlgn="t"/>
                      <a:r>
                        <a:rPr lang="en-US" sz="1000" b="0" i="0" u="none" strike="noStrike">
                          <a:solidFill>
                            <a:srgbClr val="000000"/>
                          </a:solidFill>
                          <a:effectLst/>
                          <a:latin typeface="Arial"/>
                        </a:rPr>
                        <a:t>Ease of protecting investors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0.35</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6100"/>
                          </a:solidFill>
                          <a:effectLst/>
                          <a:latin typeface="Arial"/>
                        </a:rPr>
                        <a:t>0.22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000000"/>
                          </a:solidFill>
                          <a:effectLst/>
                          <a:latin typeface="Arial"/>
                        </a:rPr>
                        <a:t>0.10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0.28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0.31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0.40</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15"/>
                  </a:ext>
                </a:extLst>
              </a:tr>
              <a:tr h="152059">
                <a:tc>
                  <a:txBody>
                    <a:bodyPr/>
                    <a:lstStyle/>
                    <a:p>
                      <a:pPr algn="l" fontAlgn="t"/>
                      <a:r>
                        <a:rPr lang="en-US" sz="1000" b="0" i="0" u="none" strike="noStrike">
                          <a:solidFill>
                            <a:srgbClr val="000000"/>
                          </a:solidFill>
                          <a:effectLst/>
                          <a:latin typeface="Arial"/>
                        </a:rPr>
                        <a:t>Venture capital deals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0.31</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0.20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0.27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6100"/>
                          </a:solidFill>
                          <a:effectLst/>
                          <a:latin typeface="Arial"/>
                        </a:rPr>
                        <a:t>0.25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006100"/>
                          </a:solidFill>
                          <a:effectLst/>
                          <a:latin typeface="Arial"/>
                        </a:rPr>
                        <a:t>0.23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0.58</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16"/>
                  </a:ext>
                </a:extLst>
              </a:tr>
              <a:tr h="299309">
                <a:tc>
                  <a:txBody>
                    <a:bodyPr/>
                    <a:lstStyle/>
                    <a:p>
                      <a:pPr algn="l" fontAlgn="t"/>
                      <a:r>
                        <a:rPr lang="en-US" sz="1000" b="0" i="0" u="none" strike="noStrike">
                          <a:solidFill>
                            <a:srgbClr val="000000"/>
                          </a:solidFill>
                          <a:effectLst/>
                          <a:latin typeface="Arial"/>
                        </a:rPr>
                        <a:t>Employment in knowledge-intensive services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0.46</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0.52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0.38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0.66</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17"/>
                  </a:ext>
                </a:extLst>
              </a:tr>
              <a:tr h="299309">
                <a:tc>
                  <a:txBody>
                    <a:bodyPr/>
                    <a:lstStyle/>
                    <a:p>
                      <a:pPr algn="l" fontAlgn="t"/>
                      <a:r>
                        <a:rPr lang="en-US" sz="1000" b="0" i="0" u="none" strike="noStrike">
                          <a:solidFill>
                            <a:srgbClr val="000000"/>
                          </a:solidFill>
                          <a:effectLst/>
                          <a:latin typeface="Arial"/>
                        </a:rPr>
                        <a:t>%Females employed with advanced degrees (% total employed)</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0.43</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6100"/>
                          </a:solidFill>
                          <a:effectLst/>
                          <a:latin typeface="Arial"/>
                        </a:rPr>
                        <a:t>0.26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dirty="0">
                          <a:solidFill>
                            <a:srgbClr val="9C0006"/>
                          </a:solidFill>
                          <a:effectLst/>
                          <a:latin typeface="Arial"/>
                        </a:rPr>
                        <a:t>0.28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0.43</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18"/>
                  </a:ext>
                </a:extLst>
              </a:tr>
              <a:tr h="152059">
                <a:tc>
                  <a:txBody>
                    <a:bodyPr/>
                    <a:lstStyle/>
                    <a:p>
                      <a:pPr algn="l" fontAlgn="t"/>
                      <a:r>
                        <a:rPr lang="en-US" sz="1000" b="0" i="0" u="none" strike="noStrike">
                          <a:solidFill>
                            <a:srgbClr val="000000"/>
                          </a:solidFill>
                          <a:effectLst/>
                          <a:latin typeface="Arial"/>
                        </a:rPr>
                        <a:t>State of cluster development</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0.25</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0.45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0.43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0.87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0.86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0.47</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19"/>
                  </a:ext>
                </a:extLst>
              </a:tr>
              <a:tr h="152059">
                <a:tc>
                  <a:txBody>
                    <a:bodyPr/>
                    <a:lstStyle/>
                    <a:p>
                      <a:pPr algn="l" fontAlgn="t"/>
                      <a:r>
                        <a:rPr lang="en-US" sz="1000" b="0" i="0" u="none" strike="noStrike">
                          <a:solidFill>
                            <a:srgbClr val="000000"/>
                          </a:solidFill>
                          <a:effectLst/>
                          <a:latin typeface="Arial"/>
                        </a:rPr>
                        <a:t>GERD financed by abroad</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-0.04</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000000"/>
                          </a:solidFill>
                          <a:effectLst/>
                          <a:latin typeface="Arial"/>
                        </a:rPr>
                        <a:t>0.06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000000"/>
                          </a:solidFill>
                          <a:effectLst/>
                          <a:latin typeface="Arial"/>
                        </a:rPr>
                        <a:t>0.06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0.06</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0"/>
                  </a:ext>
                </a:extLst>
              </a:tr>
              <a:tr h="152059">
                <a:tc>
                  <a:txBody>
                    <a:bodyPr/>
                    <a:lstStyle/>
                    <a:p>
                      <a:pPr algn="l" fontAlgn="t"/>
                      <a:r>
                        <a:rPr lang="en-US" sz="1000" b="0" i="0" u="none" strike="noStrike">
                          <a:solidFill>
                            <a:srgbClr val="000000"/>
                          </a:solidFill>
                          <a:effectLst/>
                          <a:latin typeface="Arial"/>
                        </a:rPr>
                        <a:t>High-tech imports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0.22</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000000"/>
                          </a:solidFill>
                          <a:effectLst/>
                          <a:latin typeface="Arial"/>
                        </a:rPr>
                        <a:t>0.12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0.68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006100"/>
                          </a:solidFill>
                          <a:effectLst/>
                          <a:latin typeface="Arial"/>
                        </a:rPr>
                        <a:t>0.23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000000"/>
                          </a:solidFill>
                          <a:effectLst/>
                          <a:latin typeface="Arial"/>
                        </a:rPr>
                        <a:t>-0.11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0.55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000000"/>
                          </a:solidFill>
                          <a:effectLst/>
                          <a:latin typeface="Arial"/>
                        </a:rPr>
                        <a:t>0.19</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1"/>
                  </a:ext>
                </a:extLst>
              </a:tr>
              <a:tr h="299309">
                <a:tc>
                  <a:txBody>
                    <a:bodyPr/>
                    <a:lstStyle/>
                    <a:p>
                      <a:pPr algn="l" fontAlgn="t"/>
                      <a:r>
                        <a:rPr lang="en-US" sz="1000" b="0" i="0" u="none" strike="noStrike">
                          <a:solidFill>
                            <a:srgbClr val="000000"/>
                          </a:solidFill>
                          <a:effectLst/>
                          <a:latin typeface="Arial"/>
                        </a:rPr>
                        <a:t>Communications, computer and information services imports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0.09</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9C0006"/>
                          </a:solidFill>
                          <a:effectLst/>
                          <a:latin typeface="Arial"/>
                        </a:rPr>
                        <a:t>0.27</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22"/>
                  </a:ext>
                </a:extLst>
              </a:tr>
              <a:tr h="152059">
                <a:tc>
                  <a:txBody>
                    <a:bodyPr/>
                    <a:lstStyle/>
                    <a:p>
                      <a:pPr algn="l" fontAlgn="t"/>
                      <a:r>
                        <a:rPr lang="en-US" sz="1000" b="0" i="0" u="none" strike="noStrike">
                          <a:solidFill>
                            <a:srgbClr val="000000"/>
                          </a:solidFill>
                          <a:effectLst/>
                          <a:latin typeface="Arial"/>
                        </a:rPr>
                        <a:t>Foreign direct investment, net inflows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-0.09</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0.13</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3"/>
                  </a:ext>
                </a:extLst>
              </a:tr>
              <a:tr h="152059">
                <a:tc>
                  <a:txBody>
                    <a:bodyPr/>
                    <a:lstStyle/>
                    <a:p>
                      <a:pPr algn="l" fontAlgn="t"/>
                      <a:r>
                        <a:rPr lang="en-US" sz="1000" b="0" i="0" u="none" strike="noStrike">
                          <a:solidFill>
                            <a:srgbClr val="000000"/>
                          </a:solidFill>
                          <a:effectLst/>
                          <a:latin typeface="Arial"/>
                        </a:rPr>
                        <a:t>Joint venture / strategic alliance deals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0.14</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0.29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0.07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Arial"/>
                        </a:rPr>
                        <a:t>0.11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6100"/>
                          </a:solidFill>
                          <a:effectLst/>
                          <a:latin typeface="Arial"/>
                        </a:rPr>
                        <a:t>0.23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dirty="0">
                          <a:solidFill>
                            <a:srgbClr val="000000"/>
                          </a:solidFill>
                          <a:effectLst/>
                          <a:latin typeface="Arial"/>
                        </a:rPr>
                        <a:t>0.09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9C0006"/>
                          </a:solidFill>
                          <a:effectLst/>
                          <a:latin typeface="Arial"/>
                        </a:rPr>
                        <a:t>0.46</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24"/>
                  </a:ext>
                </a:extLst>
              </a:tr>
              <a:tr h="299309">
                <a:tc>
                  <a:txBody>
                    <a:bodyPr/>
                    <a:lstStyle/>
                    <a:p>
                      <a:pPr algn="l" fontAlgn="t"/>
                      <a:r>
                        <a:rPr lang="en-US" sz="1000" b="0" i="0" u="none" strike="noStrike">
                          <a:solidFill>
                            <a:srgbClr val="000000"/>
                          </a:solidFill>
                          <a:effectLst/>
                          <a:latin typeface="Arial"/>
                        </a:rPr>
                        <a:t>University/industry research collaboration</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0.38</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0.30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0.51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6100"/>
                          </a:solidFill>
                          <a:effectLst/>
                          <a:latin typeface="Arial"/>
                        </a:rPr>
                        <a:t>0.21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0.90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0.90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0.34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0.46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0.56</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25"/>
                  </a:ext>
                </a:extLst>
              </a:tr>
              <a:tr h="299309">
                <a:tc>
                  <a:txBody>
                    <a:bodyPr/>
                    <a:lstStyle/>
                    <a:p>
                      <a:pPr algn="l" fontAlgn="t"/>
                      <a:r>
                        <a:rPr lang="en-US" sz="1000" b="0" i="0" u="none" strike="noStrike">
                          <a:solidFill>
                            <a:srgbClr val="000000"/>
                          </a:solidFill>
                          <a:effectLst/>
                          <a:latin typeface="Arial"/>
                        </a:rPr>
                        <a:t>GERD performed by business enterprise</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0.69</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0.81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0.27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0.60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0.19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0.27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0.51</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26"/>
                  </a:ext>
                </a:extLst>
              </a:tr>
              <a:tr h="152059">
                <a:tc>
                  <a:txBody>
                    <a:bodyPr/>
                    <a:lstStyle/>
                    <a:p>
                      <a:pPr algn="l" fontAlgn="t"/>
                      <a:r>
                        <a:rPr lang="en-US" sz="1000" b="0" i="0" u="none" strike="noStrike">
                          <a:solidFill>
                            <a:srgbClr val="000000"/>
                          </a:solidFill>
                          <a:effectLst/>
                          <a:latin typeface="Arial"/>
                        </a:rPr>
                        <a:t>Royalties and license fees receipts</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9C0006"/>
                          </a:solidFill>
                          <a:effectLst/>
                          <a:latin typeface="Arial"/>
                        </a:rPr>
                        <a:t>0.46</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0.71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0000"/>
                          </a:solidFill>
                          <a:effectLst/>
                          <a:latin typeface="Arial"/>
                        </a:rPr>
                        <a:t>-0.01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6100"/>
                          </a:solidFill>
                          <a:effectLst/>
                          <a:latin typeface="Arial"/>
                        </a:rPr>
                        <a:t>0.22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0.41</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6100"/>
                          </a:solidFill>
                          <a:effectLst/>
                          <a:latin typeface="Arial"/>
                        </a:rPr>
                        <a:t>0.24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0.48</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9C0006"/>
                          </a:solidFill>
                          <a:effectLst/>
                          <a:latin typeface="Arial"/>
                        </a:rPr>
                        <a:t>0.47</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a:solidFill>
                            <a:srgbClr val="006100"/>
                          </a:solidFill>
                          <a:effectLst/>
                          <a:latin typeface="Arial"/>
                        </a:rPr>
                        <a:t>0.22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a:solidFill>
                            <a:srgbClr val="9C0006"/>
                          </a:solidFill>
                          <a:effectLst/>
                          <a:latin typeface="Arial"/>
                        </a:rPr>
                        <a:t>0.35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ctr" fontAlgn="ctr"/>
                      <a:r>
                        <a:rPr lang="en-US" sz="1000" b="0" i="0" u="none" strike="noStrike" dirty="0">
                          <a:solidFill>
                            <a:srgbClr val="9C0006"/>
                          </a:solidFill>
                          <a:effectLst/>
                          <a:latin typeface="Arial"/>
                        </a:rPr>
                        <a:t>0.58</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7CE"/>
                    </a:solidFill>
                  </a:tcPr>
                </a:tc>
                <a:extLst>
                  <a:ext uri="{0D108BD9-81ED-4DB2-BD59-A6C34878D82A}">
                    <a16:rowId xmlns:a16="http://schemas.microsoft.com/office/drawing/2014/main" val="10027"/>
                  </a:ext>
                </a:extLst>
              </a:tr>
              <a:tr h="152059">
                <a:tc>
                  <a:txBody>
                    <a:bodyPr/>
                    <a:lstStyle/>
                    <a:p>
                      <a:pPr algn="l" fontAlgn="t"/>
                      <a:r>
                        <a:rPr lang="en-US" sz="1000" b="0" i="0" u="none" strike="noStrike" dirty="0">
                          <a:solidFill>
                            <a:srgbClr val="000000"/>
                          </a:solidFill>
                          <a:effectLst/>
                          <a:latin typeface="Arial"/>
                        </a:rPr>
                        <a:t>Firms offering formal training</a:t>
                      </a:r>
                    </a:p>
                  </a:txBody>
                  <a:tcPr marL="4977" marR="4977" marT="4977"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-0.09</a:t>
                      </a:r>
                    </a:p>
                  </a:txBody>
                  <a:tcPr marL="4977" marR="4977" marT="497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-0.32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6100"/>
                          </a:solidFill>
                          <a:effectLst/>
                          <a:latin typeface="Arial"/>
                        </a:rPr>
                        <a:t>0.24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6EFCE"/>
                    </a:solidFill>
                  </a:tcPr>
                </a:tc>
                <a:tc>
                  <a:txBody>
                    <a:bodyPr/>
                    <a:lstStyle/>
                    <a:p>
                      <a:pPr algn="ctr" fontAlgn="ctr"/>
                      <a:r>
                        <a:rPr lang="en-US" sz="1000" b="0" i="0" u="none" strike="noStrike" dirty="0">
                          <a:solidFill>
                            <a:srgbClr val="000000"/>
                          </a:solidFill>
                          <a:effectLst/>
                          <a:latin typeface="Arial"/>
                        </a:rPr>
                        <a:t>0.05</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0.04</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-0.16</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-0.22</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-0.20</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-0.23</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0.09</a:t>
                      </a:r>
                    </a:p>
                  </a:txBody>
                  <a:tcPr marL="4977" marR="4977" marT="49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dirty="0">
                          <a:solidFill>
                            <a:srgbClr val="000000"/>
                          </a:solidFill>
                          <a:effectLst/>
                          <a:latin typeface="Arial"/>
                        </a:rPr>
                        <a:t>-0.42</a:t>
                      </a:r>
                    </a:p>
                  </a:txBody>
                  <a:tcPr marL="4977" marR="4977" marT="497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8"/>
                  </a:ext>
                </a:extLst>
              </a:tr>
            </a:tbl>
          </a:graphicData>
        </a:graphic>
      </p:graphicFrame>
      <p:sp>
        <p:nvSpPr>
          <p:cNvPr id="3" name="TextBox 2">
            <a:extLst>
              <a:ext uri="{FF2B5EF4-FFF2-40B4-BE49-F238E27FC236}">
                <a16:creationId xmlns:a16="http://schemas.microsoft.com/office/drawing/2014/main" id="{CBBC3415-05C1-4E62-8C3D-8189A786AD30}"/>
              </a:ext>
            </a:extLst>
          </p:cNvPr>
          <p:cNvSpPr txBox="1"/>
          <p:nvPr/>
        </p:nvSpPr>
        <p:spPr>
          <a:xfrm>
            <a:off x="191344" y="260648"/>
            <a:ext cx="3600400" cy="1384995"/>
          </a:xfrm>
          <a:prstGeom prst="rect">
            <a:avLst/>
          </a:prstGeom>
          <a:noFill/>
        </p:spPr>
        <p:txBody>
          <a:bodyPr wrap="square" rtlCol="0">
            <a:spAutoFit/>
          </a:bodyPr>
          <a:lstStyle/>
          <a:p>
            <a:r>
              <a:rPr lang="en-US" sz="2800" b="1" dirty="0">
                <a:solidFill>
                  <a:schemeClr val="tx2">
                    <a:lumMod val="75000"/>
                  </a:schemeClr>
                </a:solidFill>
              </a:rPr>
              <a:t>Simple R between inputs and outputs, GII 2017</a:t>
            </a:r>
          </a:p>
        </p:txBody>
      </p:sp>
    </p:spTree>
    <p:extLst>
      <p:ext uri="{BB962C8B-B14F-4D97-AF65-F5344CB8AC3E}">
        <p14:creationId xmlns:p14="http://schemas.microsoft.com/office/powerpoint/2010/main" val="166561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F5EF782-E689-FA58-12B6-693213767C0C}"/>
              </a:ext>
            </a:extLst>
          </p:cNvPr>
          <p:cNvSpPr/>
          <p:nvPr/>
        </p:nvSpPr>
        <p:spPr>
          <a:xfrm>
            <a:off x="1343472" y="548680"/>
            <a:ext cx="9505056" cy="583264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0070C0"/>
                </a:solidFill>
              </a:rPr>
              <a:t>Innovation?</a:t>
            </a:r>
          </a:p>
          <a:p>
            <a:pPr algn="ctr"/>
            <a:r>
              <a:rPr lang="en-US" sz="4000" b="1" dirty="0">
                <a:solidFill>
                  <a:srgbClr val="0070C0"/>
                </a:solidFill>
              </a:rPr>
              <a:t>Wide variety of definitions</a:t>
            </a:r>
          </a:p>
          <a:p>
            <a:pPr algn="ctr"/>
            <a:r>
              <a:rPr lang="en-US" sz="4000" b="1" dirty="0">
                <a:solidFill>
                  <a:srgbClr val="0070C0"/>
                </a:solidFill>
              </a:rPr>
              <a:t>and of measures</a:t>
            </a:r>
          </a:p>
          <a:p>
            <a:pPr algn="ctr"/>
            <a:r>
              <a:rPr lang="en-US" sz="2800" b="1" dirty="0">
                <a:solidFill>
                  <a:srgbClr val="0070C0"/>
                </a:solidFill>
              </a:rPr>
              <a:t>(patents, R@D, new products, ICT, technological exports, knowledge-based employment, ….)</a:t>
            </a:r>
          </a:p>
        </p:txBody>
      </p:sp>
      <p:sp>
        <p:nvSpPr>
          <p:cNvPr id="3" name="TextBox 2">
            <a:extLst>
              <a:ext uri="{FF2B5EF4-FFF2-40B4-BE49-F238E27FC236}">
                <a16:creationId xmlns:a16="http://schemas.microsoft.com/office/drawing/2014/main" id="{B1A92440-12ED-5475-AB08-5DB4864942E3}"/>
              </a:ext>
            </a:extLst>
          </p:cNvPr>
          <p:cNvSpPr txBox="1"/>
          <p:nvPr/>
        </p:nvSpPr>
        <p:spPr>
          <a:xfrm rot="21182672">
            <a:off x="7208222" y="5109095"/>
            <a:ext cx="2520280" cy="369332"/>
          </a:xfrm>
          <a:prstGeom prst="rect">
            <a:avLst/>
          </a:prstGeom>
          <a:noFill/>
        </p:spPr>
        <p:txBody>
          <a:bodyPr wrap="square" rtlCol="0">
            <a:spAutoFit/>
          </a:bodyPr>
          <a:lstStyle/>
          <a:p>
            <a:r>
              <a:rPr lang="en-US" dirty="0" err="1"/>
              <a:t>Dziallas</a:t>
            </a:r>
            <a:r>
              <a:rPr lang="en-US" dirty="0"/>
              <a:t> and Blind, 2019</a:t>
            </a:r>
          </a:p>
        </p:txBody>
      </p:sp>
      <p:sp>
        <p:nvSpPr>
          <p:cNvPr id="4" name="TextBox 3">
            <a:extLst>
              <a:ext uri="{FF2B5EF4-FFF2-40B4-BE49-F238E27FC236}">
                <a16:creationId xmlns:a16="http://schemas.microsoft.com/office/drawing/2014/main" id="{31F69AC2-1BD0-5ED1-69F7-EB0E3BA28D93}"/>
              </a:ext>
            </a:extLst>
          </p:cNvPr>
          <p:cNvSpPr txBox="1"/>
          <p:nvPr/>
        </p:nvSpPr>
        <p:spPr>
          <a:xfrm rot="1012193">
            <a:off x="5047117" y="1509884"/>
            <a:ext cx="1348721" cy="369332"/>
          </a:xfrm>
          <a:prstGeom prst="rect">
            <a:avLst/>
          </a:prstGeom>
          <a:noFill/>
        </p:spPr>
        <p:txBody>
          <a:bodyPr wrap="square" rtlCol="0">
            <a:spAutoFit/>
          </a:bodyPr>
          <a:lstStyle/>
          <a:p>
            <a:r>
              <a:rPr lang="en-US" dirty="0"/>
              <a:t>Smith, 2005</a:t>
            </a:r>
          </a:p>
        </p:txBody>
      </p:sp>
      <p:sp>
        <p:nvSpPr>
          <p:cNvPr id="5" name="TextBox 4">
            <a:extLst>
              <a:ext uri="{FF2B5EF4-FFF2-40B4-BE49-F238E27FC236}">
                <a16:creationId xmlns:a16="http://schemas.microsoft.com/office/drawing/2014/main" id="{C81FF167-816C-B1B9-1166-A9281D6CD681}"/>
              </a:ext>
            </a:extLst>
          </p:cNvPr>
          <p:cNvSpPr txBox="1"/>
          <p:nvPr/>
        </p:nvSpPr>
        <p:spPr>
          <a:xfrm rot="379155">
            <a:off x="2378980" y="1515148"/>
            <a:ext cx="2520280" cy="369332"/>
          </a:xfrm>
          <a:prstGeom prst="rect">
            <a:avLst/>
          </a:prstGeom>
          <a:noFill/>
        </p:spPr>
        <p:txBody>
          <a:bodyPr wrap="square" rtlCol="0">
            <a:spAutoFit/>
          </a:bodyPr>
          <a:lstStyle/>
          <a:p>
            <a:r>
              <a:rPr lang="en-US" dirty="0" err="1"/>
              <a:t>Kleinknecht</a:t>
            </a:r>
            <a:r>
              <a:rPr lang="en-US" dirty="0"/>
              <a:t> et al., 2002</a:t>
            </a:r>
          </a:p>
        </p:txBody>
      </p:sp>
      <p:sp>
        <p:nvSpPr>
          <p:cNvPr id="7" name="TextBox 6">
            <a:extLst>
              <a:ext uri="{FF2B5EF4-FFF2-40B4-BE49-F238E27FC236}">
                <a16:creationId xmlns:a16="http://schemas.microsoft.com/office/drawing/2014/main" id="{ECF0E6F1-2B22-A9C6-1203-A265A328D1BB}"/>
              </a:ext>
            </a:extLst>
          </p:cNvPr>
          <p:cNvSpPr txBox="1"/>
          <p:nvPr/>
        </p:nvSpPr>
        <p:spPr>
          <a:xfrm rot="723667">
            <a:off x="8614858" y="2196917"/>
            <a:ext cx="1490028" cy="368604"/>
          </a:xfrm>
          <a:prstGeom prst="rect">
            <a:avLst/>
          </a:prstGeom>
          <a:noFill/>
        </p:spPr>
        <p:txBody>
          <a:bodyPr wrap="square">
            <a:spAutoFit/>
          </a:bodyPr>
          <a:lstStyle/>
          <a:p>
            <a:r>
              <a:rPr lang="en-US" dirty="0"/>
              <a:t>WIPO, 2021</a:t>
            </a:r>
          </a:p>
        </p:txBody>
      </p:sp>
      <p:sp>
        <p:nvSpPr>
          <p:cNvPr id="9" name="TextBox 8">
            <a:extLst>
              <a:ext uri="{FF2B5EF4-FFF2-40B4-BE49-F238E27FC236}">
                <a16:creationId xmlns:a16="http://schemas.microsoft.com/office/drawing/2014/main" id="{D0CBBC7D-DB4D-DB6A-DAB4-3FB4CF453832}"/>
              </a:ext>
            </a:extLst>
          </p:cNvPr>
          <p:cNvSpPr txBox="1"/>
          <p:nvPr/>
        </p:nvSpPr>
        <p:spPr>
          <a:xfrm rot="1769538">
            <a:off x="7927033" y="3043322"/>
            <a:ext cx="2897225"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European Commission, 2021</a:t>
            </a:r>
            <a:endParaRPr lang="en-US" dirty="0"/>
          </a:p>
        </p:txBody>
      </p:sp>
      <p:sp>
        <p:nvSpPr>
          <p:cNvPr id="11" name="TextBox 10">
            <a:extLst>
              <a:ext uri="{FF2B5EF4-FFF2-40B4-BE49-F238E27FC236}">
                <a16:creationId xmlns:a16="http://schemas.microsoft.com/office/drawing/2014/main" id="{F19E7EEF-E59E-2580-DE39-71239E7A64C3}"/>
              </a:ext>
            </a:extLst>
          </p:cNvPr>
          <p:cNvSpPr txBox="1"/>
          <p:nvPr/>
        </p:nvSpPr>
        <p:spPr>
          <a:xfrm>
            <a:off x="8400256" y="3661428"/>
            <a:ext cx="1152128"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GE, 2018</a:t>
            </a:r>
            <a:endParaRPr lang="en-US" dirty="0"/>
          </a:p>
        </p:txBody>
      </p:sp>
      <p:sp>
        <p:nvSpPr>
          <p:cNvPr id="13" name="TextBox 12">
            <a:extLst>
              <a:ext uri="{FF2B5EF4-FFF2-40B4-BE49-F238E27FC236}">
                <a16:creationId xmlns:a16="http://schemas.microsoft.com/office/drawing/2014/main" id="{A59C7784-862D-B606-DDC1-8BABCFC6BED7}"/>
              </a:ext>
            </a:extLst>
          </p:cNvPr>
          <p:cNvSpPr txBox="1"/>
          <p:nvPr/>
        </p:nvSpPr>
        <p:spPr>
          <a:xfrm rot="19757543">
            <a:off x="1225744" y="2842174"/>
            <a:ext cx="3024336"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López-Claros and Mata, 2011</a:t>
            </a:r>
            <a:endParaRPr lang="en-US" dirty="0"/>
          </a:p>
        </p:txBody>
      </p:sp>
      <p:sp>
        <p:nvSpPr>
          <p:cNvPr id="15" name="TextBox 14">
            <a:extLst>
              <a:ext uri="{FF2B5EF4-FFF2-40B4-BE49-F238E27FC236}">
                <a16:creationId xmlns:a16="http://schemas.microsoft.com/office/drawing/2014/main" id="{2879A5B1-6107-8C89-F696-B4823ADF043E}"/>
              </a:ext>
            </a:extLst>
          </p:cNvPr>
          <p:cNvSpPr txBox="1"/>
          <p:nvPr/>
        </p:nvSpPr>
        <p:spPr>
          <a:xfrm>
            <a:off x="2199019" y="5295766"/>
            <a:ext cx="2764275"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Janoskova</a:t>
            </a:r>
            <a:r>
              <a:rPr lang="en-US" sz="1800" dirty="0">
                <a:effectLst/>
                <a:latin typeface="Times New Roman" panose="02020603050405020304" pitchFamily="18" charset="0"/>
                <a:ea typeface="Times New Roman" panose="02020603050405020304" pitchFamily="18" charset="0"/>
              </a:rPr>
              <a:t> and </a:t>
            </a:r>
            <a:r>
              <a:rPr lang="en-US" sz="1800" dirty="0" err="1">
                <a:effectLst/>
                <a:latin typeface="Times New Roman" panose="02020603050405020304" pitchFamily="18" charset="0"/>
                <a:ea typeface="Times New Roman" panose="02020603050405020304" pitchFamily="18" charset="0"/>
              </a:rPr>
              <a:t>Kral</a:t>
            </a: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2019</a:t>
            </a:r>
            <a:endParaRPr lang="en-US" dirty="0"/>
          </a:p>
        </p:txBody>
      </p:sp>
    </p:spTree>
    <p:extLst>
      <p:ext uri="{BB962C8B-B14F-4D97-AF65-F5344CB8AC3E}">
        <p14:creationId xmlns:p14="http://schemas.microsoft.com/office/powerpoint/2010/main" val="419268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9" grpId="0"/>
      <p:bldP spid="11" grpId="0"/>
      <p:bldP spid="13"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val 1"/>
          <p:cNvSpPr/>
          <p:nvPr/>
        </p:nvSpPr>
        <p:spPr>
          <a:xfrm>
            <a:off x="4601190" y="2276873"/>
            <a:ext cx="3078987" cy="2293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endParaRPr lang="en-US" b="1"/>
          </a:p>
        </p:txBody>
      </p:sp>
      <p:sp>
        <p:nvSpPr>
          <p:cNvPr id="3" name="Oval 2"/>
          <p:cNvSpPr/>
          <p:nvPr/>
        </p:nvSpPr>
        <p:spPr>
          <a:xfrm>
            <a:off x="2207568" y="556419"/>
            <a:ext cx="7776864" cy="57889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endParaRPr lang="en-US" b="1"/>
          </a:p>
        </p:txBody>
      </p:sp>
      <p:sp>
        <p:nvSpPr>
          <p:cNvPr id="5" name="Oval 4"/>
          <p:cNvSpPr/>
          <p:nvPr/>
        </p:nvSpPr>
        <p:spPr>
          <a:xfrm>
            <a:off x="5500124" y="404673"/>
            <a:ext cx="1171940" cy="36004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Political environment</a:t>
            </a:r>
            <a:endParaRPr lang="en-US" b="1" dirty="0">
              <a:solidFill>
                <a:schemeClr val="tx1"/>
              </a:solidFill>
            </a:endParaRPr>
          </a:p>
        </p:txBody>
      </p:sp>
      <p:sp>
        <p:nvSpPr>
          <p:cNvPr id="6" name="Oval 5"/>
          <p:cNvSpPr/>
          <p:nvPr/>
        </p:nvSpPr>
        <p:spPr>
          <a:xfrm>
            <a:off x="7104112" y="620688"/>
            <a:ext cx="1182248" cy="36004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Regulatory environment</a:t>
            </a:r>
            <a:endParaRPr lang="en-US" b="1" dirty="0">
              <a:solidFill>
                <a:schemeClr val="tx1"/>
              </a:solidFill>
            </a:endParaRPr>
          </a:p>
        </p:txBody>
      </p:sp>
      <p:sp>
        <p:nvSpPr>
          <p:cNvPr id="7" name="Oval 6"/>
          <p:cNvSpPr/>
          <p:nvPr/>
        </p:nvSpPr>
        <p:spPr>
          <a:xfrm>
            <a:off x="8328248" y="1304057"/>
            <a:ext cx="1224136" cy="36004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Business environment</a:t>
            </a:r>
            <a:endParaRPr lang="en-US" b="1" dirty="0">
              <a:solidFill>
                <a:schemeClr val="tx1"/>
              </a:solidFill>
            </a:endParaRPr>
          </a:p>
        </p:txBody>
      </p:sp>
      <p:sp>
        <p:nvSpPr>
          <p:cNvPr id="8" name="Oval 7"/>
          <p:cNvSpPr/>
          <p:nvPr/>
        </p:nvSpPr>
        <p:spPr>
          <a:xfrm>
            <a:off x="9192344" y="2231864"/>
            <a:ext cx="1008112" cy="36004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Education</a:t>
            </a:r>
            <a:endParaRPr lang="en-US" b="1" dirty="0">
              <a:solidFill>
                <a:schemeClr val="tx1"/>
              </a:solidFill>
            </a:endParaRPr>
          </a:p>
        </p:txBody>
      </p:sp>
      <p:sp>
        <p:nvSpPr>
          <p:cNvPr id="9" name="Oval 8"/>
          <p:cNvSpPr/>
          <p:nvPr/>
        </p:nvSpPr>
        <p:spPr>
          <a:xfrm>
            <a:off x="9361809" y="3463181"/>
            <a:ext cx="1008112" cy="36004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Tertiary education</a:t>
            </a:r>
            <a:endParaRPr lang="en-US" b="1" dirty="0">
              <a:solidFill>
                <a:schemeClr val="tx1"/>
              </a:solidFill>
            </a:endParaRPr>
          </a:p>
        </p:txBody>
      </p:sp>
      <p:sp>
        <p:nvSpPr>
          <p:cNvPr id="10" name="Oval 9"/>
          <p:cNvSpPr/>
          <p:nvPr/>
        </p:nvSpPr>
        <p:spPr>
          <a:xfrm>
            <a:off x="9065096" y="4581135"/>
            <a:ext cx="1008112" cy="36004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R&amp;D</a:t>
            </a:r>
            <a:endParaRPr lang="en-US" b="1" dirty="0">
              <a:solidFill>
                <a:schemeClr val="tx1"/>
              </a:solidFill>
            </a:endParaRPr>
          </a:p>
        </p:txBody>
      </p:sp>
      <p:sp>
        <p:nvSpPr>
          <p:cNvPr id="11" name="Oval 10"/>
          <p:cNvSpPr/>
          <p:nvPr/>
        </p:nvSpPr>
        <p:spPr>
          <a:xfrm>
            <a:off x="8358311" y="5445233"/>
            <a:ext cx="1008112" cy="36004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ICTs</a:t>
            </a:r>
            <a:endParaRPr lang="en-US" b="1" dirty="0">
              <a:solidFill>
                <a:schemeClr val="tx1"/>
              </a:solidFill>
            </a:endParaRPr>
          </a:p>
        </p:txBody>
      </p:sp>
      <p:sp>
        <p:nvSpPr>
          <p:cNvPr id="12" name="Oval 11"/>
          <p:cNvSpPr/>
          <p:nvPr/>
        </p:nvSpPr>
        <p:spPr>
          <a:xfrm>
            <a:off x="2987427" y="5490542"/>
            <a:ext cx="1008112" cy="36004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Credit</a:t>
            </a:r>
            <a:endParaRPr lang="en-US" b="1" dirty="0">
              <a:solidFill>
                <a:schemeClr val="tx1"/>
              </a:solidFill>
            </a:endParaRPr>
          </a:p>
        </p:txBody>
      </p:sp>
      <p:sp>
        <p:nvSpPr>
          <p:cNvPr id="13" name="Oval 12"/>
          <p:cNvSpPr/>
          <p:nvPr/>
        </p:nvSpPr>
        <p:spPr>
          <a:xfrm>
            <a:off x="2200870" y="4581135"/>
            <a:ext cx="1122822" cy="36004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Investment</a:t>
            </a:r>
            <a:endParaRPr lang="en-US" b="1" dirty="0">
              <a:solidFill>
                <a:schemeClr val="tx1"/>
              </a:solidFill>
            </a:endParaRPr>
          </a:p>
        </p:txBody>
      </p:sp>
      <p:sp>
        <p:nvSpPr>
          <p:cNvPr id="14" name="Oval 13"/>
          <p:cNvSpPr/>
          <p:nvPr/>
        </p:nvSpPr>
        <p:spPr>
          <a:xfrm>
            <a:off x="3863752" y="692705"/>
            <a:ext cx="1080120" cy="36004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Knowledge absorption</a:t>
            </a:r>
            <a:endParaRPr lang="en-US" b="1" dirty="0">
              <a:solidFill>
                <a:schemeClr val="tx1"/>
              </a:solidFill>
            </a:endParaRPr>
          </a:p>
        </p:txBody>
      </p:sp>
      <p:sp>
        <p:nvSpPr>
          <p:cNvPr id="15" name="Oval 14"/>
          <p:cNvSpPr/>
          <p:nvPr/>
        </p:nvSpPr>
        <p:spPr>
          <a:xfrm>
            <a:off x="2639616" y="1304057"/>
            <a:ext cx="1008112" cy="36004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Innovation linkages</a:t>
            </a:r>
            <a:endParaRPr lang="en-US" b="1" dirty="0">
              <a:solidFill>
                <a:schemeClr val="tx1"/>
              </a:solidFill>
            </a:endParaRPr>
          </a:p>
        </p:txBody>
      </p:sp>
      <p:sp>
        <p:nvSpPr>
          <p:cNvPr id="16" name="Oval 15"/>
          <p:cNvSpPr/>
          <p:nvPr/>
        </p:nvSpPr>
        <p:spPr>
          <a:xfrm>
            <a:off x="1847528" y="3465004"/>
            <a:ext cx="1080120" cy="36004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Trade &amp; competition</a:t>
            </a:r>
            <a:endParaRPr lang="en-US" b="1" dirty="0">
              <a:solidFill>
                <a:schemeClr val="tx1"/>
              </a:solidFill>
            </a:endParaRPr>
          </a:p>
        </p:txBody>
      </p:sp>
      <p:sp>
        <p:nvSpPr>
          <p:cNvPr id="17" name="Oval 16"/>
          <p:cNvSpPr/>
          <p:nvPr/>
        </p:nvSpPr>
        <p:spPr>
          <a:xfrm>
            <a:off x="1919536" y="2231864"/>
            <a:ext cx="1080120" cy="36004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Knowledge workers</a:t>
            </a:r>
            <a:endParaRPr lang="en-US" b="1" dirty="0">
              <a:solidFill>
                <a:schemeClr val="tx1"/>
              </a:solidFill>
            </a:endParaRPr>
          </a:p>
        </p:txBody>
      </p:sp>
      <p:sp>
        <p:nvSpPr>
          <p:cNvPr id="18" name="Oval 17"/>
          <p:cNvSpPr/>
          <p:nvPr/>
        </p:nvSpPr>
        <p:spPr>
          <a:xfrm>
            <a:off x="6507634" y="6021288"/>
            <a:ext cx="1316558" cy="36004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General infrastructure</a:t>
            </a:r>
            <a:endParaRPr lang="en-US" b="1" dirty="0">
              <a:solidFill>
                <a:schemeClr val="tx1"/>
              </a:solidFill>
            </a:endParaRPr>
          </a:p>
        </p:txBody>
      </p:sp>
      <p:sp>
        <p:nvSpPr>
          <p:cNvPr id="19" name="Oval 18"/>
          <p:cNvSpPr/>
          <p:nvPr/>
        </p:nvSpPr>
        <p:spPr>
          <a:xfrm>
            <a:off x="4439816" y="6021288"/>
            <a:ext cx="1260140" cy="36004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Ecological sustainability</a:t>
            </a:r>
            <a:endParaRPr lang="en-US" b="1" dirty="0">
              <a:solidFill>
                <a:schemeClr val="tx1"/>
              </a:solidFill>
            </a:endParaRPr>
          </a:p>
        </p:txBody>
      </p:sp>
      <p:sp>
        <p:nvSpPr>
          <p:cNvPr id="20" name="Hexagon 19"/>
          <p:cNvSpPr/>
          <p:nvPr/>
        </p:nvSpPr>
        <p:spPr>
          <a:xfrm>
            <a:off x="6672065" y="2815514"/>
            <a:ext cx="851271" cy="315649"/>
          </a:xfrm>
          <a:prstGeom prst="hexagon">
            <a:avLst>
              <a:gd name="adj" fmla="val 20886"/>
              <a:gd name="vf" fmla="val 115470"/>
            </a:avLst>
          </a:prstGeom>
        </p:spPr>
        <p:style>
          <a:lnRef idx="1">
            <a:schemeClr val="accent2"/>
          </a:lnRef>
          <a:fillRef idx="3">
            <a:schemeClr val="accent2"/>
          </a:fillRef>
          <a:effectRef idx="2">
            <a:schemeClr val="accent2"/>
          </a:effectRef>
          <a:fontRef idx="minor">
            <a:schemeClr val="lt1"/>
          </a:fontRef>
        </p:style>
        <p:txBody>
          <a:bodyPr lIns="91341" tIns="45671" rIns="91341" bIns="45671" rtlCol="0" anchor="ctr"/>
          <a:lstStyle/>
          <a:p>
            <a:pPr algn="ctr"/>
            <a:r>
              <a:rPr lang="en-US" sz="800" b="1" dirty="0">
                <a:solidFill>
                  <a:schemeClr val="bg1"/>
                </a:solidFill>
                <a:latin typeface="MyriadPro-Light"/>
              </a:rPr>
              <a:t>Knowledge creation</a:t>
            </a:r>
            <a:endParaRPr lang="en-US" b="1" dirty="0">
              <a:solidFill>
                <a:schemeClr val="bg1"/>
              </a:solidFill>
            </a:endParaRPr>
          </a:p>
        </p:txBody>
      </p:sp>
      <p:sp>
        <p:nvSpPr>
          <p:cNvPr id="22" name="Hexagon 21"/>
          <p:cNvSpPr/>
          <p:nvPr/>
        </p:nvSpPr>
        <p:spPr>
          <a:xfrm>
            <a:off x="5739526" y="2313607"/>
            <a:ext cx="836652" cy="274400"/>
          </a:xfrm>
          <a:prstGeom prst="hexagon">
            <a:avLst/>
          </a:prstGeom>
        </p:spPr>
        <p:style>
          <a:lnRef idx="1">
            <a:schemeClr val="accent2"/>
          </a:lnRef>
          <a:fillRef idx="3">
            <a:schemeClr val="accent2"/>
          </a:fillRef>
          <a:effectRef idx="2">
            <a:schemeClr val="accent2"/>
          </a:effectRef>
          <a:fontRef idx="minor">
            <a:schemeClr val="lt1"/>
          </a:fontRef>
        </p:style>
        <p:txBody>
          <a:bodyPr lIns="91341" tIns="45671" rIns="91341" bIns="45671" rtlCol="0" anchor="ctr"/>
          <a:lstStyle/>
          <a:p>
            <a:pPr algn="ctr"/>
            <a:r>
              <a:rPr lang="en-US" sz="800" b="1" dirty="0">
                <a:latin typeface="MyriadPro-Light"/>
              </a:rPr>
              <a:t>Knowledge impact</a:t>
            </a:r>
            <a:endParaRPr lang="en-US" b="1" dirty="0">
              <a:solidFill>
                <a:schemeClr val="bg1"/>
              </a:solidFill>
            </a:endParaRPr>
          </a:p>
        </p:txBody>
      </p:sp>
      <p:sp>
        <p:nvSpPr>
          <p:cNvPr id="23" name="Hexagon 22"/>
          <p:cNvSpPr/>
          <p:nvPr/>
        </p:nvSpPr>
        <p:spPr>
          <a:xfrm>
            <a:off x="4695867" y="3626431"/>
            <a:ext cx="851272" cy="287260"/>
          </a:xfrm>
          <a:prstGeom prst="hexagon">
            <a:avLst/>
          </a:prstGeom>
        </p:spPr>
        <p:style>
          <a:lnRef idx="1">
            <a:schemeClr val="accent4"/>
          </a:lnRef>
          <a:fillRef idx="3">
            <a:schemeClr val="accent4"/>
          </a:fillRef>
          <a:effectRef idx="2">
            <a:schemeClr val="accent4"/>
          </a:effectRef>
          <a:fontRef idx="minor">
            <a:schemeClr val="lt1"/>
          </a:fontRef>
        </p:style>
        <p:txBody>
          <a:bodyPr lIns="91341" tIns="45671" rIns="91341" bIns="45671" rtlCol="0" anchor="ctr"/>
          <a:lstStyle/>
          <a:p>
            <a:pPr algn="ctr"/>
            <a:r>
              <a:rPr lang="en-US" sz="800" b="1" dirty="0">
                <a:latin typeface="MyriadPro-Light"/>
              </a:rPr>
              <a:t>Intangible assets</a:t>
            </a:r>
            <a:endParaRPr lang="en-US" b="1" dirty="0">
              <a:solidFill>
                <a:schemeClr val="bg1"/>
              </a:solidFill>
            </a:endParaRPr>
          </a:p>
        </p:txBody>
      </p:sp>
      <p:sp>
        <p:nvSpPr>
          <p:cNvPr id="24" name="Hexagon 23"/>
          <p:cNvSpPr/>
          <p:nvPr/>
        </p:nvSpPr>
        <p:spPr>
          <a:xfrm>
            <a:off x="6699780" y="3627041"/>
            <a:ext cx="881214" cy="289864"/>
          </a:xfrm>
          <a:prstGeom prst="hexagon">
            <a:avLst/>
          </a:prstGeom>
        </p:spPr>
        <p:style>
          <a:lnRef idx="1">
            <a:schemeClr val="accent4"/>
          </a:lnRef>
          <a:fillRef idx="3">
            <a:schemeClr val="accent4"/>
          </a:fillRef>
          <a:effectRef idx="2">
            <a:schemeClr val="accent4"/>
          </a:effectRef>
          <a:fontRef idx="minor">
            <a:schemeClr val="lt1"/>
          </a:fontRef>
        </p:style>
        <p:txBody>
          <a:bodyPr lIns="91341" tIns="45671" rIns="91341" bIns="45671" rtlCol="0" anchor="ctr"/>
          <a:lstStyle/>
          <a:p>
            <a:pPr algn="ctr"/>
            <a:r>
              <a:rPr lang="en-US" sz="800" b="1" dirty="0">
                <a:latin typeface="MyriadPro-Light"/>
              </a:rPr>
              <a:t>Online creativity</a:t>
            </a:r>
            <a:endParaRPr lang="en-US" b="1" dirty="0">
              <a:solidFill>
                <a:schemeClr val="bg1"/>
              </a:solidFill>
            </a:endParaRPr>
          </a:p>
        </p:txBody>
      </p:sp>
      <p:sp>
        <p:nvSpPr>
          <p:cNvPr id="25" name="Hexagon 24"/>
          <p:cNvSpPr/>
          <p:nvPr/>
        </p:nvSpPr>
        <p:spPr>
          <a:xfrm>
            <a:off x="4799856" y="2757410"/>
            <a:ext cx="851272" cy="296402"/>
          </a:xfrm>
          <a:prstGeom prst="hexagon">
            <a:avLst/>
          </a:prstGeom>
        </p:spPr>
        <p:style>
          <a:lnRef idx="1">
            <a:schemeClr val="accent2"/>
          </a:lnRef>
          <a:fillRef idx="3">
            <a:schemeClr val="accent2"/>
          </a:fillRef>
          <a:effectRef idx="2">
            <a:schemeClr val="accent2"/>
          </a:effectRef>
          <a:fontRef idx="minor">
            <a:schemeClr val="lt1"/>
          </a:fontRef>
        </p:style>
        <p:txBody>
          <a:bodyPr lIns="91341" tIns="45671" rIns="91341" bIns="45671" rtlCol="0" anchor="ctr"/>
          <a:lstStyle/>
          <a:p>
            <a:pPr algn="ctr"/>
            <a:r>
              <a:rPr lang="en-US" sz="800" b="1" dirty="0">
                <a:latin typeface="MyriadPro-Light"/>
              </a:rPr>
              <a:t>Knowledge diffusion</a:t>
            </a:r>
            <a:endParaRPr lang="en-US" b="1" dirty="0">
              <a:solidFill>
                <a:schemeClr val="bg1"/>
              </a:solidFill>
            </a:endParaRPr>
          </a:p>
        </p:txBody>
      </p:sp>
      <p:sp>
        <p:nvSpPr>
          <p:cNvPr id="110" name="Rounded Rectangle 109"/>
          <p:cNvSpPr/>
          <p:nvPr/>
        </p:nvSpPr>
        <p:spPr>
          <a:xfrm rot="1113902">
            <a:off x="6592002" y="431080"/>
            <a:ext cx="2919816" cy="24416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dirty="0">
                <a:solidFill>
                  <a:schemeClr val="tx1"/>
                </a:solidFill>
              </a:rPr>
              <a:t>Institutions</a:t>
            </a:r>
          </a:p>
        </p:txBody>
      </p:sp>
      <p:sp>
        <p:nvSpPr>
          <p:cNvPr id="111" name="Rounded Rectangle 110"/>
          <p:cNvSpPr/>
          <p:nvPr/>
        </p:nvSpPr>
        <p:spPr>
          <a:xfrm rot="19698176">
            <a:off x="1426832" y="853566"/>
            <a:ext cx="2639009" cy="24416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dirty="0">
                <a:solidFill>
                  <a:schemeClr val="tx1"/>
                </a:solidFill>
              </a:rPr>
              <a:t>Business sophistication</a:t>
            </a:r>
          </a:p>
        </p:txBody>
      </p:sp>
      <p:sp>
        <p:nvSpPr>
          <p:cNvPr id="112" name="Rounded Rectangle 111"/>
          <p:cNvSpPr/>
          <p:nvPr/>
        </p:nvSpPr>
        <p:spPr>
          <a:xfrm rot="3806113">
            <a:off x="908855" y="4981185"/>
            <a:ext cx="2639009" cy="24416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dirty="0">
                <a:solidFill>
                  <a:schemeClr val="tx1"/>
                </a:solidFill>
              </a:rPr>
              <a:t>Market sophistication</a:t>
            </a:r>
          </a:p>
        </p:txBody>
      </p:sp>
      <p:sp>
        <p:nvSpPr>
          <p:cNvPr id="113" name="Rounded Rectangle 112"/>
          <p:cNvSpPr/>
          <p:nvPr/>
        </p:nvSpPr>
        <p:spPr>
          <a:xfrm rot="21431588">
            <a:off x="5596092" y="6494646"/>
            <a:ext cx="3051758" cy="24416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dirty="0">
                <a:solidFill>
                  <a:schemeClr val="tx1"/>
                </a:solidFill>
              </a:rPr>
              <a:t>Infrastructure</a:t>
            </a:r>
          </a:p>
        </p:txBody>
      </p:sp>
      <p:sp>
        <p:nvSpPr>
          <p:cNvPr id="114" name="Rounded Rectangle 113"/>
          <p:cNvSpPr/>
          <p:nvPr/>
        </p:nvSpPr>
        <p:spPr>
          <a:xfrm rot="5400000">
            <a:off x="8945979" y="3375585"/>
            <a:ext cx="2887021" cy="24416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dirty="0">
                <a:solidFill>
                  <a:schemeClr val="tx1"/>
                </a:solidFill>
              </a:rPr>
              <a:t>Human capital and research</a:t>
            </a:r>
          </a:p>
        </p:txBody>
      </p:sp>
      <p:sp>
        <p:nvSpPr>
          <p:cNvPr id="144" name="Slide Number Placeholder 143"/>
          <p:cNvSpPr>
            <a:spLocks noGrp="1"/>
          </p:cNvSpPr>
          <p:nvPr>
            <p:ph type="sldNum" sz="quarter" idx="12"/>
          </p:nvPr>
        </p:nvSpPr>
        <p:spPr/>
        <p:txBody>
          <a:bodyPr/>
          <a:lstStyle/>
          <a:p>
            <a:fld id="{99C3D9A1-68CB-4994-BE11-B8F8EF87AF83}" type="slidenum">
              <a:rPr lang="en-US" smtClean="0"/>
              <a:t>20</a:t>
            </a:fld>
            <a:endParaRPr lang="en-US"/>
          </a:p>
        </p:txBody>
      </p:sp>
      <p:sp>
        <p:nvSpPr>
          <p:cNvPr id="53" name="Hexagon 52">
            <a:extLst>
              <a:ext uri="{FF2B5EF4-FFF2-40B4-BE49-F238E27FC236}">
                <a16:creationId xmlns:a16="http://schemas.microsoft.com/office/drawing/2014/main" id="{52332FDC-4DAF-4163-AD4F-0DFF6232C9A8}"/>
              </a:ext>
            </a:extLst>
          </p:cNvPr>
          <p:cNvSpPr/>
          <p:nvPr/>
        </p:nvSpPr>
        <p:spPr>
          <a:xfrm>
            <a:off x="7797903" y="2887916"/>
            <a:ext cx="949273" cy="274400"/>
          </a:xfrm>
          <a:prstGeom prst="hexagon">
            <a:avLst>
              <a:gd name="adj" fmla="val 20886"/>
              <a:gd name="vf" fmla="val 115470"/>
            </a:avLst>
          </a:prstGeom>
        </p:spPr>
        <p:style>
          <a:lnRef idx="1">
            <a:schemeClr val="accent2"/>
          </a:lnRef>
          <a:fillRef idx="3">
            <a:schemeClr val="accent2"/>
          </a:fillRef>
          <a:effectRef idx="2">
            <a:schemeClr val="accent2"/>
          </a:effectRef>
          <a:fontRef idx="minor">
            <a:schemeClr val="lt1"/>
          </a:fontRef>
        </p:style>
        <p:txBody>
          <a:bodyPr lIns="91341" tIns="45671" rIns="91341" bIns="45671" rtlCol="0" anchor="ctr"/>
          <a:lstStyle/>
          <a:p>
            <a:pPr algn="ctr"/>
            <a:r>
              <a:rPr lang="en-US" sz="800" b="1" dirty="0">
                <a:solidFill>
                  <a:schemeClr val="bg1"/>
                </a:solidFill>
                <a:latin typeface="MyriadPro-Light"/>
              </a:rPr>
              <a:t>International patents</a:t>
            </a:r>
            <a:endParaRPr lang="en-US" b="1" dirty="0">
              <a:solidFill>
                <a:schemeClr val="bg1"/>
              </a:solidFill>
            </a:endParaRPr>
          </a:p>
        </p:txBody>
      </p:sp>
      <p:sp>
        <p:nvSpPr>
          <p:cNvPr id="56" name="Hexagon 55">
            <a:extLst>
              <a:ext uri="{FF2B5EF4-FFF2-40B4-BE49-F238E27FC236}">
                <a16:creationId xmlns:a16="http://schemas.microsoft.com/office/drawing/2014/main" id="{51213ED2-31CB-4738-8D79-DA27EFDB9049}"/>
              </a:ext>
            </a:extLst>
          </p:cNvPr>
          <p:cNvSpPr/>
          <p:nvPr/>
        </p:nvSpPr>
        <p:spPr>
          <a:xfrm>
            <a:off x="7419823" y="2117004"/>
            <a:ext cx="851271" cy="274400"/>
          </a:xfrm>
          <a:prstGeom prst="hexagon">
            <a:avLst>
              <a:gd name="adj" fmla="val 20886"/>
              <a:gd name="vf" fmla="val 115470"/>
            </a:avLst>
          </a:prstGeom>
        </p:spPr>
        <p:style>
          <a:lnRef idx="1">
            <a:schemeClr val="accent2"/>
          </a:lnRef>
          <a:fillRef idx="3">
            <a:schemeClr val="accent2"/>
          </a:fillRef>
          <a:effectRef idx="2">
            <a:schemeClr val="accent2"/>
          </a:effectRef>
          <a:fontRef idx="minor">
            <a:schemeClr val="lt1"/>
          </a:fontRef>
        </p:style>
        <p:txBody>
          <a:bodyPr lIns="91341" tIns="45671" rIns="91341" bIns="45671" rtlCol="0" anchor="ctr"/>
          <a:lstStyle/>
          <a:p>
            <a:pPr algn="ctr"/>
            <a:r>
              <a:rPr lang="en-US" sz="800" b="1" dirty="0">
                <a:solidFill>
                  <a:schemeClr val="bg1"/>
                </a:solidFill>
                <a:latin typeface="MyriadPro-Light"/>
              </a:rPr>
              <a:t>patents</a:t>
            </a:r>
            <a:endParaRPr lang="en-US" b="1" dirty="0">
              <a:solidFill>
                <a:schemeClr val="bg1"/>
              </a:solidFill>
            </a:endParaRPr>
          </a:p>
        </p:txBody>
      </p:sp>
      <p:sp>
        <p:nvSpPr>
          <p:cNvPr id="57" name="Oval 56">
            <a:extLst>
              <a:ext uri="{FF2B5EF4-FFF2-40B4-BE49-F238E27FC236}">
                <a16:creationId xmlns:a16="http://schemas.microsoft.com/office/drawing/2014/main" id="{0F6B31F3-0E3E-4676-B9C2-0798CFBED8B3}"/>
              </a:ext>
            </a:extLst>
          </p:cNvPr>
          <p:cNvSpPr/>
          <p:nvPr/>
        </p:nvSpPr>
        <p:spPr>
          <a:xfrm>
            <a:off x="3048286" y="2132620"/>
            <a:ext cx="1008112" cy="36004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GERD by business</a:t>
            </a:r>
          </a:p>
        </p:txBody>
      </p:sp>
      <p:cxnSp>
        <p:nvCxnSpPr>
          <p:cNvPr id="26" name="Straight Arrow Connector 25">
            <a:extLst>
              <a:ext uri="{FF2B5EF4-FFF2-40B4-BE49-F238E27FC236}">
                <a16:creationId xmlns:a16="http://schemas.microsoft.com/office/drawing/2014/main" id="{DDBAF98C-5E30-4871-9F2D-F6620178D520}"/>
              </a:ext>
            </a:extLst>
          </p:cNvPr>
          <p:cNvCxnSpPr>
            <a:cxnSpLocks/>
            <a:stCxn id="57" idx="6"/>
            <a:endCxn id="56" idx="3"/>
          </p:cNvCxnSpPr>
          <p:nvPr/>
        </p:nvCxnSpPr>
        <p:spPr>
          <a:xfrm flipV="1">
            <a:off x="4056398" y="2254204"/>
            <a:ext cx="3363424" cy="5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BEBD3690-ACC1-4986-BEF7-01954B8EF684}"/>
              </a:ext>
            </a:extLst>
          </p:cNvPr>
          <p:cNvCxnSpPr>
            <a:cxnSpLocks/>
            <a:stCxn id="73" idx="0"/>
            <a:endCxn id="56" idx="0"/>
          </p:cNvCxnSpPr>
          <p:nvPr/>
        </p:nvCxnSpPr>
        <p:spPr>
          <a:xfrm flipH="1" flipV="1">
            <a:off x="8271094" y="2254204"/>
            <a:ext cx="1223011" cy="811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52050B4-115D-4F2F-A10E-0021A6CF8C74}"/>
              </a:ext>
            </a:extLst>
          </p:cNvPr>
          <p:cNvCxnSpPr>
            <a:cxnSpLocks/>
            <a:stCxn id="77" idx="6"/>
            <a:endCxn id="56" idx="4"/>
          </p:cNvCxnSpPr>
          <p:nvPr/>
        </p:nvCxnSpPr>
        <p:spPr>
          <a:xfrm>
            <a:off x="4802035" y="1456520"/>
            <a:ext cx="2675098" cy="660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814E2B0-5089-4D61-9E7E-23C7D415AF20}"/>
              </a:ext>
            </a:extLst>
          </p:cNvPr>
          <p:cNvCxnSpPr>
            <a:cxnSpLocks/>
            <a:stCxn id="57" idx="5"/>
            <a:endCxn id="53" idx="3"/>
          </p:cNvCxnSpPr>
          <p:nvPr/>
        </p:nvCxnSpPr>
        <p:spPr>
          <a:xfrm>
            <a:off x="3908764" y="2439934"/>
            <a:ext cx="3889139" cy="585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C26F1D31-F341-4D07-81FE-F5A554965826}"/>
              </a:ext>
            </a:extLst>
          </p:cNvPr>
          <p:cNvCxnSpPr>
            <a:cxnSpLocks/>
            <a:stCxn id="83" idx="6"/>
            <a:endCxn id="53" idx="4"/>
          </p:cNvCxnSpPr>
          <p:nvPr/>
        </p:nvCxnSpPr>
        <p:spPr>
          <a:xfrm>
            <a:off x="5921795" y="930440"/>
            <a:ext cx="1933418" cy="1957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A9A9C90-F826-44F2-A91E-0FC3971104E8}"/>
              </a:ext>
            </a:extLst>
          </p:cNvPr>
          <p:cNvCxnSpPr>
            <a:cxnSpLocks/>
            <a:stCxn id="86" idx="6"/>
            <a:endCxn id="53" idx="3"/>
          </p:cNvCxnSpPr>
          <p:nvPr/>
        </p:nvCxnSpPr>
        <p:spPr>
          <a:xfrm flipV="1">
            <a:off x="3516546" y="3025116"/>
            <a:ext cx="4281357" cy="250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9284FB0A-02A5-4B5C-A370-67A9F5654978}"/>
              </a:ext>
            </a:extLst>
          </p:cNvPr>
          <p:cNvCxnSpPr>
            <a:cxnSpLocks/>
            <a:stCxn id="93" idx="2"/>
            <a:endCxn id="91" idx="2"/>
          </p:cNvCxnSpPr>
          <p:nvPr/>
        </p:nvCxnSpPr>
        <p:spPr>
          <a:xfrm flipH="1" flipV="1">
            <a:off x="5829015" y="2006958"/>
            <a:ext cx="2829124" cy="2356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128A658-BD48-464B-89BC-C633F531FE04}"/>
              </a:ext>
            </a:extLst>
          </p:cNvPr>
          <p:cNvCxnSpPr>
            <a:cxnSpLocks/>
            <a:stCxn id="57" idx="6"/>
            <a:endCxn id="91" idx="3"/>
          </p:cNvCxnSpPr>
          <p:nvPr/>
        </p:nvCxnSpPr>
        <p:spPr>
          <a:xfrm flipV="1">
            <a:off x="4056399" y="1869758"/>
            <a:ext cx="1704017" cy="442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9AB85D49-87D1-4509-82F0-7F720F8956E1}"/>
              </a:ext>
            </a:extLst>
          </p:cNvPr>
          <p:cNvCxnSpPr>
            <a:cxnSpLocks/>
            <a:stCxn id="83" idx="5"/>
            <a:endCxn id="91" idx="4"/>
          </p:cNvCxnSpPr>
          <p:nvPr/>
        </p:nvCxnSpPr>
        <p:spPr>
          <a:xfrm>
            <a:off x="5774161" y="1057734"/>
            <a:ext cx="54855" cy="674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D880850-5B7C-46C8-9B98-F3AA940F48C8}"/>
              </a:ext>
            </a:extLst>
          </p:cNvPr>
          <p:cNvCxnSpPr>
            <a:cxnSpLocks/>
            <a:stCxn id="99" idx="6"/>
            <a:endCxn id="91" idx="3"/>
          </p:cNvCxnSpPr>
          <p:nvPr/>
        </p:nvCxnSpPr>
        <p:spPr>
          <a:xfrm>
            <a:off x="4319989" y="1816560"/>
            <a:ext cx="1440426" cy="53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48E229E2-A185-46AA-AE7C-AA5F0894B5CC}"/>
              </a:ext>
            </a:extLst>
          </p:cNvPr>
          <p:cNvCxnSpPr>
            <a:cxnSpLocks/>
            <a:stCxn id="102" idx="2"/>
            <a:endCxn id="91" idx="1"/>
          </p:cNvCxnSpPr>
          <p:nvPr/>
        </p:nvCxnSpPr>
        <p:spPr>
          <a:xfrm flipH="1" flipV="1">
            <a:off x="6665698" y="2006959"/>
            <a:ext cx="1725057" cy="1748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31793C0E-C05A-4AFC-A795-861FBC694B05}"/>
              </a:ext>
            </a:extLst>
          </p:cNvPr>
          <p:cNvCxnSpPr>
            <a:cxnSpLocks/>
            <a:stCxn id="152" idx="2"/>
            <a:endCxn id="142" idx="2"/>
          </p:cNvCxnSpPr>
          <p:nvPr/>
        </p:nvCxnSpPr>
        <p:spPr>
          <a:xfrm flipH="1" flipV="1">
            <a:off x="4517106" y="2389873"/>
            <a:ext cx="900633" cy="3444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0DA99C98-76A4-485C-BDC3-F6F4E7EF2176}"/>
              </a:ext>
            </a:extLst>
          </p:cNvPr>
          <p:cNvCxnSpPr>
            <a:cxnSpLocks/>
            <a:stCxn id="143" idx="2"/>
            <a:endCxn id="142" idx="1"/>
          </p:cNvCxnSpPr>
          <p:nvPr/>
        </p:nvCxnSpPr>
        <p:spPr>
          <a:xfrm flipH="1" flipV="1">
            <a:off x="5212602" y="2389873"/>
            <a:ext cx="2602232" cy="2331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Oval 72">
            <a:extLst>
              <a:ext uri="{FF2B5EF4-FFF2-40B4-BE49-F238E27FC236}">
                <a16:creationId xmlns:a16="http://schemas.microsoft.com/office/drawing/2014/main" id="{2C060BF2-B167-4DDD-AD5F-972DF4E1F769}"/>
              </a:ext>
            </a:extLst>
          </p:cNvPr>
          <p:cNvSpPr/>
          <p:nvPr/>
        </p:nvSpPr>
        <p:spPr>
          <a:xfrm>
            <a:off x="8990048" y="3065368"/>
            <a:ext cx="1008112" cy="36004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Tertiary enrolment</a:t>
            </a:r>
            <a:endParaRPr lang="en-US" b="1" dirty="0">
              <a:solidFill>
                <a:schemeClr val="tx1"/>
              </a:solidFill>
            </a:endParaRPr>
          </a:p>
        </p:txBody>
      </p:sp>
      <p:sp>
        <p:nvSpPr>
          <p:cNvPr id="77" name="Oval 76">
            <a:extLst>
              <a:ext uri="{FF2B5EF4-FFF2-40B4-BE49-F238E27FC236}">
                <a16:creationId xmlns:a16="http://schemas.microsoft.com/office/drawing/2014/main" id="{72A382A2-0297-4205-94FE-A7B594EC0E7D}"/>
              </a:ext>
            </a:extLst>
          </p:cNvPr>
          <p:cNvSpPr/>
          <p:nvPr/>
        </p:nvSpPr>
        <p:spPr>
          <a:xfrm>
            <a:off x="3721915" y="1276499"/>
            <a:ext cx="1080120" cy="36004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U-I collaboration</a:t>
            </a:r>
          </a:p>
        </p:txBody>
      </p:sp>
      <p:sp>
        <p:nvSpPr>
          <p:cNvPr id="83" name="Oval 82">
            <a:extLst>
              <a:ext uri="{FF2B5EF4-FFF2-40B4-BE49-F238E27FC236}">
                <a16:creationId xmlns:a16="http://schemas.microsoft.com/office/drawing/2014/main" id="{F2EA1051-9A18-4769-A0BC-E85126B15242}"/>
              </a:ext>
            </a:extLst>
          </p:cNvPr>
          <p:cNvSpPr/>
          <p:nvPr/>
        </p:nvSpPr>
        <p:spPr>
          <a:xfrm>
            <a:off x="4913683" y="750420"/>
            <a:ext cx="1008112" cy="36004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IP payments</a:t>
            </a:r>
          </a:p>
        </p:txBody>
      </p:sp>
      <p:sp>
        <p:nvSpPr>
          <p:cNvPr id="86" name="Oval 85">
            <a:extLst>
              <a:ext uri="{FF2B5EF4-FFF2-40B4-BE49-F238E27FC236}">
                <a16:creationId xmlns:a16="http://schemas.microsoft.com/office/drawing/2014/main" id="{FE93A579-3E5D-4D8A-8B15-108B100CE7AB}"/>
              </a:ext>
            </a:extLst>
          </p:cNvPr>
          <p:cNvSpPr/>
          <p:nvPr/>
        </p:nvSpPr>
        <p:spPr>
          <a:xfrm>
            <a:off x="2508433" y="3096010"/>
            <a:ext cx="1008112" cy="36004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VC deals</a:t>
            </a:r>
          </a:p>
        </p:txBody>
      </p:sp>
      <p:sp>
        <p:nvSpPr>
          <p:cNvPr id="91" name="Hexagon 90">
            <a:extLst>
              <a:ext uri="{FF2B5EF4-FFF2-40B4-BE49-F238E27FC236}">
                <a16:creationId xmlns:a16="http://schemas.microsoft.com/office/drawing/2014/main" id="{20D31719-6FEC-4351-863F-C73CA082EC3F}"/>
              </a:ext>
            </a:extLst>
          </p:cNvPr>
          <p:cNvSpPr/>
          <p:nvPr/>
        </p:nvSpPr>
        <p:spPr>
          <a:xfrm>
            <a:off x="5760415" y="1732558"/>
            <a:ext cx="973882" cy="274400"/>
          </a:xfrm>
          <a:prstGeom prst="hexagon">
            <a:avLst/>
          </a:prstGeom>
        </p:spPr>
        <p:style>
          <a:lnRef idx="1">
            <a:schemeClr val="accent2"/>
          </a:lnRef>
          <a:fillRef idx="3">
            <a:schemeClr val="accent2"/>
          </a:fillRef>
          <a:effectRef idx="2">
            <a:schemeClr val="accent2"/>
          </a:effectRef>
          <a:fontRef idx="minor">
            <a:schemeClr val="lt1"/>
          </a:fontRef>
        </p:style>
        <p:txBody>
          <a:bodyPr lIns="91341" tIns="45671" rIns="91341" bIns="45671" rtlCol="0" anchor="ctr"/>
          <a:lstStyle/>
          <a:p>
            <a:pPr algn="ctr"/>
            <a:r>
              <a:rPr lang="en-US" sz="800" b="1" dirty="0">
                <a:latin typeface="MyriadPro-Light"/>
              </a:rPr>
              <a:t>M &amp; H tech manufacture</a:t>
            </a:r>
            <a:endParaRPr lang="en-US" b="1" dirty="0">
              <a:solidFill>
                <a:schemeClr val="bg1"/>
              </a:solidFill>
            </a:endParaRPr>
          </a:p>
        </p:txBody>
      </p:sp>
      <p:sp>
        <p:nvSpPr>
          <p:cNvPr id="93" name="Oval 92">
            <a:extLst>
              <a:ext uri="{FF2B5EF4-FFF2-40B4-BE49-F238E27FC236}">
                <a16:creationId xmlns:a16="http://schemas.microsoft.com/office/drawing/2014/main" id="{DB726F95-68D0-4735-B911-9C5A2AED5CF8}"/>
              </a:ext>
            </a:extLst>
          </p:cNvPr>
          <p:cNvSpPr/>
          <p:nvPr/>
        </p:nvSpPr>
        <p:spPr>
          <a:xfrm>
            <a:off x="8658139" y="4183322"/>
            <a:ext cx="1008112" cy="36004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GERD</a:t>
            </a:r>
            <a:endParaRPr lang="en-US" b="1" dirty="0">
              <a:solidFill>
                <a:schemeClr val="tx1"/>
              </a:solidFill>
            </a:endParaRPr>
          </a:p>
        </p:txBody>
      </p:sp>
      <p:sp>
        <p:nvSpPr>
          <p:cNvPr id="99" name="Oval 98">
            <a:extLst>
              <a:ext uri="{FF2B5EF4-FFF2-40B4-BE49-F238E27FC236}">
                <a16:creationId xmlns:a16="http://schemas.microsoft.com/office/drawing/2014/main" id="{FAA6762E-3F16-4474-98AF-0CA1A2FC74F7}"/>
              </a:ext>
            </a:extLst>
          </p:cNvPr>
          <p:cNvSpPr/>
          <p:nvPr/>
        </p:nvSpPr>
        <p:spPr>
          <a:xfrm>
            <a:off x="3239871" y="1636539"/>
            <a:ext cx="1080119" cy="36004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Cluster development</a:t>
            </a:r>
            <a:endParaRPr lang="en-US" b="1" dirty="0">
              <a:solidFill>
                <a:schemeClr val="tx1"/>
              </a:solidFill>
            </a:endParaRPr>
          </a:p>
        </p:txBody>
      </p:sp>
      <p:sp>
        <p:nvSpPr>
          <p:cNvPr id="102" name="Oval 101">
            <a:extLst>
              <a:ext uri="{FF2B5EF4-FFF2-40B4-BE49-F238E27FC236}">
                <a16:creationId xmlns:a16="http://schemas.microsoft.com/office/drawing/2014/main" id="{4DB591B4-CC22-4483-BED9-A3B43067A6AD}"/>
              </a:ext>
            </a:extLst>
          </p:cNvPr>
          <p:cNvSpPr/>
          <p:nvPr/>
        </p:nvSpPr>
        <p:spPr>
          <a:xfrm>
            <a:off x="8390754" y="3575023"/>
            <a:ext cx="1008112" cy="36004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Graduates in S &amp; E</a:t>
            </a:r>
            <a:endParaRPr lang="en-US" b="1" dirty="0">
              <a:solidFill>
                <a:schemeClr val="tx1"/>
              </a:solidFill>
            </a:endParaRPr>
          </a:p>
        </p:txBody>
      </p:sp>
      <p:sp>
        <p:nvSpPr>
          <p:cNvPr id="142" name="Hexagon 141">
            <a:extLst>
              <a:ext uri="{FF2B5EF4-FFF2-40B4-BE49-F238E27FC236}">
                <a16:creationId xmlns:a16="http://schemas.microsoft.com/office/drawing/2014/main" id="{B37F518B-F4AA-4CE0-AC13-508B247686F3}"/>
              </a:ext>
            </a:extLst>
          </p:cNvPr>
          <p:cNvSpPr/>
          <p:nvPr/>
        </p:nvSpPr>
        <p:spPr>
          <a:xfrm>
            <a:off x="4439218" y="2078322"/>
            <a:ext cx="851272" cy="311551"/>
          </a:xfrm>
          <a:prstGeom prst="hexagon">
            <a:avLst/>
          </a:prstGeom>
        </p:spPr>
        <p:style>
          <a:lnRef idx="1">
            <a:schemeClr val="accent2"/>
          </a:lnRef>
          <a:fillRef idx="3">
            <a:schemeClr val="accent2"/>
          </a:fillRef>
          <a:effectRef idx="2">
            <a:schemeClr val="accent2"/>
          </a:effectRef>
          <a:fontRef idx="minor">
            <a:schemeClr val="lt1"/>
          </a:fontRef>
        </p:style>
        <p:txBody>
          <a:bodyPr lIns="91341" tIns="45671" rIns="91341" bIns="45671" rtlCol="0" anchor="ctr"/>
          <a:lstStyle/>
          <a:p>
            <a:pPr algn="ctr"/>
            <a:r>
              <a:rPr lang="en-US" sz="800" b="1" dirty="0">
                <a:latin typeface="MyriadPro-Light"/>
              </a:rPr>
              <a:t>HT exports</a:t>
            </a:r>
            <a:endParaRPr lang="en-US" b="1" dirty="0">
              <a:solidFill>
                <a:schemeClr val="bg1"/>
              </a:solidFill>
            </a:endParaRPr>
          </a:p>
        </p:txBody>
      </p:sp>
      <p:sp>
        <p:nvSpPr>
          <p:cNvPr id="143" name="Oval 142">
            <a:extLst>
              <a:ext uri="{FF2B5EF4-FFF2-40B4-BE49-F238E27FC236}">
                <a16:creationId xmlns:a16="http://schemas.microsoft.com/office/drawing/2014/main" id="{EF9FE3C9-345B-47BE-B581-DC185D159AC2}"/>
              </a:ext>
            </a:extLst>
          </p:cNvPr>
          <p:cNvSpPr/>
          <p:nvPr/>
        </p:nvSpPr>
        <p:spPr>
          <a:xfrm>
            <a:off x="7814834" y="4541415"/>
            <a:ext cx="1008112" cy="36004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Global R&amp;D companies</a:t>
            </a:r>
            <a:endParaRPr lang="en-US" b="1" dirty="0">
              <a:solidFill>
                <a:schemeClr val="tx1"/>
              </a:solidFill>
            </a:endParaRPr>
          </a:p>
        </p:txBody>
      </p:sp>
      <p:sp>
        <p:nvSpPr>
          <p:cNvPr id="152" name="Oval 151">
            <a:extLst>
              <a:ext uri="{FF2B5EF4-FFF2-40B4-BE49-F238E27FC236}">
                <a16:creationId xmlns:a16="http://schemas.microsoft.com/office/drawing/2014/main" id="{6A1EA849-9E1B-4DED-B2A8-1340C0E3996E}"/>
              </a:ext>
            </a:extLst>
          </p:cNvPr>
          <p:cNvSpPr/>
          <p:nvPr/>
        </p:nvSpPr>
        <p:spPr>
          <a:xfrm>
            <a:off x="5417739" y="5654689"/>
            <a:ext cx="1316558" cy="36004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Capital formation</a:t>
            </a:r>
            <a:endParaRPr lang="en-US" b="1" dirty="0">
              <a:solidFill>
                <a:schemeClr val="tx1"/>
              </a:solidFill>
            </a:endParaRPr>
          </a:p>
        </p:txBody>
      </p:sp>
      <p:sp>
        <p:nvSpPr>
          <p:cNvPr id="156" name="Oval 155">
            <a:extLst>
              <a:ext uri="{FF2B5EF4-FFF2-40B4-BE49-F238E27FC236}">
                <a16:creationId xmlns:a16="http://schemas.microsoft.com/office/drawing/2014/main" id="{918A1C9C-6553-4616-900B-A1C3283D0873}"/>
              </a:ext>
            </a:extLst>
          </p:cNvPr>
          <p:cNvSpPr/>
          <p:nvPr/>
        </p:nvSpPr>
        <p:spPr>
          <a:xfrm>
            <a:off x="3552342" y="5018329"/>
            <a:ext cx="1103498" cy="36004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Ease of getting credit</a:t>
            </a:r>
            <a:endParaRPr lang="en-US" b="1" dirty="0">
              <a:solidFill>
                <a:schemeClr val="tx1"/>
              </a:solidFill>
            </a:endParaRPr>
          </a:p>
        </p:txBody>
      </p:sp>
      <p:cxnSp>
        <p:nvCxnSpPr>
          <p:cNvPr id="157" name="Straight Arrow Connector 156">
            <a:extLst>
              <a:ext uri="{FF2B5EF4-FFF2-40B4-BE49-F238E27FC236}">
                <a16:creationId xmlns:a16="http://schemas.microsoft.com/office/drawing/2014/main" id="{1D9FDB29-F654-4453-8AEA-2D2654BB7DCC}"/>
              </a:ext>
            </a:extLst>
          </p:cNvPr>
          <p:cNvCxnSpPr>
            <a:cxnSpLocks/>
            <a:stCxn id="156" idx="0"/>
            <a:endCxn id="142" idx="2"/>
          </p:cNvCxnSpPr>
          <p:nvPr/>
        </p:nvCxnSpPr>
        <p:spPr>
          <a:xfrm flipV="1">
            <a:off x="4104091" y="2389873"/>
            <a:ext cx="413015" cy="26284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a:extLst>
              <a:ext uri="{FF2B5EF4-FFF2-40B4-BE49-F238E27FC236}">
                <a16:creationId xmlns:a16="http://schemas.microsoft.com/office/drawing/2014/main" id="{FB7060D0-D451-4F6B-A17D-EEB97B499F73}"/>
              </a:ext>
            </a:extLst>
          </p:cNvPr>
          <p:cNvCxnSpPr>
            <a:cxnSpLocks/>
            <a:stCxn id="57" idx="7"/>
            <a:endCxn id="142" idx="4"/>
          </p:cNvCxnSpPr>
          <p:nvPr/>
        </p:nvCxnSpPr>
        <p:spPr>
          <a:xfrm flipV="1">
            <a:off x="3908763" y="2078322"/>
            <a:ext cx="608343" cy="107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8" name="Hexagon 167">
            <a:extLst>
              <a:ext uri="{FF2B5EF4-FFF2-40B4-BE49-F238E27FC236}">
                <a16:creationId xmlns:a16="http://schemas.microsoft.com/office/drawing/2014/main" id="{F7D4055B-7548-40C4-BB91-67CC04CA7062}"/>
              </a:ext>
            </a:extLst>
          </p:cNvPr>
          <p:cNvSpPr/>
          <p:nvPr/>
        </p:nvSpPr>
        <p:spPr>
          <a:xfrm>
            <a:off x="3832114" y="2830519"/>
            <a:ext cx="851272" cy="311551"/>
          </a:xfrm>
          <a:prstGeom prst="hexagon">
            <a:avLst/>
          </a:prstGeom>
        </p:spPr>
        <p:style>
          <a:lnRef idx="1">
            <a:schemeClr val="accent2"/>
          </a:lnRef>
          <a:fillRef idx="3">
            <a:schemeClr val="accent2"/>
          </a:fillRef>
          <a:effectRef idx="2">
            <a:schemeClr val="accent2"/>
          </a:effectRef>
          <a:fontRef idx="minor">
            <a:schemeClr val="lt1"/>
          </a:fontRef>
        </p:style>
        <p:txBody>
          <a:bodyPr lIns="91341" tIns="45671" rIns="91341" bIns="45671" rtlCol="0" anchor="ctr"/>
          <a:lstStyle/>
          <a:p>
            <a:pPr algn="ctr"/>
            <a:r>
              <a:rPr lang="en-US" sz="800" b="1" dirty="0">
                <a:solidFill>
                  <a:schemeClr val="bg1"/>
                </a:solidFill>
                <a:latin typeface="MyriadPro-Light"/>
              </a:rPr>
              <a:t>IP receipts</a:t>
            </a:r>
            <a:endParaRPr lang="en-US" b="1" dirty="0">
              <a:solidFill>
                <a:schemeClr val="bg1"/>
              </a:solidFill>
            </a:endParaRPr>
          </a:p>
        </p:txBody>
      </p:sp>
      <p:sp>
        <p:nvSpPr>
          <p:cNvPr id="169" name="Oval 168">
            <a:extLst>
              <a:ext uri="{FF2B5EF4-FFF2-40B4-BE49-F238E27FC236}">
                <a16:creationId xmlns:a16="http://schemas.microsoft.com/office/drawing/2014/main" id="{F3052D1A-7885-4AA1-919C-934E0D944F2E}"/>
              </a:ext>
            </a:extLst>
          </p:cNvPr>
          <p:cNvSpPr/>
          <p:nvPr/>
        </p:nvSpPr>
        <p:spPr>
          <a:xfrm>
            <a:off x="2607935" y="4172723"/>
            <a:ext cx="1103498" cy="36004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Local competition</a:t>
            </a:r>
            <a:endParaRPr lang="en-US" b="1" dirty="0">
              <a:solidFill>
                <a:schemeClr val="tx1"/>
              </a:solidFill>
            </a:endParaRPr>
          </a:p>
        </p:txBody>
      </p:sp>
      <p:cxnSp>
        <p:nvCxnSpPr>
          <p:cNvPr id="170" name="Straight Arrow Connector 169">
            <a:extLst>
              <a:ext uri="{FF2B5EF4-FFF2-40B4-BE49-F238E27FC236}">
                <a16:creationId xmlns:a16="http://schemas.microsoft.com/office/drawing/2014/main" id="{B0C9DBA0-4F97-43CC-8879-96E360B97EE0}"/>
              </a:ext>
            </a:extLst>
          </p:cNvPr>
          <p:cNvCxnSpPr>
            <a:cxnSpLocks/>
            <a:stCxn id="83" idx="5"/>
            <a:endCxn id="252" idx="4"/>
          </p:cNvCxnSpPr>
          <p:nvPr/>
        </p:nvCxnSpPr>
        <p:spPr>
          <a:xfrm>
            <a:off x="5774160" y="1057734"/>
            <a:ext cx="2005168" cy="2361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1" name="Straight Arrow Connector 170">
            <a:extLst>
              <a:ext uri="{FF2B5EF4-FFF2-40B4-BE49-F238E27FC236}">
                <a16:creationId xmlns:a16="http://schemas.microsoft.com/office/drawing/2014/main" id="{F97AE0CE-69F6-4086-A193-975E30173331}"/>
              </a:ext>
            </a:extLst>
          </p:cNvPr>
          <p:cNvCxnSpPr>
            <a:cxnSpLocks/>
            <a:stCxn id="99" idx="6"/>
            <a:endCxn id="168" idx="0"/>
          </p:cNvCxnSpPr>
          <p:nvPr/>
        </p:nvCxnSpPr>
        <p:spPr>
          <a:xfrm>
            <a:off x="4319990" y="1816560"/>
            <a:ext cx="363397" cy="11697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827344F1-E7F8-4FB9-B793-129EA678B481}"/>
              </a:ext>
            </a:extLst>
          </p:cNvPr>
          <p:cNvCxnSpPr>
            <a:cxnSpLocks/>
            <a:stCxn id="57" idx="4"/>
            <a:endCxn id="168" idx="4"/>
          </p:cNvCxnSpPr>
          <p:nvPr/>
        </p:nvCxnSpPr>
        <p:spPr>
          <a:xfrm>
            <a:off x="3552342" y="2492660"/>
            <a:ext cx="357660" cy="337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7B05AB0D-0B33-44ED-98F4-5DF3F5108D50}"/>
              </a:ext>
            </a:extLst>
          </p:cNvPr>
          <p:cNvCxnSpPr>
            <a:cxnSpLocks/>
            <a:stCxn id="83" idx="3"/>
            <a:endCxn id="168" idx="5"/>
          </p:cNvCxnSpPr>
          <p:nvPr/>
        </p:nvCxnSpPr>
        <p:spPr>
          <a:xfrm flipH="1">
            <a:off x="4605498" y="1057734"/>
            <a:ext cx="455820" cy="177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983A87AC-9239-4619-929B-2ECAA8DCCF7A}"/>
              </a:ext>
            </a:extLst>
          </p:cNvPr>
          <p:cNvCxnSpPr>
            <a:cxnSpLocks/>
            <a:stCxn id="86" idx="6"/>
            <a:endCxn id="168" idx="3"/>
          </p:cNvCxnSpPr>
          <p:nvPr/>
        </p:nvCxnSpPr>
        <p:spPr>
          <a:xfrm flipV="1">
            <a:off x="3516546" y="2986294"/>
            <a:ext cx="315569" cy="289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7" name="Hexagon 186">
            <a:extLst>
              <a:ext uri="{FF2B5EF4-FFF2-40B4-BE49-F238E27FC236}">
                <a16:creationId xmlns:a16="http://schemas.microsoft.com/office/drawing/2014/main" id="{5E6BFE88-8307-4F98-A04A-28F7EB772E2F}"/>
              </a:ext>
            </a:extLst>
          </p:cNvPr>
          <p:cNvSpPr/>
          <p:nvPr/>
        </p:nvSpPr>
        <p:spPr>
          <a:xfrm>
            <a:off x="3631136" y="3445026"/>
            <a:ext cx="851272" cy="355425"/>
          </a:xfrm>
          <a:prstGeom prst="hexagon">
            <a:avLst/>
          </a:prstGeom>
        </p:spPr>
        <p:style>
          <a:lnRef idx="1">
            <a:schemeClr val="accent4"/>
          </a:lnRef>
          <a:fillRef idx="3">
            <a:schemeClr val="accent4"/>
          </a:fillRef>
          <a:effectRef idx="2">
            <a:schemeClr val="accent4"/>
          </a:effectRef>
          <a:fontRef idx="minor">
            <a:schemeClr val="lt1"/>
          </a:fontRef>
        </p:style>
        <p:txBody>
          <a:bodyPr lIns="91341" tIns="45671" rIns="91341" bIns="45671" rtlCol="0" anchor="ctr"/>
          <a:lstStyle/>
          <a:p>
            <a:pPr algn="ctr"/>
            <a:r>
              <a:rPr lang="en-US" sz="800" b="1" dirty="0">
                <a:latin typeface="MyriadPro-Light"/>
              </a:rPr>
              <a:t>Business model </a:t>
            </a:r>
            <a:endParaRPr lang="en-US" b="1" dirty="0">
              <a:solidFill>
                <a:schemeClr val="bg1"/>
              </a:solidFill>
            </a:endParaRPr>
          </a:p>
        </p:txBody>
      </p:sp>
      <p:cxnSp>
        <p:nvCxnSpPr>
          <p:cNvPr id="188" name="Straight Arrow Connector 187">
            <a:extLst>
              <a:ext uri="{FF2B5EF4-FFF2-40B4-BE49-F238E27FC236}">
                <a16:creationId xmlns:a16="http://schemas.microsoft.com/office/drawing/2014/main" id="{E9291F54-8303-4978-9CCE-C2B5BA22F961}"/>
              </a:ext>
            </a:extLst>
          </p:cNvPr>
          <p:cNvCxnSpPr>
            <a:cxnSpLocks/>
            <a:stCxn id="169" idx="7"/>
            <a:endCxn id="187" idx="2"/>
          </p:cNvCxnSpPr>
          <p:nvPr/>
        </p:nvCxnSpPr>
        <p:spPr>
          <a:xfrm flipV="1">
            <a:off x="3549830" y="3800450"/>
            <a:ext cx="170163" cy="425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F342F87F-0A11-4A48-8D14-D656A996D47E}"/>
              </a:ext>
            </a:extLst>
          </p:cNvPr>
          <p:cNvCxnSpPr>
            <a:cxnSpLocks/>
            <a:stCxn id="99" idx="5"/>
            <a:endCxn id="187" idx="4"/>
          </p:cNvCxnSpPr>
          <p:nvPr/>
        </p:nvCxnSpPr>
        <p:spPr>
          <a:xfrm flipH="1">
            <a:off x="3719993" y="1943853"/>
            <a:ext cx="441817" cy="1501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a:extLst>
              <a:ext uri="{FF2B5EF4-FFF2-40B4-BE49-F238E27FC236}">
                <a16:creationId xmlns:a16="http://schemas.microsoft.com/office/drawing/2014/main" id="{84C96AD1-B684-46A6-8036-BDB7129167F4}"/>
              </a:ext>
            </a:extLst>
          </p:cNvPr>
          <p:cNvCxnSpPr>
            <a:cxnSpLocks/>
            <a:stCxn id="194" idx="5"/>
            <a:endCxn id="187" idx="0"/>
          </p:cNvCxnSpPr>
          <p:nvPr/>
        </p:nvCxnSpPr>
        <p:spPr>
          <a:xfrm flipH="1">
            <a:off x="4482408" y="1368884"/>
            <a:ext cx="3079726" cy="225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1" name="Straight Arrow Connector 190">
            <a:extLst>
              <a:ext uri="{FF2B5EF4-FFF2-40B4-BE49-F238E27FC236}">
                <a16:creationId xmlns:a16="http://schemas.microsoft.com/office/drawing/2014/main" id="{F992399C-A3EF-46BB-BAC7-FD4A2A586DEE}"/>
              </a:ext>
            </a:extLst>
          </p:cNvPr>
          <p:cNvCxnSpPr>
            <a:cxnSpLocks/>
            <a:stCxn id="77" idx="5"/>
            <a:endCxn id="187" idx="4"/>
          </p:cNvCxnSpPr>
          <p:nvPr/>
        </p:nvCxnSpPr>
        <p:spPr>
          <a:xfrm flipH="1">
            <a:off x="3719993" y="1583813"/>
            <a:ext cx="923863" cy="1861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4" name="Oval 193">
            <a:extLst>
              <a:ext uri="{FF2B5EF4-FFF2-40B4-BE49-F238E27FC236}">
                <a16:creationId xmlns:a16="http://schemas.microsoft.com/office/drawing/2014/main" id="{34F8A16A-F4A8-4D1C-94F2-DABEA09A722B}"/>
              </a:ext>
            </a:extLst>
          </p:cNvPr>
          <p:cNvSpPr/>
          <p:nvPr/>
        </p:nvSpPr>
        <p:spPr>
          <a:xfrm>
            <a:off x="6701657" y="1072548"/>
            <a:ext cx="1008112" cy="34717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Regulatory quality</a:t>
            </a:r>
            <a:endParaRPr lang="en-US" b="1" dirty="0">
              <a:solidFill>
                <a:schemeClr val="tx1"/>
              </a:solidFill>
            </a:endParaRPr>
          </a:p>
        </p:txBody>
      </p:sp>
      <p:sp>
        <p:nvSpPr>
          <p:cNvPr id="202" name="Oval 201">
            <a:extLst>
              <a:ext uri="{FF2B5EF4-FFF2-40B4-BE49-F238E27FC236}">
                <a16:creationId xmlns:a16="http://schemas.microsoft.com/office/drawing/2014/main" id="{901FB989-FCA7-49F7-B8EA-BBBB9F5A73C6}"/>
              </a:ext>
            </a:extLst>
          </p:cNvPr>
          <p:cNvSpPr/>
          <p:nvPr/>
        </p:nvSpPr>
        <p:spPr>
          <a:xfrm>
            <a:off x="7559394" y="5150944"/>
            <a:ext cx="1008112" cy="36004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ICT use</a:t>
            </a:r>
            <a:endParaRPr lang="en-US" b="1" dirty="0">
              <a:solidFill>
                <a:schemeClr val="tx1"/>
              </a:solidFill>
            </a:endParaRPr>
          </a:p>
        </p:txBody>
      </p:sp>
      <p:cxnSp>
        <p:nvCxnSpPr>
          <p:cNvPr id="203" name="Straight Arrow Connector 202">
            <a:extLst>
              <a:ext uri="{FF2B5EF4-FFF2-40B4-BE49-F238E27FC236}">
                <a16:creationId xmlns:a16="http://schemas.microsoft.com/office/drawing/2014/main" id="{D6EB0396-D360-4C7D-A252-D033E48E831C}"/>
              </a:ext>
            </a:extLst>
          </p:cNvPr>
          <p:cNvCxnSpPr>
            <a:cxnSpLocks/>
            <a:stCxn id="169" idx="7"/>
            <a:endCxn id="214" idx="3"/>
          </p:cNvCxnSpPr>
          <p:nvPr/>
        </p:nvCxnSpPr>
        <p:spPr>
          <a:xfrm flipV="1">
            <a:off x="3549829" y="4187392"/>
            <a:ext cx="214412" cy="38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4D0692AD-C754-430F-B723-7B36F47AD7E1}"/>
              </a:ext>
            </a:extLst>
          </p:cNvPr>
          <p:cNvCxnSpPr>
            <a:cxnSpLocks/>
            <a:stCxn id="202" idx="2"/>
            <a:endCxn id="214" idx="1"/>
          </p:cNvCxnSpPr>
          <p:nvPr/>
        </p:nvCxnSpPr>
        <p:spPr>
          <a:xfrm flipH="1" flipV="1">
            <a:off x="4711000" y="4365104"/>
            <a:ext cx="2848394" cy="965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04">
            <a:extLst>
              <a:ext uri="{FF2B5EF4-FFF2-40B4-BE49-F238E27FC236}">
                <a16:creationId xmlns:a16="http://schemas.microsoft.com/office/drawing/2014/main" id="{3C2053EE-6454-4BDB-B9AB-CC7910865F54}"/>
              </a:ext>
            </a:extLst>
          </p:cNvPr>
          <p:cNvCxnSpPr>
            <a:cxnSpLocks/>
            <a:stCxn id="77" idx="6"/>
            <a:endCxn id="214" idx="5"/>
          </p:cNvCxnSpPr>
          <p:nvPr/>
        </p:nvCxnSpPr>
        <p:spPr>
          <a:xfrm flipH="1">
            <a:off x="4711001" y="1456519"/>
            <a:ext cx="91035" cy="2553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6" name="Straight Arrow Connector 205">
            <a:extLst>
              <a:ext uri="{FF2B5EF4-FFF2-40B4-BE49-F238E27FC236}">
                <a16:creationId xmlns:a16="http://schemas.microsoft.com/office/drawing/2014/main" id="{CA0EA0B4-1031-481E-91DC-905A1C95D6A1}"/>
              </a:ext>
            </a:extLst>
          </p:cNvPr>
          <p:cNvCxnSpPr>
            <a:cxnSpLocks/>
            <a:stCxn id="202" idx="2"/>
            <a:endCxn id="187" idx="1"/>
          </p:cNvCxnSpPr>
          <p:nvPr/>
        </p:nvCxnSpPr>
        <p:spPr>
          <a:xfrm flipH="1" flipV="1">
            <a:off x="4393552" y="3800450"/>
            <a:ext cx="3165842" cy="1530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4" name="Hexagon 213">
            <a:extLst>
              <a:ext uri="{FF2B5EF4-FFF2-40B4-BE49-F238E27FC236}">
                <a16:creationId xmlns:a16="http://schemas.microsoft.com/office/drawing/2014/main" id="{7D2939CA-1829-4453-AF48-291E3D18934F}"/>
              </a:ext>
            </a:extLst>
          </p:cNvPr>
          <p:cNvSpPr/>
          <p:nvPr/>
        </p:nvSpPr>
        <p:spPr>
          <a:xfrm>
            <a:off x="3764242" y="4009680"/>
            <a:ext cx="1035615" cy="355425"/>
          </a:xfrm>
          <a:prstGeom prst="hexagon">
            <a:avLst/>
          </a:prstGeom>
        </p:spPr>
        <p:style>
          <a:lnRef idx="1">
            <a:schemeClr val="accent4"/>
          </a:lnRef>
          <a:fillRef idx="3">
            <a:schemeClr val="accent4"/>
          </a:fillRef>
          <a:effectRef idx="2">
            <a:schemeClr val="accent4"/>
          </a:effectRef>
          <a:fontRef idx="minor">
            <a:schemeClr val="lt1"/>
          </a:fontRef>
        </p:style>
        <p:txBody>
          <a:bodyPr lIns="91341" tIns="45671" rIns="91341" bIns="45671" rtlCol="0" anchor="ctr"/>
          <a:lstStyle/>
          <a:p>
            <a:pPr algn="ctr"/>
            <a:r>
              <a:rPr lang="en-US" sz="800" b="1" dirty="0">
                <a:latin typeface="MyriadPro-Light"/>
              </a:rPr>
              <a:t>organizational model </a:t>
            </a:r>
            <a:endParaRPr lang="en-US" b="1" dirty="0">
              <a:solidFill>
                <a:schemeClr val="bg1"/>
              </a:solidFill>
            </a:endParaRPr>
          </a:p>
        </p:txBody>
      </p:sp>
      <p:cxnSp>
        <p:nvCxnSpPr>
          <p:cNvPr id="221" name="Straight Arrow Connector 220">
            <a:extLst>
              <a:ext uri="{FF2B5EF4-FFF2-40B4-BE49-F238E27FC236}">
                <a16:creationId xmlns:a16="http://schemas.microsoft.com/office/drawing/2014/main" id="{D750BE82-E67A-43B8-84E5-22A82E2A2860}"/>
              </a:ext>
            </a:extLst>
          </p:cNvPr>
          <p:cNvCxnSpPr>
            <a:cxnSpLocks/>
            <a:stCxn id="234" idx="4"/>
            <a:endCxn id="228" idx="0"/>
          </p:cNvCxnSpPr>
          <p:nvPr/>
        </p:nvCxnSpPr>
        <p:spPr>
          <a:xfrm flipH="1">
            <a:off x="6151320" y="2321576"/>
            <a:ext cx="2873996" cy="2668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9BFFF8A9-491D-4531-A83F-4EA8C4FC3D10}"/>
              </a:ext>
            </a:extLst>
          </p:cNvPr>
          <p:cNvCxnSpPr>
            <a:cxnSpLocks/>
            <a:stCxn id="86" idx="4"/>
            <a:endCxn id="228" idx="3"/>
          </p:cNvCxnSpPr>
          <p:nvPr/>
        </p:nvCxnSpPr>
        <p:spPr>
          <a:xfrm>
            <a:off x="3012490" y="3456050"/>
            <a:ext cx="2253439" cy="15335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3" name="Straight Arrow Connector 222">
            <a:extLst>
              <a:ext uri="{FF2B5EF4-FFF2-40B4-BE49-F238E27FC236}">
                <a16:creationId xmlns:a16="http://schemas.microsoft.com/office/drawing/2014/main" id="{9CC2DA2F-B487-4F59-8313-2DB7862E85BC}"/>
              </a:ext>
            </a:extLst>
          </p:cNvPr>
          <p:cNvCxnSpPr>
            <a:cxnSpLocks/>
            <a:stCxn id="229" idx="6"/>
            <a:endCxn id="228" idx="4"/>
          </p:cNvCxnSpPr>
          <p:nvPr/>
        </p:nvCxnSpPr>
        <p:spPr>
          <a:xfrm>
            <a:off x="3369838" y="2831715"/>
            <a:ext cx="1989380" cy="1971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a:extLst>
              <a:ext uri="{FF2B5EF4-FFF2-40B4-BE49-F238E27FC236}">
                <a16:creationId xmlns:a16="http://schemas.microsoft.com/office/drawing/2014/main" id="{D5E7B435-E817-4438-B19F-E35C3CF82683}"/>
              </a:ext>
            </a:extLst>
          </p:cNvPr>
          <p:cNvCxnSpPr>
            <a:cxnSpLocks/>
            <a:stCxn id="99" idx="5"/>
            <a:endCxn id="214" idx="5"/>
          </p:cNvCxnSpPr>
          <p:nvPr/>
        </p:nvCxnSpPr>
        <p:spPr>
          <a:xfrm>
            <a:off x="4161810" y="1943853"/>
            <a:ext cx="549191" cy="2065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8" name="Hexagon 227">
            <a:extLst>
              <a:ext uri="{FF2B5EF4-FFF2-40B4-BE49-F238E27FC236}">
                <a16:creationId xmlns:a16="http://schemas.microsoft.com/office/drawing/2014/main" id="{FEFF46CB-1D5A-4671-9786-030B8228A47C}"/>
              </a:ext>
            </a:extLst>
          </p:cNvPr>
          <p:cNvSpPr/>
          <p:nvPr/>
        </p:nvSpPr>
        <p:spPr>
          <a:xfrm>
            <a:off x="5265928" y="4803055"/>
            <a:ext cx="885392" cy="373158"/>
          </a:xfrm>
          <a:prstGeom prst="hexagon">
            <a:avLst/>
          </a:prstGeom>
        </p:spPr>
        <p:style>
          <a:lnRef idx="1">
            <a:schemeClr val="accent4"/>
          </a:lnRef>
          <a:fillRef idx="3">
            <a:schemeClr val="accent4"/>
          </a:fillRef>
          <a:effectRef idx="2">
            <a:schemeClr val="accent4"/>
          </a:effectRef>
          <a:fontRef idx="minor">
            <a:schemeClr val="lt1"/>
          </a:fontRef>
        </p:style>
        <p:txBody>
          <a:bodyPr lIns="91341" tIns="45671" rIns="91341" bIns="45671" rtlCol="0" anchor="ctr"/>
          <a:lstStyle/>
          <a:p>
            <a:pPr algn="ctr"/>
            <a:r>
              <a:rPr lang="en-US" sz="800" b="1" dirty="0">
                <a:latin typeface="MyriadPro-Light"/>
              </a:rPr>
              <a:t>Creative services exports</a:t>
            </a:r>
            <a:endParaRPr lang="en-US" b="1" dirty="0">
              <a:solidFill>
                <a:schemeClr val="bg1"/>
              </a:solidFill>
            </a:endParaRPr>
          </a:p>
        </p:txBody>
      </p:sp>
      <p:sp>
        <p:nvSpPr>
          <p:cNvPr id="229" name="Oval 228">
            <a:extLst>
              <a:ext uri="{FF2B5EF4-FFF2-40B4-BE49-F238E27FC236}">
                <a16:creationId xmlns:a16="http://schemas.microsoft.com/office/drawing/2014/main" id="{4FEF6CAA-993C-428A-AB01-F43315169670}"/>
              </a:ext>
            </a:extLst>
          </p:cNvPr>
          <p:cNvSpPr/>
          <p:nvPr/>
        </p:nvSpPr>
        <p:spPr>
          <a:xfrm>
            <a:off x="2330238" y="2615791"/>
            <a:ext cx="1039600" cy="431847"/>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Knowledge intensive employment</a:t>
            </a:r>
            <a:endParaRPr lang="en-US" b="1" dirty="0">
              <a:solidFill>
                <a:schemeClr val="tx1"/>
              </a:solidFill>
            </a:endParaRPr>
          </a:p>
        </p:txBody>
      </p:sp>
      <p:sp>
        <p:nvSpPr>
          <p:cNvPr id="234" name="Oval 233">
            <a:extLst>
              <a:ext uri="{FF2B5EF4-FFF2-40B4-BE49-F238E27FC236}">
                <a16:creationId xmlns:a16="http://schemas.microsoft.com/office/drawing/2014/main" id="{1E91562F-D15A-4DFA-A402-AE3950F6B9EF}"/>
              </a:ext>
            </a:extLst>
          </p:cNvPr>
          <p:cNvSpPr/>
          <p:nvPr/>
        </p:nvSpPr>
        <p:spPr>
          <a:xfrm>
            <a:off x="8660000" y="1961535"/>
            <a:ext cx="730632" cy="36004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Pupil-teacher ratio</a:t>
            </a:r>
            <a:endParaRPr lang="en-US" b="1" dirty="0">
              <a:solidFill>
                <a:schemeClr val="tx1"/>
              </a:solidFill>
            </a:endParaRPr>
          </a:p>
        </p:txBody>
      </p:sp>
      <p:sp>
        <p:nvSpPr>
          <p:cNvPr id="237" name="Hexagon 236">
            <a:extLst>
              <a:ext uri="{FF2B5EF4-FFF2-40B4-BE49-F238E27FC236}">
                <a16:creationId xmlns:a16="http://schemas.microsoft.com/office/drawing/2014/main" id="{9BCB2372-1138-417E-9C20-FEDA8FEC2751}"/>
              </a:ext>
            </a:extLst>
          </p:cNvPr>
          <p:cNvSpPr/>
          <p:nvPr/>
        </p:nvSpPr>
        <p:spPr>
          <a:xfrm>
            <a:off x="7429082" y="4122852"/>
            <a:ext cx="881214" cy="274400"/>
          </a:xfrm>
          <a:prstGeom prst="hexagon">
            <a:avLst/>
          </a:prstGeom>
        </p:spPr>
        <p:style>
          <a:lnRef idx="1">
            <a:schemeClr val="accent4"/>
          </a:lnRef>
          <a:fillRef idx="3">
            <a:schemeClr val="accent4"/>
          </a:fillRef>
          <a:effectRef idx="2">
            <a:schemeClr val="accent4"/>
          </a:effectRef>
          <a:fontRef idx="minor">
            <a:schemeClr val="lt1"/>
          </a:fontRef>
        </p:style>
        <p:txBody>
          <a:bodyPr lIns="91341" tIns="45671" rIns="91341" bIns="45671" rtlCol="0" anchor="ctr"/>
          <a:lstStyle/>
          <a:p>
            <a:pPr algn="ctr"/>
            <a:r>
              <a:rPr lang="en-US" sz="800" b="1" dirty="0">
                <a:latin typeface="MyriadPro-Light"/>
              </a:rPr>
              <a:t>Country code TLDs</a:t>
            </a:r>
            <a:endParaRPr lang="en-US" b="1" dirty="0">
              <a:solidFill>
                <a:schemeClr val="bg1"/>
              </a:solidFill>
            </a:endParaRPr>
          </a:p>
        </p:txBody>
      </p:sp>
      <p:cxnSp>
        <p:nvCxnSpPr>
          <p:cNvPr id="238" name="Straight Arrow Connector 237">
            <a:extLst>
              <a:ext uri="{FF2B5EF4-FFF2-40B4-BE49-F238E27FC236}">
                <a16:creationId xmlns:a16="http://schemas.microsoft.com/office/drawing/2014/main" id="{212E2C0B-88A4-47A5-B6E0-EF875A16BC38}"/>
              </a:ext>
            </a:extLst>
          </p:cNvPr>
          <p:cNvCxnSpPr>
            <a:cxnSpLocks/>
            <a:stCxn id="194" idx="3"/>
            <a:endCxn id="252" idx="4"/>
          </p:cNvCxnSpPr>
          <p:nvPr/>
        </p:nvCxnSpPr>
        <p:spPr>
          <a:xfrm>
            <a:off x="6849292" y="1368884"/>
            <a:ext cx="930036" cy="2050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1E9FDC3B-514F-4635-91EF-3689379B322F}"/>
              </a:ext>
            </a:extLst>
          </p:cNvPr>
          <p:cNvCxnSpPr>
            <a:cxnSpLocks/>
            <a:stCxn id="93" idx="2"/>
            <a:endCxn id="237" idx="0"/>
          </p:cNvCxnSpPr>
          <p:nvPr/>
        </p:nvCxnSpPr>
        <p:spPr>
          <a:xfrm flipH="1" flipV="1">
            <a:off x="8310297" y="4260052"/>
            <a:ext cx="347843" cy="103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0" name="Straight Arrow Connector 239">
            <a:extLst>
              <a:ext uri="{FF2B5EF4-FFF2-40B4-BE49-F238E27FC236}">
                <a16:creationId xmlns:a16="http://schemas.microsoft.com/office/drawing/2014/main" id="{6D4AC053-1378-4168-8DB2-CF00DE378C0C}"/>
              </a:ext>
            </a:extLst>
          </p:cNvPr>
          <p:cNvCxnSpPr>
            <a:cxnSpLocks/>
            <a:stCxn id="247" idx="4"/>
            <a:endCxn id="237" idx="4"/>
          </p:cNvCxnSpPr>
          <p:nvPr/>
        </p:nvCxnSpPr>
        <p:spPr>
          <a:xfrm>
            <a:off x="5374004" y="1533048"/>
            <a:ext cx="2123679" cy="2589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1" name="Straight Arrow Connector 240">
            <a:extLst>
              <a:ext uri="{FF2B5EF4-FFF2-40B4-BE49-F238E27FC236}">
                <a16:creationId xmlns:a16="http://schemas.microsoft.com/office/drawing/2014/main" id="{31AF8D07-690D-49FB-AFDA-4F49E50E615F}"/>
              </a:ext>
            </a:extLst>
          </p:cNvPr>
          <p:cNvCxnSpPr>
            <a:cxnSpLocks/>
            <a:stCxn id="202" idx="1"/>
            <a:endCxn id="237" idx="2"/>
          </p:cNvCxnSpPr>
          <p:nvPr/>
        </p:nvCxnSpPr>
        <p:spPr>
          <a:xfrm flipH="1" flipV="1">
            <a:off x="7497683" y="4397253"/>
            <a:ext cx="209347" cy="806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7" name="Oval 246">
            <a:extLst>
              <a:ext uri="{FF2B5EF4-FFF2-40B4-BE49-F238E27FC236}">
                <a16:creationId xmlns:a16="http://schemas.microsoft.com/office/drawing/2014/main" id="{708E72FF-6A62-429D-9A3C-41B0CCE1A56B}"/>
              </a:ext>
            </a:extLst>
          </p:cNvPr>
          <p:cNvSpPr/>
          <p:nvPr/>
        </p:nvSpPr>
        <p:spPr>
          <a:xfrm>
            <a:off x="5012046" y="1173007"/>
            <a:ext cx="723915" cy="36004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ICT imports</a:t>
            </a:r>
          </a:p>
        </p:txBody>
      </p:sp>
      <p:sp>
        <p:nvSpPr>
          <p:cNvPr id="252" name="Hexagon 251">
            <a:extLst>
              <a:ext uri="{FF2B5EF4-FFF2-40B4-BE49-F238E27FC236}">
                <a16:creationId xmlns:a16="http://schemas.microsoft.com/office/drawing/2014/main" id="{36813DF5-030A-43D3-884B-0091D003E8F8}"/>
              </a:ext>
            </a:extLst>
          </p:cNvPr>
          <p:cNvSpPr/>
          <p:nvPr/>
        </p:nvSpPr>
        <p:spPr>
          <a:xfrm>
            <a:off x="7718720" y="3419260"/>
            <a:ext cx="668175" cy="242436"/>
          </a:xfrm>
          <a:prstGeom prst="hexagon">
            <a:avLst/>
          </a:prstGeom>
        </p:spPr>
        <p:style>
          <a:lnRef idx="1">
            <a:schemeClr val="accent4"/>
          </a:lnRef>
          <a:fillRef idx="3">
            <a:schemeClr val="accent4"/>
          </a:fillRef>
          <a:effectRef idx="2">
            <a:schemeClr val="accent4"/>
          </a:effectRef>
          <a:fontRef idx="minor">
            <a:schemeClr val="lt1"/>
          </a:fontRef>
        </p:style>
        <p:txBody>
          <a:bodyPr lIns="91341" tIns="45671" rIns="91341" bIns="45671" rtlCol="0" anchor="ctr"/>
          <a:lstStyle/>
          <a:p>
            <a:pPr algn="ctr"/>
            <a:r>
              <a:rPr lang="en-US" sz="800" b="1" dirty="0">
                <a:latin typeface="MyriadPro-Light"/>
              </a:rPr>
              <a:t>Generic TLDs</a:t>
            </a:r>
            <a:endParaRPr lang="en-US" b="1" dirty="0">
              <a:solidFill>
                <a:schemeClr val="bg1"/>
              </a:solidFill>
            </a:endParaRPr>
          </a:p>
        </p:txBody>
      </p:sp>
      <p:cxnSp>
        <p:nvCxnSpPr>
          <p:cNvPr id="255" name="Straight Arrow Connector 254">
            <a:extLst>
              <a:ext uri="{FF2B5EF4-FFF2-40B4-BE49-F238E27FC236}">
                <a16:creationId xmlns:a16="http://schemas.microsoft.com/office/drawing/2014/main" id="{300075C6-7FBB-498B-8E83-91B684C5628F}"/>
              </a:ext>
            </a:extLst>
          </p:cNvPr>
          <p:cNvCxnSpPr>
            <a:cxnSpLocks/>
            <a:stCxn id="229" idx="5"/>
            <a:endCxn id="252" idx="3"/>
          </p:cNvCxnSpPr>
          <p:nvPr/>
        </p:nvCxnSpPr>
        <p:spPr>
          <a:xfrm>
            <a:off x="3217593" y="2984394"/>
            <a:ext cx="4501127" cy="556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6" name="Straight Arrow Connector 255">
            <a:extLst>
              <a:ext uri="{FF2B5EF4-FFF2-40B4-BE49-F238E27FC236}">
                <a16:creationId xmlns:a16="http://schemas.microsoft.com/office/drawing/2014/main" id="{8240CBC3-9737-481F-9DB8-1F57820F3F6D}"/>
              </a:ext>
            </a:extLst>
          </p:cNvPr>
          <p:cNvCxnSpPr>
            <a:cxnSpLocks/>
            <a:stCxn id="143" idx="0"/>
            <a:endCxn id="252" idx="1"/>
          </p:cNvCxnSpPr>
          <p:nvPr/>
        </p:nvCxnSpPr>
        <p:spPr>
          <a:xfrm flipV="1">
            <a:off x="8318891" y="3661697"/>
            <a:ext cx="7395" cy="8797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6" name="Hexagon 265">
            <a:extLst>
              <a:ext uri="{FF2B5EF4-FFF2-40B4-BE49-F238E27FC236}">
                <a16:creationId xmlns:a16="http://schemas.microsoft.com/office/drawing/2014/main" id="{E3733082-3FDC-44B5-A840-B8C338984BF4}"/>
              </a:ext>
            </a:extLst>
          </p:cNvPr>
          <p:cNvSpPr/>
          <p:nvPr/>
        </p:nvSpPr>
        <p:spPr>
          <a:xfrm>
            <a:off x="6623665" y="4537004"/>
            <a:ext cx="885392" cy="373158"/>
          </a:xfrm>
          <a:prstGeom prst="hexagon">
            <a:avLst/>
          </a:prstGeom>
        </p:spPr>
        <p:style>
          <a:lnRef idx="1">
            <a:schemeClr val="accent4"/>
          </a:lnRef>
          <a:fillRef idx="3">
            <a:schemeClr val="accent4"/>
          </a:fillRef>
          <a:effectRef idx="2">
            <a:schemeClr val="accent4"/>
          </a:effectRef>
          <a:fontRef idx="minor">
            <a:schemeClr val="lt1"/>
          </a:fontRef>
        </p:style>
        <p:txBody>
          <a:bodyPr lIns="91341" tIns="45671" rIns="91341" bIns="45671" rtlCol="0" anchor="ctr"/>
          <a:lstStyle/>
          <a:p>
            <a:pPr algn="ctr"/>
            <a:r>
              <a:rPr lang="en-US" sz="800" b="1" dirty="0">
                <a:latin typeface="MyriadPro-Light"/>
              </a:rPr>
              <a:t>Creative goods exports</a:t>
            </a:r>
            <a:endParaRPr lang="en-US" b="1" dirty="0">
              <a:solidFill>
                <a:schemeClr val="bg1"/>
              </a:solidFill>
            </a:endParaRPr>
          </a:p>
        </p:txBody>
      </p:sp>
      <p:sp>
        <p:nvSpPr>
          <p:cNvPr id="268" name="Oval 267">
            <a:extLst>
              <a:ext uri="{FF2B5EF4-FFF2-40B4-BE49-F238E27FC236}">
                <a16:creationId xmlns:a16="http://schemas.microsoft.com/office/drawing/2014/main" id="{A3EF8978-9676-491F-A66D-3162585BC829}"/>
              </a:ext>
            </a:extLst>
          </p:cNvPr>
          <p:cNvSpPr/>
          <p:nvPr/>
        </p:nvSpPr>
        <p:spPr>
          <a:xfrm>
            <a:off x="2735815" y="3669901"/>
            <a:ext cx="839897" cy="36004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Domestic market scale</a:t>
            </a:r>
          </a:p>
        </p:txBody>
      </p:sp>
      <p:cxnSp>
        <p:nvCxnSpPr>
          <p:cNvPr id="269" name="Straight Arrow Connector 268">
            <a:extLst>
              <a:ext uri="{FF2B5EF4-FFF2-40B4-BE49-F238E27FC236}">
                <a16:creationId xmlns:a16="http://schemas.microsoft.com/office/drawing/2014/main" id="{B4FACB1A-57F3-42C3-9577-8EE21FA2B26C}"/>
              </a:ext>
            </a:extLst>
          </p:cNvPr>
          <p:cNvCxnSpPr>
            <a:cxnSpLocks/>
            <a:stCxn id="268" idx="6"/>
            <a:endCxn id="266" idx="3"/>
          </p:cNvCxnSpPr>
          <p:nvPr/>
        </p:nvCxnSpPr>
        <p:spPr>
          <a:xfrm>
            <a:off x="3575711" y="3849921"/>
            <a:ext cx="3047954" cy="873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0" name="Straight Arrow Connector 269">
            <a:extLst>
              <a:ext uri="{FF2B5EF4-FFF2-40B4-BE49-F238E27FC236}">
                <a16:creationId xmlns:a16="http://schemas.microsoft.com/office/drawing/2014/main" id="{6FAF6268-C1E6-4E13-A767-43669CB10D33}"/>
              </a:ext>
            </a:extLst>
          </p:cNvPr>
          <p:cNvCxnSpPr>
            <a:cxnSpLocks/>
            <a:stCxn id="274" idx="0"/>
            <a:endCxn id="266" idx="1"/>
          </p:cNvCxnSpPr>
          <p:nvPr/>
        </p:nvCxnSpPr>
        <p:spPr>
          <a:xfrm flipV="1">
            <a:off x="7287134" y="4910163"/>
            <a:ext cx="128635" cy="550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4" name="Oval 273">
            <a:extLst>
              <a:ext uri="{FF2B5EF4-FFF2-40B4-BE49-F238E27FC236}">
                <a16:creationId xmlns:a16="http://schemas.microsoft.com/office/drawing/2014/main" id="{7EA43C50-B444-4039-ACCA-49F88097D0EA}"/>
              </a:ext>
            </a:extLst>
          </p:cNvPr>
          <p:cNvSpPr/>
          <p:nvPr/>
        </p:nvSpPr>
        <p:spPr>
          <a:xfrm>
            <a:off x="6759433" y="5461065"/>
            <a:ext cx="1055401" cy="36004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1341" tIns="45671" rIns="91341" bIns="45671" rtlCol="0" anchor="ctr"/>
          <a:lstStyle/>
          <a:p>
            <a:pPr algn="ctr"/>
            <a:r>
              <a:rPr lang="en-US" sz="800" b="1" dirty="0">
                <a:solidFill>
                  <a:schemeClr val="tx1"/>
                </a:solidFill>
                <a:latin typeface="MyriadPro-Light"/>
              </a:rPr>
              <a:t>Logistics performance</a:t>
            </a:r>
            <a:endParaRPr lang="en-US" b="1" dirty="0">
              <a:solidFill>
                <a:schemeClr val="tx1"/>
              </a:solidFill>
            </a:endParaRPr>
          </a:p>
        </p:txBody>
      </p:sp>
      <p:sp>
        <p:nvSpPr>
          <p:cNvPr id="101" name="Hexagon 100">
            <a:extLst>
              <a:ext uri="{FF2B5EF4-FFF2-40B4-BE49-F238E27FC236}">
                <a16:creationId xmlns:a16="http://schemas.microsoft.com/office/drawing/2014/main" id="{62380FF4-800A-408C-88C0-B9568ABF65ED}"/>
              </a:ext>
            </a:extLst>
          </p:cNvPr>
          <p:cNvSpPr/>
          <p:nvPr/>
        </p:nvSpPr>
        <p:spPr>
          <a:xfrm>
            <a:off x="5637214" y="4221088"/>
            <a:ext cx="1026622" cy="289864"/>
          </a:xfrm>
          <a:prstGeom prst="hexagon">
            <a:avLst/>
          </a:prstGeom>
        </p:spPr>
        <p:style>
          <a:lnRef idx="1">
            <a:schemeClr val="accent4"/>
          </a:lnRef>
          <a:fillRef idx="3">
            <a:schemeClr val="accent4"/>
          </a:fillRef>
          <a:effectRef idx="2">
            <a:schemeClr val="accent4"/>
          </a:effectRef>
          <a:fontRef idx="minor">
            <a:schemeClr val="lt1"/>
          </a:fontRef>
        </p:style>
        <p:txBody>
          <a:bodyPr lIns="91341" tIns="45671" rIns="91341" bIns="45671" rtlCol="0" anchor="ctr"/>
          <a:lstStyle/>
          <a:p>
            <a:pPr algn="ctr"/>
            <a:r>
              <a:rPr lang="en-US" sz="800" b="1" dirty="0">
                <a:latin typeface="MyriadPro-Light"/>
              </a:rPr>
              <a:t>Creative goods and services</a:t>
            </a:r>
            <a:endParaRPr lang="en-US" b="1" dirty="0">
              <a:solidFill>
                <a:schemeClr val="bg1"/>
              </a:solidFill>
            </a:endParaRPr>
          </a:p>
        </p:txBody>
      </p:sp>
      <p:sp>
        <p:nvSpPr>
          <p:cNvPr id="103" name="TextBox 102">
            <a:extLst>
              <a:ext uri="{FF2B5EF4-FFF2-40B4-BE49-F238E27FC236}">
                <a16:creationId xmlns:a16="http://schemas.microsoft.com/office/drawing/2014/main" id="{DCEE325F-E9A2-4047-864F-C7CB7CFF8C6D}"/>
              </a:ext>
            </a:extLst>
          </p:cNvPr>
          <p:cNvSpPr txBox="1"/>
          <p:nvPr/>
        </p:nvSpPr>
        <p:spPr>
          <a:xfrm>
            <a:off x="191344" y="260648"/>
            <a:ext cx="2952328" cy="523220"/>
          </a:xfrm>
          <a:prstGeom prst="rect">
            <a:avLst/>
          </a:prstGeom>
          <a:noFill/>
        </p:spPr>
        <p:txBody>
          <a:bodyPr wrap="square" rtlCol="0">
            <a:spAutoFit/>
          </a:bodyPr>
          <a:lstStyle/>
          <a:p>
            <a:r>
              <a:rPr lang="en-US" sz="2800" b="1" dirty="0">
                <a:solidFill>
                  <a:schemeClr val="tx2">
                    <a:lumMod val="75000"/>
                  </a:schemeClr>
                </a:solidFill>
              </a:rPr>
              <a:t>Regression results</a:t>
            </a:r>
          </a:p>
        </p:txBody>
      </p:sp>
    </p:spTree>
    <p:extLst>
      <p:ext uri="{BB962C8B-B14F-4D97-AF65-F5344CB8AC3E}">
        <p14:creationId xmlns:p14="http://schemas.microsoft.com/office/powerpoint/2010/main" val="92286534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77"/>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3"/>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8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93"/>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6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64"/>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99"/>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66"/>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02"/>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69"/>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42"/>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43"/>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72"/>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52"/>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71"/>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156"/>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157"/>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160"/>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68"/>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174"/>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172"/>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171"/>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173"/>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87"/>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189"/>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nodeType="clickEffect">
                                  <p:stCondLst>
                                    <p:cond delay="0"/>
                                  </p:stCondLst>
                                  <p:childTnLst>
                                    <p:set>
                                      <p:cBhvr>
                                        <p:cTn id="190" dur="1" fill="hold">
                                          <p:stCondLst>
                                            <p:cond delay="0"/>
                                          </p:stCondLst>
                                        </p:cTn>
                                        <p:tgtEl>
                                          <p:spTgt spid="191"/>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94"/>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190"/>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169"/>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188"/>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202"/>
                                        </p:tgtEl>
                                        <p:attrNameLst>
                                          <p:attrName>style.visibility</p:attrName>
                                        </p:attrNameLst>
                                      </p:cBhvr>
                                      <p:to>
                                        <p:strVal val="visible"/>
                                      </p:to>
                                    </p:set>
                                  </p:childTnLst>
                                </p:cTn>
                              </p:par>
                              <p:par>
                                <p:cTn id="207" presetID="1" presetClass="entr" presetSubtype="0" fill="hold" nodeType="withEffect">
                                  <p:stCondLst>
                                    <p:cond delay="0"/>
                                  </p:stCondLst>
                                  <p:childTnLst>
                                    <p:set>
                                      <p:cBhvr>
                                        <p:cTn id="208" dur="1" fill="hold">
                                          <p:stCondLst>
                                            <p:cond delay="0"/>
                                          </p:stCondLst>
                                        </p:cTn>
                                        <p:tgtEl>
                                          <p:spTgt spid="206"/>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214"/>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nodeType="clickEffect">
                                  <p:stCondLst>
                                    <p:cond delay="0"/>
                                  </p:stCondLst>
                                  <p:childTnLst>
                                    <p:set>
                                      <p:cBhvr>
                                        <p:cTn id="216" dur="1" fill="hold">
                                          <p:stCondLst>
                                            <p:cond delay="0"/>
                                          </p:stCondLst>
                                        </p:cTn>
                                        <p:tgtEl>
                                          <p:spTgt spid="205"/>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nodeType="clickEffect">
                                  <p:stCondLst>
                                    <p:cond delay="0"/>
                                  </p:stCondLst>
                                  <p:childTnLst>
                                    <p:set>
                                      <p:cBhvr>
                                        <p:cTn id="220" dur="1" fill="hold">
                                          <p:stCondLst>
                                            <p:cond delay="0"/>
                                          </p:stCondLst>
                                        </p:cTn>
                                        <p:tgtEl>
                                          <p:spTgt spid="204"/>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1" presetClass="entr" presetSubtype="0" fill="hold" nodeType="clickEffect">
                                  <p:stCondLst>
                                    <p:cond delay="0"/>
                                  </p:stCondLst>
                                  <p:childTnLst>
                                    <p:set>
                                      <p:cBhvr>
                                        <p:cTn id="224" dur="1" fill="hold">
                                          <p:stCondLst>
                                            <p:cond delay="0"/>
                                          </p:stCondLst>
                                        </p:cTn>
                                        <p:tgtEl>
                                          <p:spTgt spid="224"/>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nodeType="clickEffect">
                                  <p:stCondLst>
                                    <p:cond delay="0"/>
                                  </p:stCondLst>
                                  <p:childTnLst>
                                    <p:set>
                                      <p:cBhvr>
                                        <p:cTn id="228" dur="1" fill="hold">
                                          <p:stCondLst>
                                            <p:cond delay="0"/>
                                          </p:stCondLst>
                                        </p:cTn>
                                        <p:tgtEl>
                                          <p:spTgt spid="203"/>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266"/>
                                        </p:tgtEl>
                                        <p:attrNameLst>
                                          <p:attrName>style.visibility</p:attrName>
                                        </p:attrNameLst>
                                      </p:cBhvr>
                                      <p:to>
                                        <p:strVal val="visible"/>
                                      </p:to>
                                    </p:set>
                                  </p:childTnLst>
                                </p:cTn>
                              </p:par>
                            </p:childTnLst>
                          </p:cTn>
                        </p:par>
                      </p:childTnLst>
                    </p:cTn>
                  </p:par>
                  <p:par>
                    <p:cTn id="233" fill="hold">
                      <p:stCondLst>
                        <p:cond delay="indefinite"/>
                      </p:stCondLst>
                      <p:childTnLst>
                        <p:par>
                          <p:cTn id="234" fill="hold">
                            <p:stCondLst>
                              <p:cond delay="0"/>
                            </p:stCondLst>
                            <p:childTnLst>
                              <p:par>
                                <p:cTn id="235" presetID="1" presetClass="entr" presetSubtype="0" fill="hold" grpId="0" nodeType="clickEffect">
                                  <p:stCondLst>
                                    <p:cond delay="0"/>
                                  </p:stCondLst>
                                  <p:childTnLst>
                                    <p:set>
                                      <p:cBhvr>
                                        <p:cTn id="236" dur="1" fill="hold">
                                          <p:stCondLst>
                                            <p:cond delay="0"/>
                                          </p:stCondLst>
                                        </p:cTn>
                                        <p:tgtEl>
                                          <p:spTgt spid="268"/>
                                        </p:tgtEl>
                                        <p:attrNameLst>
                                          <p:attrName>style.visibility</p:attrName>
                                        </p:attrNameLst>
                                      </p:cBhvr>
                                      <p:to>
                                        <p:strVal val="visible"/>
                                      </p:to>
                                    </p:set>
                                  </p:childTnLst>
                                </p:cTn>
                              </p:par>
                              <p:par>
                                <p:cTn id="237" presetID="1" presetClass="entr" presetSubtype="0" fill="hold" nodeType="withEffect">
                                  <p:stCondLst>
                                    <p:cond delay="0"/>
                                  </p:stCondLst>
                                  <p:childTnLst>
                                    <p:set>
                                      <p:cBhvr>
                                        <p:cTn id="238" dur="1" fill="hold">
                                          <p:stCondLst>
                                            <p:cond delay="0"/>
                                          </p:stCondLst>
                                        </p:cTn>
                                        <p:tgtEl>
                                          <p:spTgt spid="269"/>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274"/>
                                        </p:tgtEl>
                                        <p:attrNameLst>
                                          <p:attrName>style.visibility</p:attrName>
                                        </p:attrNameLst>
                                      </p:cBhvr>
                                      <p:to>
                                        <p:strVal val="visible"/>
                                      </p:to>
                                    </p:set>
                                  </p:childTnLst>
                                </p:cTn>
                              </p:par>
                              <p:par>
                                <p:cTn id="243" presetID="1" presetClass="entr" presetSubtype="0" fill="hold" nodeType="withEffect">
                                  <p:stCondLst>
                                    <p:cond delay="0"/>
                                  </p:stCondLst>
                                  <p:childTnLst>
                                    <p:set>
                                      <p:cBhvr>
                                        <p:cTn id="244" dur="1" fill="hold">
                                          <p:stCondLst>
                                            <p:cond delay="0"/>
                                          </p:stCondLst>
                                        </p:cTn>
                                        <p:tgtEl>
                                          <p:spTgt spid="270"/>
                                        </p:tgtEl>
                                        <p:attrNameLst>
                                          <p:attrName>style.visibility</p:attrName>
                                        </p:attrNameLst>
                                      </p:cBhvr>
                                      <p:to>
                                        <p:strVal val="visible"/>
                                      </p:to>
                                    </p:set>
                                  </p:childTnLst>
                                </p:cTn>
                              </p:par>
                            </p:childTnLst>
                          </p:cTn>
                        </p:par>
                      </p:childTnLst>
                    </p:cTn>
                  </p:par>
                  <p:par>
                    <p:cTn id="245" fill="hold">
                      <p:stCondLst>
                        <p:cond delay="indefinite"/>
                      </p:stCondLst>
                      <p:childTnLst>
                        <p:par>
                          <p:cTn id="246" fill="hold">
                            <p:stCondLst>
                              <p:cond delay="0"/>
                            </p:stCondLst>
                            <p:childTnLst>
                              <p:par>
                                <p:cTn id="247" presetID="1" presetClass="entr" presetSubtype="0" fill="hold" grpId="0" nodeType="clickEffect">
                                  <p:stCondLst>
                                    <p:cond delay="0"/>
                                  </p:stCondLst>
                                  <p:childTnLst>
                                    <p:set>
                                      <p:cBhvr>
                                        <p:cTn id="248" dur="1" fill="hold">
                                          <p:stCondLst>
                                            <p:cond delay="0"/>
                                          </p:stCondLst>
                                        </p:cTn>
                                        <p:tgtEl>
                                          <p:spTgt spid="228"/>
                                        </p:tgtEl>
                                        <p:attrNameLst>
                                          <p:attrName>style.visibility</p:attrName>
                                        </p:attrNameLst>
                                      </p:cBhvr>
                                      <p:to>
                                        <p:strVal val="visible"/>
                                      </p:to>
                                    </p:set>
                                  </p:childTnLst>
                                </p:cTn>
                              </p:par>
                            </p:childTnLst>
                          </p:cTn>
                        </p:par>
                      </p:childTnLst>
                    </p:cTn>
                  </p:par>
                  <p:par>
                    <p:cTn id="249" fill="hold">
                      <p:stCondLst>
                        <p:cond delay="indefinite"/>
                      </p:stCondLst>
                      <p:childTnLst>
                        <p:par>
                          <p:cTn id="250" fill="hold">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229"/>
                                        </p:tgtEl>
                                        <p:attrNameLst>
                                          <p:attrName>style.visibility</p:attrName>
                                        </p:attrNameLst>
                                      </p:cBhvr>
                                      <p:to>
                                        <p:strVal val="visible"/>
                                      </p:to>
                                    </p:set>
                                  </p:childTnLst>
                                </p:cTn>
                              </p:par>
                              <p:par>
                                <p:cTn id="253" presetID="1" presetClass="entr" presetSubtype="0" fill="hold" nodeType="withEffect">
                                  <p:stCondLst>
                                    <p:cond delay="0"/>
                                  </p:stCondLst>
                                  <p:childTnLst>
                                    <p:set>
                                      <p:cBhvr>
                                        <p:cTn id="254" dur="1" fill="hold">
                                          <p:stCondLst>
                                            <p:cond delay="0"/>
                                          </p:stCondLst>
                                        </p:cTn>
                                        <p:tgtEl>
                                          <p:spTgt spid="223"/>
                                        </p:tgtEl>
                                        <p:attrNameLst>
                                          <p:attrName>style.visibility</p:attrName>
                                        </p:attrNameLst>
                                      </p:cBhvr>
                                      <p:to>
                                        <p:strVal val="visible"/>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nodeType="clickEffect">
                                  <p:stCondLst>
                                    <p:cond delay="0"/>
                                  </p:stCondLst>
                                  <p:childTnLst>
                                    <p:set>
                                      <p:cBhvr>
                                        <p:cTn id="258" dur="1" fill="hold">
                                          <p:stCondLst>
                                            <p:cond delay="0"/>
                                          </p:stCondLst>
                                        </p:cTn>
                                        <p:tgtEl>
                                          <p:spTgt spid="222"/>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234"/>
                                        </p:tgtEl>
                                        <p:attrNameLst>
                                          <p:attrName>style.visibility</p:attrName>
                                        </p:attrNameLst>
                                      </p:cBhvr>
                                      <p:to>
                                        <p:strVal val="visible"/>
                                      </p:to>
                                    </p:set>
                                  </p:childTnLst>
                                </p:cTn>
                              </p:par>
                              <p:par>
                                <p:cTn id="263" presetID="1" presetClass="entr" presetSubtype="0" fill="hold" nodeType="withEffect">
                                  <p:stCondLst>
                                    <p:cond delay="0"/>
                                  </p:stCondLst>
                                  <p:childTnLst>
                                    <p:set>
                                      <p:cBhvr>
                                        <p:cTn id="264" dur="1" fill="hold">
                                          <p:stCondLst>
                                            <p:cond delay="0"/>
                                          </p:stCondLst>
                                        </p:cTn>
                                        <p:tgtEl>
                                          <p:spTgt spid="221"/>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presetID="1" presetClass="entr" presetSubtype="0" fill="hold" grpId="0" nodeType="clickEffect">
                                  <p:stCondLst>
                                    <p:cond delay="0"/>
                                  </p:stCondLst>
                                  <p:childTnLst>
                                    <p:set>
                                      <p:cBhvr>
                                        <p:cTn id="268" dur="1" fill="hold">
                                          <p:stCondLst>
                                            <p:cond delay="0"/>
                                          </p:stCondLst>
                                        </p:cTn>
                                        <p:tgtEl>
                                          <p:spTgt spid="237"/>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nodeType="clickEffect">
                                  <p:stCondLst>
                                    <p:cond delay="0"/>
                                  </p:stCondLst>
                                  <p:childTnLst>
                                    <p:set>
                                      <p:cBhvr>
                                        <p:cTn id="272" dur="1" fill="hold">
                                          <p:stCondLst>
                                            <p:cond delay="0"/>
                                          </p:stCondLst>
                                        </p:cTn>
                                        <p:tgtEl>
                                          <p:spTgt spid="241"/>
                                        </p:tgtEl>
                                        <p:attrNameLst>
                                          <p:attrName>style.visibility</p:attrName>
                                        </p:attrNameLst>
                                      </p:cBhvr>
                                      <p:to>
                                        <p:strVal val="visible"/>
                                      </p:to>
                                    </p:set>
                                  </p:childTnLst>
                                </p:cTn>
                              </p:par>
                            </p:childTnLst>
                          </p:cTn>
                        </p:par>
                      </p:childTnLst>
                    </p:cTn>
                  </p:par>
                  <p:par>
                    <p:cTn id="273" fill="hold">
                      <p:stCondLst>
                        <p:cond delay="indefinite"/>
                      </p:stCondLst>
                      <p:childTnLst>
                        <p:par>
                          <p:cTn id="274" fill="hold">
                            <p:stCondLst>
                              <p:cond delay="0"/>
                            </p:stCondLst>
                            <p:childTnLst>
                              <p:par>
                                <p:cTn id="275" presetID="1" presetClass="entr" presetSubtype="0" fill="hold" grpId="0" nodeType="clickEffect">
                                  <p:stCondLst>
                                    <p:cond delay="0"/>
                                  </p:stCondLst>
                                  <p:childTnLst>
                                    <p:set>
                                      <p:cBhvr>
                                        <p:cTn id="276" dur="1" fill="hold">
                                          <p:stCondLst>
                                            <p:cond delay="0"/>
                                          </p:stCondLst>
                                        </p:cTn>
                                        <p:tgtEl>
                                          <p:spTgt spid="247"/>
                                        </p:tgtEl>
                                        <p:attrNameLst>
                                          <p:attrName>style.visibility</p:attrName>
                                        </p:attrNameLst>
                                      </p:cBhvr>
                                      <p:to>
                                        <p:strVal val="visible"/>
                                      </p:to>
                                    </p:set>
                                  </p:childTnLst>
                                </p:cTn>
                              </p:par>
                              <p:par>
                                <p:cTn id="277" presetID="1" presetClass="entr" presetSubtype="0" fill="hold" nodeType="withEffect">
                                  <p:stCondLst>
                                    <p:cond delay="0"/>
                                  </p:stCondLst>
                                  <p:childTnLst>
                                    <p:set>
                                      <p:cBhvr>
                                        <p:cTn id="278" dur="1" fill="hold">
                                          <p:stCondLst>
                                            <p:cond delay="0"/>
                                          </p:stCondLst>
                                        </p:cTn>
                                        <p:tgtEl>
                                          <p:spTgt spid="240"/>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nodeType="clickEffect">
                                  <p:stCondLst>
                                    <p:cond delay="0"/>
                                  </p:stCondLst>
                                  <p:childTnLst>
                                    <p:set>
                                      <p:cBhvr>
                                        <p:cTn id="282" dur="1" fill="hold">
                                          <p:stCondLst>
                                            <p:cond delay="0"/>
                                          </p:stCondLst>
                                        </p:cTn>
                                        <p:tgtEl>
                                          <p:spTgt spid="239"/>
                                        </p:tgtEl>
                                        <p:attrNameLst>
                                          <p:attrName>style.visibility</p:attrName>
                                        </p:attrNameLst>
                                      </p:cBhvr>
                                      <p:to>
                                        <p:strVal val="visible"/>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252"/>
                                        </p:tgtEl>
                                        <p:attrNameLst>
                                          <p:attrName>style.visibility</p:attrName>
                                        </p:attrNameLst>
                                      </p:cBhvr>
                                      <p:to>
                                        <p:strVal val="visible"/>
                                      </p:to>
                                    </p:set>
                                  </p:childTnLst>
                                </p:cTn>
                              </p:par>
                            </p:childTnLst>
                          </p:cTn>
                        </p:par>
                      </p:childTnLst>
                    </p:cTn>
                  </p:par>
                  <p:par>
                    <p:cTn id="287" fill="hold">
                      <p:stCondLst>
                        <p:cond delay="indefinite"/>
                      </p:stCondLst>
                      <p:childTnLst>
                        <p:par>
                          <p:cTn id="288" fill="hold">
                            <p:stCondLst>
                              <p:cond delay="0"/>
                            </p:stCondLst>
                            <p:childTnLst>
                              <p:par>
                                <p:cTn id="289" presetID="1" presetClass="entr" presetSubtype="0" fill="hold" nodeType="clickEffect">
                                  <p:stCondLst>
                                    <p:cond delay="0"/>
                                  </p:stCondLst>
                                  <p:childTnLst>
                                    <p:set>
                                      <p:cBhvr>
                                        <p:cTn id="290" dur="1" fill="hold">
                                          <p:stCondLst>
                                            <p:cond delay="0"/>
                                          </p:stCondLst>
                                        </p:cTn>
                                        <p:tgtEl>
                                          <p:spTgt spid="238"/>
                                        </p:tgtEl>
                                        <p:attrNameLst>
                                          <p:attrName>style.visibility</p:attrName>
                                        </p:attrNameLst>
                                      </p:cBhvr>
                                      <p:to>
                                        <p:strVal val="visible"/>
                                      </p:to>
                                    </p:set>
                                  </p:childTnLst>
                                </p:cTn>
                              </p:par>
                            </p:childTnLst>
                          </p:cTn>
                        </p:par>
                      </p:childTnLst>
                    </p:cTn>
                  </p:par>
                  <p:par>
                    <p:cTn id="291" fill="hold">
                      <p:stCondLst>
                        <p:cond delay="indefinite"/>
                      </p:stCondLst>
                      <p:childTnLst>
                        <p:par>
                          <p:cTn id="292" fill="hold">
                            <p:stCondLst>
                              <p:cond delay="0"/>
                            </p:stCondLst>
                            <p:childTnLst>
                              <p:par>
                                <p:cTn id="293" presetID="1" presetClass="entr" presetSubtype="0" fill="hold" nodeType="clickEffect">
                                  <p:stCondLst>
                                    <p:cond delay="0"/>
                                  </p:stCondLst>
                                  <p:childTnLst>
                                    <p:set>
                                      <p:cBhvr>
                                        <p:cTn id="294" dur="1" fill="hold">
                                          <p:stCondLst>
                                            <p:cond delay="0"/>
                                          </p:stCondLst>
                                        </p:cTn>
                                        <p:tgtEl>
                                          <p:spTgt spid="256"/>
                                        </p:tgtEl>
                                        <p:attrNameLst>
                                          <p:attrName>style.visibility</p:attrName>
                                        </p:attrNameLst>
                                      </p:cBhvr>
                                      <p:to>
                                        <p:strVal val="visible"/>
                                      </p:to>
                                    </p:set>
                                  </p:childTnLst>
                                </p:cTn>
                              </p:par>
                            </p:childTnLst>
                          </p:cTn>
                        </p:par>
                      </p:childTnLst>
                    </p:cTn>
                  </p:par>
                  <p:par>
                    <p:cTn id="295" fill="hold">
                      <p:stCondLst>
                        <p:cond delay="indefinite"/>
                      </p:stCondLst>
                      <p:childTnLst>
                        <p:par>
                          <p:cTn id="296" fill="hold">
                            <p:stCondLst>
                              <p:cond delay="0"/>
                            </p:stCondLst>
                            <p:childTnLst>
                              <p:par>
                                <p:cTn id="297" presetID="1" presetClass="entr" presetSubtype="0" fill="hold" nodeType="clickEffect">
                                  <p:stCondLst>
                                    <p:cond delay="0"/>
                                  </p:stCondLst>
                                  <p:childTnLst>
                                    <p:set>
                                      <p:cBhvr>
                                        <p:cTn id="298" dur="1" fill="hold">
                                          <p:stCondLst>
                                            <p:cond delay="0"/>
                                          </p:stCondLst>
                                        </p:cTn>
                                        <p:tgtEl>
                                          <p:spTgt spid="255"/>
                                        </p:tgtEl>
                                        <p:attrNameLst>
                                          <p:attrName>style.visibility</p:attrName>
                                        </p:attrNameLst>
                                      </p:cBhvr>
                                      <p:to>
                                        <p:strVal val="visible"/>
                                      </p:to>
                                    </p:set>
                                  </p:childTnLst>
                                </p:cTn>
                              </p:par>
                            </p:childTnLst>
                          </p:cTn>
                        </p:par>
                      </p:childTnLst>
                    </p:cTn>
                  </p:par>
                  <p:par>
                    <p:cTn id="299" fill="hold">
                      <p:stCondLst>
                        <p:cond delay="indefinite"/>
                      </p:stCondLst>
                      <p:childTnLst>
                        <p:par>
                          <p:cTn id="300" fill="hold">
                            <p:stCondLst>
                              <p:cond delay="0"/>
                            </p:stCondLst>
                            <p:childTnLst>
                              <p:par>
                                <p:cTn id="301" presetID="1" presetClass="entr" presetSubtype="0" fill="hold" nodeType="clickEffect">
                                  <p:stCondLst>
                                    <p:cond delay="0"/>
                                  </p:stCondLst>
                                  <p:childTnLst>
                                    <p:set>
                                      <p:cBhvr>
                                        <p:cTn id="302" dur="1" fill="hold">
                                          <p:stCondLst>
                                            <p:cond delay="0"/>
                                          </p:stCondLst>
                                        </p:cTn>
                                        <p:tgtEl>
                                          <p:spTgt spid="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2" grpId="0" animBg="1"/>
      <p:bldP spid="23" grpId="0" animBg="1"/>
      <p:bldP spid="24" grpId="0" animBg="1"/>
      <p:bldP spid="25" grpId="0" animBg="1"/>
      <p:bldP spid="110" grpId="0" animBg="1"/>
      <p:bldP spid="111" grpId="0" animBg="1"/>
      <p:bldP spid="112" grpId="0" animBg="1"/>
      <p:bldP spid="113" grpId="0" animBg="1"/>
      <p:bldP spid="114" grpId="0" animBg="1"/>
      <p:bldP spid="53" grpId="0" animBg="1"/>
      <p:bldP spid="56" grpId="0" animBg="1"/>
      <p:bldP spid="57" grpId="0" animBg="1"/>
      <p:bldP spid="73" grpId="0" animBg="1"/>
      <p:bldP spid="77" grpId="0" animBg="1"/>
      <p:bldP spid="83" grpId="0" animBg="1"/>
      <p:bldP spid="86" grpId="0" animBg="1"/>
      <p:bldP spid="91" grpId="0" animBg="1"/>
      <p:bldP spid="93" grpId="0" animBg="1"/>
      <p:bldP spid="99" grpId="0" animBg="1"/>
      <p:bldP spid="102" grpId="0" animBg="1"/>
      <p:bldP spid="142" grpId="0" animBg="1"/>
      <p:bldP spid="143" grpId="0" animBg="1"/>
      <p:bldP spid="152" grpId="0" animBg="1"/>
      <p:bldP spid="156" grpId="0" animBg="1"/>
      <p:bldP spid="168" grpId="0" animBg="1"/>
      <p:bldP spid="169" grpId="0" animBg="1"/>
      <p:bldP spid="187" grpId="0" animBg="1"/>
      <p:bldP spid="194" grpId="0" animBg="1"/>
      <p:bldP spid="202" grpId="0" animBg="1"/>
      <p:bldP spid="214" grpId="0" animBg="1"/>
      <p:bldP spid="228" grpId="0" animBg="1"/>
      <p:bldP spid="229" grpId="0" animBg="1"/>
      <p:bldP spid="234" grpId="0" animBg="1"/>
      <p:bldP spid="237" grpId="0" animBg="1"/>
      <p:bldP spid="247" grpId="0" animBg="1"/>
      <p:bldP spid="252" grpId="0" animBg="1"/>
      <p:bldP spid="266" grpId="0" animBg="1"/>
      <p:bldP spid="268" grpId="0" animBg="1"/>
      <p:bldP spid="274" grpId="0" animBg="1"/>
      <p:bldP spid="10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7631F-D1A9-AD83-1C98-C2C630285DA8}"/>
              </a:ext>
            </a:extLst>
          </p:cNvPr>
          <p:cNvSpPr>
            <a:spLocks noGrp="1"/>
          </p:cNvSpPr>
          <p:nvPr>
            <p:ph type="title"/>
          </p:nvPr>
        </p:nvSpPr>
        <p:spPr/>
        <p:txBody>
          <a:bodyPr/>
          <a:lstStyle/>
          <a:p>
            <a:r>
              <a:rPr lang="en-US" dirty="0"/>
              <a:t>Insights for </a:t>
            </a:r>
            <a:r>
              <a:rPr lang="en-US" dirty="0" err="1"/>
              <a:t>Ceara</a:t>
            </a:r>
            <a:endParaRPr lang="en-US" dirty="0"/>
          </a:p>
        </p:txBody>
      </p:sp>
      <p:sp>
        <p:nvSpPr>
          <p:cNvPr id="3" name="Content Placeholder 2">
            <a:extLst>
              <a:ext uri="{FF2B5EF4-FFF2-40B4-BE49-F238E27FC236}">
                <a16:creationId xmlns:a16="http://schemas.microsoft.com/office/drawing/2014/main" id="{FC92DA3A-3212-C525-C63F-C03AEB4B7BD9}"/>
              </a:ext>
            </a:extLst>
          </p:cNvPr>
          <p:cNvSpPr>
            <a:spLocks noGrp="1"/>
          </p:cNvSpPr>
          <p:nvPr>
            <p:ph idx="1"/>
          </p:nvPr>
        </p:nvSpPr>
        <p:spPr/>
        <p:txBody>
          <a:bodyPr>
            <a:normAutofit fontScale="92500" lnSpcReduction="10000"/>
          </a:bodyPr>
          <a:lstStyle/>
          <a:p>
            <a:r>
              <a:rPr lang="en-US" dirty="0"/>
              <a:t>Regional development:</a:t>
            </a:r>
          </a:p>
          <a:p>
            <a:pPr lvl="1"/>
            <a:r>
              <a:rPr lang="en-US" dirty="0"/>
              <a:t>Support “interior”, not metropolis (against WB suggestions)</a:t>
            </a:r>
          </a:p>
          <a:p>
            <a:pPr lvl="2"/>
            <a:r>
              <a:rPr lang="en-US" dirty="0"/>
              <a:t>Agricultural technology</a:t>
            </a:r>
          </a:p>
          <a:p>
            <a:pPr lvl="2"/>
            <a:r>
              <a:rPr lang="en-US" dirty="0"/>
              <a:t>Rural industrialization</a:t>
            </a:r>
          </a:p>
          <a:p>
            <a:pPr lvl="2"/>
            <a:r>
              <a:rPr lang="en-US" dirty="0"/>
              <a:t>Urban regional reorganization (local towns and cities)</a:t>
            </a:r>
          </a:p>
          <a:p>
            <a:r>
              <a:rPr lang="en-US" dirty="0"/>
              <a:t>Integration into the innovation process</a:t>
            </a:r>
          </a:p>
          <a:p>
            <a:pPr lvl="1"/>
            <a:r>
              <a:rPr lang="en-US" dirty="0"/>
              <a:t>Strengthening the ecosystem (industry-academy-government collaboration)</a:t>
            </a:r>
          </a:p>
          <a:p>
            <a:pPr lvl="1"/>
            <a:r>
              <a:rPr lang="en-US" dirty="0"/>
              <a:t>Support to technological advance in SMEs</a:t>
            </a:r>
          </a:p>
          <a:p>
            <a:pPr lvl="1"/>
            <a:r>
              <a:rPr lang="en-US" dirty="0"/>
              <a:t>Promoting local ecosystems in the interior (periphery)</a:t>
            </a:r>
          </a:p>
        </p:txBody>
      </p:sp>
    </p:spTree>
    <p:extLst>
      <p:ext uri="{BB962C8B-B14F-4D97-AF65-F5344CB8AC3E}">
        <p14:creationId xmlns:p14="http://schemas.microsoft.com/office/powerpoint/2010/main" val="2275197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56949-7A2E-6529-9C52-7827153B753D}"/>
              </a:ext>
            </a:extLst>
          </p:cNvPr>
          <p:cNvSpPr>
            <a:spLocks noGrp="1"/>
          </p:cNvSpPr>
          <p:nvPr>
            <p:ph type="title"/>
          </p:nvPr>
        </p:nvSpPr>
        <p:spPr/>
        <p:txBody>
          <a:bodyPr/>
          <a:lstStyle/>
          <a:p>
            <a:r>
              <a:rPr lang="en-US" dirty="0"/>
              <a:t>Insights for Israeli periphery</a:t>
            </a:r>
          </a:p>
        </p:txBody>
      </p:sp>
      <p:sp>
        <p:nvSpPr>
          <p:cNvPr id="3" name="Content Placeholder 2">
            <a:extLst>
              <a:ext uri="{FF2B5EF4-FFF2-40B4-BE49-F238E27FC236}">
                <a16:creationId xmlns:a16="http://schemas.microsoft.com/office/drawing/2014/main" id="{44EE9BC4-29E1-56F6-F26C-B8724419366E}"/>
              </a:ext>
            </a:extLst>
          </p:cNvPr>
          <p:cNvSpPr>
            <a:spLocks noGrp="1"/>
          </p:cNvSpPr>
          <p:nvPr>
            <p:ph idx="1"/>
          </p:nvPr>
        </p:nvSpPr>
        <p:spPr/>
        <p:txBody>
          <a:bodyPr/>
          <a:lstStyle/>
          <a:p>
            <a:r>
              <a:rPr lang="en-US" dirty="0"/>
              <a:t>Startups: only specific types and under specific conditions</a:t>
            </a:r>
          </a:p>
          <a:p>
            <a:r>
              <a:rPr lang="en-US" dirty="0"/>
              <a:t>Methodology: Optimizing occupation levels</a:t>
            </a:r>
          </a:p>
          <a:p>
            <a:r>
              <a:rPr lang="en-US" dirty="0"/>
              <a:t>Adaptation of the local population, but not sufficient adaptation of the local economy.</a:t>
            </a:r>
          </a:p>
          <a:p>
            <a:r>
              <a:rPr lang="en-US" dirty="0"/>
              <a:t>Implications on commuting and internal migration</a:t>
            </a:r>
          </a:p>
        </p:txBody>
      </p:sp>
    </p:spTree>
    <p:extLst>
      <p:ext uri="{BB962C8B-B14F-4D97-AF65-F5344CB8AC3E}">
        <p14:creationId xmlns:p14="http://schemas.microsoft.com/office/powerpoint/2010/main" val="2706223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1E9DA94F-D7D0-4D99-998F-0046A431DE63}"/>
              </a:ext>
            </a:extLst>
          </p:cNvPr>
          <p:cNvGrpSpPr/>
          <p:nvPr/>
        </p:nvGrpSpPr>
        <p:grpSpPr>
          <a:xfrm>
            <a:off x="2639616" y="1265629"/>
            <a:ext cx="6611757" cy="4393033"/>
            <a:chOff x="2639616" y="1265629"/>
            <a:chExt cx="6611757" cy="4393033"/>
          </a:xfrm>
        </p:grpSpPr>
        <p:sp>
          <p:nvSpPr>
            <p:cNvPr id="11" name="Rectangle: Rounded Corners 10">
              <a:extLst>
                <a:ext uri="{FF2B5EF4-FFF2-40B4-BE49-F238E27FC236}">
                  <a16:creationId xmlns:a16="http://schemas.microsoft.com/office/drawing/2014/main" id="{8EC8DA94-4011-4522-9132-9A93CFCF2315}"/>
                </a:ext>
              </a:extLst>
            </p:cNvPr>
            <p:cNvSpPr/>
            <p:nvPr/>
          </p:nvSpPr>
          <p:spPr>
            <a:xfrm>
              <a:off x="2999673" y="2773983"/>
              <a:ext cx="2448255" cy="14401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tx2">
                      <a:lumMod val="75000"/>
                    </a:schemeClr>
                  </a:solidFill>
                </a:rPr>
                <a:t>Knowledge creation</a:t>
              </a:r>
            </a:p>
          </p:txBody>
        </p:sp>
        <p:sp>
          <p:nvSpPr>
            <p:cNvPr id="12" name="Oval 11">
              <a:extLst>
                <a:ext uri="{FF2B5EF4-FFF2-40B4-BE49-F238E27FC236}">
                  <a16:creationId xmlns:a16="http://schemas.microsoft.com/office/drawing/2014/main" id="{2707DA31-1DE5-48EE-BDD9-0FDDF6F8DA78}"/>
                </a:ext>
              </a:extLst>
            </p:cNvPr>
            <p:cNvSpPr/>
            <p:nvPr/>
          </p:nvSpPr>
          <p:spPr>
            <a:xfrm>
              <a:off x="2639616" y="1265629"/>
              <a:ext cx="3125713" cy="1094492"/>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rgbClr val="FF0000"/>
                  </a:solidFill>
                </a:rPr>
                <a:t>Innovation initiators</a:t>
              </a:r>
              <a:endParaRPr lang="en-US" b="1" dirty="0">
                <a:solidFill>
                  <a:srgbClr val="FF0000"/>
                </a:solidFill>
              </a:endParaRPr>
            </a:p>
          </p:txBody>
        </p:sp>
        <p:cxnSp>
          <p:nvCxnSpPr>
            <p:cNvPr id="13" name="Straight Arrow Connector 12">
              <a:extLst>
                <a:ext uri="{FF2B5EF4-FFF2-40B4-BE49-F238E27FC236}">
                  <a16:creationId xmlns:a16="http://schemas.microsoft.com/office/drawing/2014/main" id="{DF9EE21D-BF68-46CB-AF74-BFB9562EBF6C}"/>
                </a:ext>
              </a:extLst>
            </p:cNvPr>
            <p:cNvCxnSpPr>
              <a:cxnSpLocks/>
              <a:stCxn id="12" idx="4"/>
              <a:endCxn id="11" idx="0"/>
            </p:cNvCxnSpPr>
            <p:nvPr/>
          </p:nvCxnSpPr>
          <p:spPr>
            <a:xfrm>
              <a:off x="4202473" y="2360121"/>
              <a:ext cx="21328" cy="41386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264F664F-BC52-4B73-914B-F0F571281FFE}"/>
                </a:ext>
              </a:extLst>
            </p:cNvPr>
            <p:cNvSpPr/>
            <p:nvPr/>
          </p:nvSpPr>
          <p:spPr>
            <a:xfrm>
              <a:off x="6471015" y="2773175"/>
              <a:ext cx="2448255" cy="1440158"/>
            </a:xfrm>
            <a:prstGeom prst="roundRect">
              <a:avLst/>
            </a:prstGeom>
            <a:ln w="19050"/>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accent3">
                      <a:lumMod val="50000"/>
                    </a:schemeClr>
                  </a:solidFill>
                </a:rPr>
                <a:t>Innovation creation</a:t>
              </a:r>
            </a:p>
          </p:txBody>
        </p:sp>
        <p:sp>
          <p:nvSpPr>
            <p:cNvPr id="15" name="Oval 14">
              <a:extLst>
                <a:ext uri="{FF2B5EF4-FFF2-40B4-BE49-F238E27FC236}">
                  <a16:creationId xmlns:a16="http://schemas.microsoft.com/office/drawing/2014/main" id="{5FF08948-0051-48FE-BC85-71BA9A09C01F}"/>
                </a:ext>
              </a:extLst>
            </p:cNvPr>
            <p:cNvSpPr/>
            <p:nvPr/>
          </p:nvSpPr>
          <p:spPr>
            <a:xfrm>
              <a:off x="6119016" y="4583142"/>
              <a:ext cx="3132357" cy="1075520"/>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accent5">
                      <a:lumMod val="50000"/>
                    </a:schemeClr>
                  </a:solidFill>
                </a:rPr>
                <a:t>Enabling  factors</a:t>
              </a:r>
            </a:p>
          </p:txBody>
        </p:sp>
        <p:cxnSp>
          <p:nvCxnSpPr>
            <p:cNvPr id="16" name="Straight Arrow Connector 15">
              <a:extLst>
                <a:ext uri="{FF2B5EF4-FFF2-40B4-BE49-F238E27FC236}">
                  <a16:creationId xmlns:a16="http://schemas.microsoft.com/office/drawing/2014/main" id="{21C3DE4E-1B09-4799-A8B1-A244D9900949}"/>
                </a:ext>
              </a:extLst>
            </p:cNvPr>
            <p:cNvCxnSpPr>
              <a:cxnSpLocks/>
              <a:stCxn id="15" idx="0"/>
              <a:endCxn id="14" idx="2"/>
            </p:cNvCxnSpPr>
            <p:nvPr/>
          </p:nvCxnSpPr>
          <p:spPr>
            <a:xfrm flipV="1">
              <a:off x="7685195" y="4213333"/>
              <a:ext cx="9948" cy="369809"/>
            </a:xfrm>
            <a:prstGeom prst="straightConnector1">
              <a:avLst/>
            </a:prstGeom>
            <a:ln w="762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35EDDDA-3DA1-486C-BEA1-522E12A8DB3E}"/>
                </a:ext>
              </a:extLst>
            </p:cNvPr>
            <p:cNvCxnSpPr>
              <a:cxnSpLocks/>
              <a:stCxn id="11" idx="3"/>
              <a:endCxn id="14" idx="1"/>
            </p:cNvCxnSpPr>
            <p:nvPr/>
          </p:nvCxnSpPr>
          <p:spPr>
            <a:xfrm flipV="1">
              <a:off x="5447928" y="3493254"/>
              <a:ext cx="1023087" cy="809"/>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F8AEE99F-1A77-4C7A-B05A-19542286F3E4}"/>
              </a:ext>
            </a:extLst>
          </p:cNvPr>
          <p:cNvSpPr txBox="1"/>
          <p:nvPr/>
        </p:nvSpPr>
        <p:spPr>
          <a:xfrm>
            <a:off x="1055440" y="1988840"/>
            <a:ext cx="10081120" cy="264687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600" b="1" i="0" u="none" strike="noStrike" kern="1200" cap="none" spc="0" normalizeH="0" baseline="0" noProof="0" dirty="0">
                <a:ln>
                  <a:noFill/>
                </a:ln>
                <a:solidFill>
                  <a:srgbClr val="FF0000"/>
                </a:solidFill>
                <a:effectLst/>
                <a:uLnTx/>
                <a:uFillTx/>
                <a:latin typeface="Calibri"/>
                <a:ea typeface="+mn-ea"/>
                <a:cs typeface="+mn-cs"/>
              </a:rPr>
              <a:t>Thank you</a:t>
            </a:r>
          </a:p>
        </p:txBody>
      </p:sp>
    </p:spTree>
    <p:extLst>
      <p:ext uri="{BB962C8B-B14F-4D97-AF65-F5344CB8AC3E}">
        <p14:creationId xmlns:p14="http://schemas.microsoft.com/office/powerpoint/2010/main" val="1817522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Down 2">
            <a:extLst>
              <a:ext uri="{FF2B5EF4-FFF2-40B4-BE49-F238E27FC236}">
                <a16:creationId xmlns:a16="http://schemas.microsoft.com/office/drawing/2014/main" id="{9BB6A716-EFB9-81D3-9DE2-7AE4E990BC1E}"/>
              </a:ext>
            </a:extLst>
          </p:cNvPr>
          <p:cNvSpPr/>
          <p:nvPr/>
        </p:nvSpPr>
        <p:spPr>
          <a:xfrm>
            <a:off x="5087888" y="2564904"/>
            <a:ext cx="2016224" cy="864096"/>
          </a:xfrm>
          <a:prstGeom prst="downArrow">
            <a:avLst>
              <a:gd name="adj1" fmla="val 50000"/>
              <a:gd name="adj2" fmla="val 333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41ED375-E578-BC0F-1389-4A00427AA841}"/>
              </a:ext>
            </a:extLst>
          </p:cNvPr>
          <p:cNvSpPr txBox="1"/>
          <p:nvPr/>
        </p:nvSpPr>
        <p:spPr>
          <a:xfrm>
            <a:off x="3395700" y="1412776"/>
            <a:ext cx="5400600" cy="830997"/>
          </a:xfrm>
          <a:prstGeom prst="rect">
            <a:avLst/>
          </a:prstGeom>
          <a:noFill/>
        </p:spPr>
        <p:txBody>
          <a:bodyPr wrap="square" rtlCol="0">
            <a:spAutoFit/>
          </a:bodyPr>
          <a:lstStyle/>
          <a:p>
            <a:pPr algn="ctr"/>
            <a:r>
              <a:rPr lang="en-US" sz="4800" b="1" dirty="0">
                <a:solidFill>
                  <a:srgbClr val="0070C0"/>
                </a:solidFill>
              </a:rPr>
              <a:t>Wrong definition</a:t>
            </a:r>
          </a:p>
        </p:txBody>
      </p:sp>
      <p:sp>
        <p:nvSpPr>
          <p:cNvPr id="5" name="TextBox 4">
            <a:extLst>
              <a:ext uri="{FF2B5EF4-FFF2-40B4-BE49-F238E27FC236}">
                <a16:creationId xmlns:a16="http://schemas.microsoft.com/office/drawing/2014/main" id="{B7D0C07D-E631-0AF9-9268-8C5F2DDC270E}"/>
              </a:ext>
            </a:extLst>
          </p:cNvPr>
          <p:cNvSpPr txBox="1"/>
          <p:nvPr/>
        </p:nvSpPr>
        <p:spPr>
          <a:xfrm>
            <a:off x="3503712" y="3750131"/>
            <a:ext cx="5400600" cy="830997"/>
          </a:xfrm>
          <a:prstGeom prst="rect">
            <a:avLst/>
          </a:prstGeom>
          <a:noFill/>
        </p:spPr>
        <p:txBody>
          <a:bodyPr wrap="square" rtlCol="0">
            <a:spAutoFit/>
          </a:bodyPr>
          <a:lstStyle/>
          <a:p>
            <a:pPr algn="ctr"/>
            <a:r>
              <a:rPr lang="en-US" sz="4800" b="1" dirty="0">
                <a:solidFill>
                  <a:srgbClr val="FF0000"/>
                </a:solidFill>
              </a:rPr>
              <a:t>Wrong policy</a:t>
            </a:r>
          </a:p>
        </p:txBody>
      </p:sp>
    </p:spTree>
    <p:extLst>
      <p:ext uri="{BB962C8B-B14F-4D97-AF65-F5344CB8AC3E}">
        <p14:creationId xmlns:p14="http://schemas.microsoft.com/office/powerpoint/2010/main" val="411169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43876B9-DDB6-421D-97E9-48C6C77BB323}"/>
              </a:ext>
            </a:extLst>
          </p:cNvPr>
          <p:cNvSpPr/>
          <p:nvPr/>
        </p:nvSpPr>
        <p:spPr>
          <a:xfrm>
            <a:off x="3071664" y="237261"/>
            <a:ext cx="6048672" cy="103819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200" b="1" dirty="0"/>
              <a:t>Reframing innovation</a:t>
            </a:r>
          </a:p>
        </p:txBody>
      </p:sp>
      <p:sp>
        <p:nvSpPr>
          <p:cNvPr id="3" name="Oval 2">
            <a:extLst>
              <a:ext uri="{FF2B5EF4-FFF2-40B4-BE49-F238E27FC236}">
                <a16:creationId xmlns:a16="http://schemas.microsoft.com/office/drawing/2014/main" id="{1118B659-64D8-4ED4-84AE-35FD0FFCF397}"/>
              </a:ext>
            </a:extLst>
          </p:cNvPr>
          <p:cNvSpPr/>
          <p:nvPr/>
        </p:nvSpPr>
        <p:spPr>
          <a:xfrm>
            <a:off x="263352" y="3212976"/>
            <a:ext cx="4752529" cy="142512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rPr>
              <a:t>Knowldege</a:t>
            </a:r>
            <a:r>
              <a:rPr lang="en-US" sz="3200" b="1" dirty="0">
                <a:solidFill>
                  <a:srgbClr val="FF0000"/>
                </a:solidFill>
              </a:rPr>
              <a:t> creation</a:t>
            </a:r>
          </a:p>
        </p:txBody>
      </p:sp>
      <p:sp>
        <p:nvSpPr>
          <p:cNvPr id="8" name="Oval 7">
            <a:extLst>
              <a:ext uri="{FF2B5EF4-FFF2-40B4-BE49-F238E27FC236}">
                <a16:creationId xmlns:a16="http://schemas.microsoft.com/office/drawing/2014/main" id="{271C1132-62F7-B857-99F4-8B52FF5E6918}"/>
              </a:ext>
            </a:extLst>
          </p:cNvPr>
          <p:cNvSpPr/>
          <p:nvPr/>
        </p:nvSpPr>
        <p:spPr>
          <a:xfrm>
            <a:off x="7176121" y="3228016"/>
            <a:ext cx="4680520" cy="142512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Innovation implementation</a:t>
            </a:r>
          </a:p>
        </p:txBody>
      </p:sp>
      <p:cxnSp>
        <p:nvCxnSpPr>
          <p:cNvPr id="10" name="Straight Arrow Connector 9">
            <a:extLst>
              <a:ext uri="{FF2B5EF4-FFF2-40B4-BE49-F238E27FC236}">
                <a16:creationId xmlns:a16="http://schemas.microsoft.com/office/drawing/2014/main" id="{145F086E-31D6-BC78-1307-5DBCAB197534}"/>
              </a:ext>
            </a:extLst>
          </p:cNvPr>
          <p:cNvCxnSpPr>
            <a:cxnSpLocks/>
            <a:stCxn id="2" idx="2"/>
            <a:endCxn id="3" idx="0"/>
          </p:cNvCxnSpPr>
          <p:nvPr/>
        </p:nvCxnSpPr>
        <p:spPr>
          <a:xfrm flipH="1">
            <a:off x="2639617" y="1275453"/>
            <a:ext cx="3456383" cy="1937523"/>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9E0E00AC-2A0E-FF07-418E-5A6DE610945C}"/>
              </a:ext>
            </a:extLst>
          </p:cNvPr>
          <p:cNvCxnSpPr>
            <a:cxnSpLocks/>
            <a:stCxn id="2" idx="2"/>
            <a:endCxn id="8" idx="0"/>
          </p:cNvCxnSpPr>
          <p:nvPr/>
        </p:nvCxnSpPr>
        <p:spPr>
          <a:xfrm>
            <a:off x="6096000" y="1275453"/>
            <a:ext cx="3420381" cy="1952563"/>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980379E6-05CA-95D6-0B79-27CBFFD3361E}"/>
              </a:ext>
            </a:extLst>
          </p:cNvPr>
          <p:cNvSpPr txBox="1"/>
          <p:nvPr/>
        </p:nvSpPr>
        <p:spPr>
          <a:xfrm>
            <a:off x="5123891" y="6093296"/>
            <a:ext cx="1944217"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Mazzucato</a:t>
            </a:r>
            <a:r>
              <a:rPr lang="en-US" sz="1800" dirty="0">
                <a:effectLst/>
                <a:latin typeface="Times New Roman" panose="02020603050405020304" pitchFamily="18" charset="0"/>
                <a:ea typeface="Times New Roman" panose="02020603050405020304" pitchFamily="18" charset="0"/>
              </a:rPr>
              <a:t>, 2015</a:t>
            </a:r>
            <a:endParaRPr lang="en-US" dirty="0"/>
          </a:p>
        </p:txBody>
      </p:sp>
      <p:sp>
        <p:nvSpPr>
          <p:cNvPr id="17" name="TextBox 16">
            <a:extLst>
              <a:ext uri="{FF2B5EF4-FFF2-40B4-BE49-F238E27FC236}">
                <a16:creationId xmlns:a16="http://schemas.microsoft.com/office/drawing/2014/main" id="{C1F5941D-B603-19E8-C25E-0A0064A16E3C}"/>
              </a:ext>
            </a:extLst>
          </p:cNvPr>
          <p:cNvSpPr txBox="1"/>
          <p:nvPr/>
        </p:nvSpPr>
        <p:spPr>
          <a:xfrm>
            <a:off x="407368" y="4965303"/>
            <a:ext cx="2376264"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Martin and Scott, 2000</a:t>
            </a:r>
            <a:endParaRPr lang="en-US" dirty="0"/>
          </a:p>
        </p:txBody>
      </p:sp>
      <p:sp>
        <p:nvSpPr>
          <p:cNvPr id="19" name="TextBox 18">
            <a:extLst>
              <a:ext uri="{FF2B5EF4-FFF2-40B4-BE49-F238E27FC236}">
                <a16:creationId xmlns:a16="http://schemas.microsoft.com/office/drawing/2014/main" id="{D163F5B6-6915-08F8-F0D6-A4ABA614384A}"/>
              </a:ext>
            </a:extLst>
          </p:cNvPr>
          <p:cNvSpPr txBox="1"/>
          <p:nvPr/>
        </p:nvSpPr>
        <p:spPr>
          <a:xfrm>
            <a:off x="407368" y="5634366"/>
            <a:ext cx="2664296"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Bleda</a:t>
            </a:r>
            <a:r>
              <a:rPr lang="en-US" sz="1800" dirty="0">
                <a:effectLst/>
                <a:latin typeface="Times New Roman" panose="02020603050405020304" pitchFamily="18" charset="0"/>
                <a:ea typeface="Times New Roman" panose="02020603050405020304" pitchFamily="18" charset="0"/>
              </a:rPr>
              <a:t> and del Río, 2013</a:t>
            </a:r>
            <a:endParaRPr lang="en-US" dirty="0"/>
          </a:p>
        </p:txBody>
      </p:sp>
      <p:sp>
        <p:nvSpPr>
          <p:cNvPr id="21" name="TextBox 20">
            <a:extLst>
              <a:ext uri="{FF2B5EF4-FFF2-40B4-BE49-F238E27FC236}">
                <a16:creationId xmlns:a16="http://schemas.microsoft.com/office/drawing/2014/main" id="{DD803038-EDE8-DE4F-3993-03B6FBDA9294}"/>
              </a:ext>
            </a:extLst>
          </p:cNvPr>
          <p:cNvSpPr txBox="1"/>
          <p:nvPr/>
        </p:nvSpPr>
        <p:spPr>
          <a:xfrm>
            <a:off x="3857944" y="5642295"/>
            <a:ext cx="2736304"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Schwartz and Bar-El, 2007</a:t>
            </a:r>
            <a:endParaRPr lang="en-US" dirty="0"/>
          </a:p>
        </p:txBody>
      </p:sp>
      <p:sp>
        <p:nvSpPr>
          <p:cNvPr id="23" name="TextBox 22">
            <a:extLst>
              <a:ext uri="{FF2B5EF4-FFF2-40B4-BE49-F238E27FC236}">
                <a16:creationId xmlns:a16="http://schemas.microsoft.com/office/drawing/2014/main" id="{BF4B2CDC-5EF7-C991-D077-C23E24CCBA88}"/>
              </a:ext>
            </a:extLst>
          </p:cNvPr>
          <p:cNvSpPr txBox="1"/>
          <p:nvPr/>
        </p:nvSpPr>
        <p:spPr>
          <a:xfrm>
            <a:off x="6636060" y="5746244"/>
            <a:ext cx="1461242"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Mason, 2009</a:t>
            </a:r>
            <a:endParaRPr lang="en-US" dirty="0"/>
          </a:p>
        </p:txBody>
      </p:sp>
      <p:sp>
        <p:nvSpPr>
          <p:cNvPr id="25" name="TextBox 24">
            <a:extLst>
              <a:ext uri="{FF2B5EF4-FFF2-40B4-BE49-F238E27FC236}">
                <a16:creationId xmlns:a16="http://schemas.microsoft.com/office/drawing/2014/main" id="{35C9B5C0-592B-CCCE-65CB-6C5C42514498}"/>
              </a:ext>
            </a:extLst>
          </p:cNvPr>
          <p:cNvSpPr txBox="1"/>
          <p:nvPr/>
        </p:nvSpPr>
        <p:spPr>
          <a:xfrm>
            <a:off x="5447928" y="5262299"/>
            <a:ext cx="2376264"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Avnimelech et al., 2007</a:t>
            </a:r>
            <a:endParaRPr lang="en-US" dirty="0"/>
          </a:p>
        </p:txBody>
      </p:sp>
      <p:sp>
        <p:nvSpPr>
          <p:cNvPr id="27" name="TextBox 26">
            <a:extLst>
              <a:ext uri="{FF2B5EF4-FFF2-40B4-BE49-F238E27FC236}">
                <a16:creationId xmlns:a16="http://schemas.microsoft.com/office/drawing/2014/main" id="{98AD40DC-C428-61C5-23E0-51CBBF442485}"/>
              </a:ext>
            </a:extLst>
          </p:cNvPr>
          <p:cNvSpPr txBox="1"/>
          <p:nvPr/>
        </p:nvSpPr>
        <p:spPr>
          <a:xfrm>
            <a:off x="5942603" y="4857465"/>
            <a:ext cx="1681097"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Wu et al., 2022</a:t>
            </a:r>
            <a:endParaRPr lang="en-US" dirty="0"/>
          </a:p>
        </p:txBody>
      </p:sp>
      <p:sp>
        <p:nvSpPr>
          <p:cNvPr id="29" name="TextBox 28">
            <a:extLst>
              <a:ext uri="{FF2B5EF4-FFF2-40B4-BE49-F238E27FC236}">
                <a16:creationId xmlns:a16="http://schemas.microsoft.com/office/drawing/2014/main" id="{1A253260-3A44-B67C-3DC2-B08D124B40EF}"/>
              </a:ext>
            </a:extLst>
          </p:cNvPr>
          <p:cNvSpPr txBox="1"/>
          <p:nvPr/>
        </p:nvSpPr>
        <p:spPr>
          <a:xfrm>
            <a:off x="9036894" y="4822762"/>
            <a:ext cx="3049249"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Edler</a:t>
            </a:r>
            <a:r>
              <a:rPr lang="en-US" sz="1800" dirty="0">
                <a:effectLst/>
                <a:latin typeface="Times New Roman" panose="02020603050405020304" pitchFamily="18" charset="0"/>
                <a:ea typeface="Times New Roman" panose="02020603050405020304" pitchFamily="18" charset="0"/>
              </a:rPr>
              <a:t> and </a:t>
            </a:r>
            <a:r>
              <a:rPr lang="en-US" sz="1800" dirty="0" err="1">
                <a:effectLst/>
                <a:latin typeface="Times New Roman" panose="02020603050405020304" pitchFamily="18" charset="0"/>
                <a:ea typeface="Times New Roman" panose="02020603050405020304" pitchFamily="18" charset="0"/>
              </a:rPr>
              <a:t>Georghiou</a:t>
            </a:r>
            <a:r>
              <a:rPr lang="en-US" sz="1800" dirty="0">
                <a:effectLst/>
                <a:latin typeface="Times New Roman" panose="02020603050405020304" pitchFamily="18" charset="0"/>
                <a:ea typeface="Times New Roman" panose="02020603050405020304" pitchFamily="18" charset="0"/>
              </a:rPr>
              <a:t>, 2007</a:t>
            </a:r>
            <a:endParaRPr lang="en-US" dirty="0"/>
          </a:p>
        </p:txBody>
      </p:sp>
      <p:sp>
        <p:nvSpPr>
          <p:cNvPr id="31" name="TextBox 30">
            <a:extLst>
              <a:ext uri="{FF2B5EF4-FFF2-40B4-BE49-F238E27FC236}">
                <a16:creationId xmlns:a16="http://schemas.microsoft.com/office/drawing/2014/main" id="{6FE53EFA-285A-717D-36A3-3E183262A734}"/>
              </a:ext>
            </a:extLst>
          </p:cNvPr>
          <p:cNvSpPr txBox="1"/>
          <p:nvPr/>
        </p:nvSpPr>
        <p:spPr>
          <a:xfrm>
            <a:off x="263352" y="2680041"/>
            <a:ext cx="2185153"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Perkmann</a:t>
            </a:r>
            <a:r>
              <a:rPr lang="en-US" sz="1800" dirty="0">
                <a:effectLst/>
                <a:latin typeface="Times New Roman" panose="02020603050405020304" pitchFamily="18" charset="0"/>
                <a:ea typeface="Times New Roman" panose="02020603050405020304" pitchFamily="18" charset="0"/>
              </a:rPr>
              <a:t> et al., 2013</a:t>
            </a:r>
            <a:endParaRPr lang="en-US" dirty="0"/>
          </a:p>
        </p:txBody>
      </p:sp>
      <p:sp>
        <p:nvSpPr>
          <p:cNvPr id="33" name="TextBox 32">
            <a:extLst>
              <a:ext uri="{FF2B5EF4-FFF2-40B4-BE49-F238E27FC236}">
                <a16:creationId xmlns:a16="http://schemas.microsoft.com/office/drawing/2014/main" id="{88914386-579C-8C99-7004-E8EF0A5A60E6}"/>
              </a:ext>
            </a:extLst>
          </p:cNvPr>
          <p:cNvSpPr txBox="1"/>
          <p:nvPr/>
        </p:nvSpPr>
        <p:spPr>
          <a:xfrm>
            <a:off x="9765614" y="2566647"/>
            <a:ext cx="2072143" cy="369331"/>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Jackson et al., 2018</a:t>
            </a:r>
            <a:endParaRPr lang="en-US" dirty="0"/>
          </a:p>
        </p:txBody>
      </p:sp>
      <p:sp>
        <p:nvSpPr>
          <p:cNvPr id="35" name="TextBox 34">
            <a:extLst>
              <a:ext uri="{FF2B5EF4-FFF2-40B4-BE49-F238E27FC236}">
                <a16:creationId xmlns:a16="http://schemas.microsoft.com/office/drawing/2014/main" id="{28C78FF9-BBE4-7E46-D7A2-19DB05270B5B}"/>
              </a:ext>
            </a:extLst>
          </p:cNvPr>
          <p:cNvSpPr txBox="1"/>
          <p:nvPr/>
        </p:nvSpPr>
        <p:spPr>
          <a:xfrm>
            <a:off x="224880" y="6051171"/>
            <a:ext cx="3494856"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Motohashi</a:t>
            </a:r>
            <a:r>
              <a:rPr lang="en-US" sz="1800" dirty="0">
                <a:effectLst/>
                <a:latin typeface="Times New Roman" panose="02020603050405020304" pitchFamily="18" charset="0"/>
                <a:ea typeface="Times New Roman" panose="02020603050405020304" pitchFamily="18" charset="0"/>
              </a:rPr>
              <a:t> and </a:t>
            </a:r>
            <a:r>
              <a:rPr lang="en-US" sz="1800" dirty="0" err="1">
                <a:effectLst/>
                <a:latin typeface="Times New Roman" panose="02020603050405020304" pitchFamily="18" charset="0"/>
                <a:ea typeface="Times New Roman" panose="02020603050405020304" pitchFamily="18" charset="0"/>
              </a:rPr>
              <a:t>Muramatsu</a:t>
            </a:r>
            <a:r>
              <a:rPr lang="en-US" sz="1800" dirty="0">
                <a:effectLst/>
                <a:latin typeface="Times New Roman" panose="02020603050405020304" pitchFamily="18" charset="0"/>
                <a:ea typeface="Times New Roman" panose="02020603050405020304" pitchFamily="18" charset="0"/>
              </a:rPr>
              <a:t>, 2012</a:t>
            </a:r>
            <a:endParaRPr lang="en-US" dirty="0"/>
          </a:p>
        </p:txBody>
      </p:sp>
      <p:sp>
        <p:nvSpPr>
          <p:cNvPr id="37" name="TextBox 36">
            <a:extLst>
              <a:ext uri="{FF2B5EF4-FFF2-40B4-BE49-F238E27FC236}">
                <a16:creationId xmlns:a16="http://schemas.microsoft.com/office/drawing/2014/main" id="{10B1FD33-5B52-D615-B8B7-8D6C0E81507B}"/>
              </a:ext>
            </a:extLst>
          </p:cNvPr>
          <p:cNvSpPr txBox="1"/>
          <p:nvPr/>
        </p:nvSpPr>
        <p:spPr>
          <a:xfrm>
            <a:off x="3654165" y="4512776"/>
            <a:ext cx="2526176"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Jarle</a:t>
            </a:r>
            <a:r>
              <a:rPr lang="en-US" sz="1800" dirty="0">
                <a:effectLst/>
                <a:latin typeface="Times New Roman" panose="02020603050405020304" pitchFamily="18" charset="0"/>
                <a:ea typeface="Times New Roman" panose="02020603050405020304" pitchFamily="18" charset="0"/>
              </a:rPr>
              <a:t> and Andreas, 2020</a:t>
            </a:r>
            <a:endParaRPr lang="en-US" dirty="0"/>
          </a:p>
        </p:txBody>
      </p:sp>
      <p:sp>
        <p:nvSpPr>
          <p:cNvPr id="39" name="TextBox 38">
            <a:extLst>
              <a:ext uri="{FF2B5EF4-FFF2-40B4-BE49-F238E27FC236}">
                <a16:creationId xmlns:a16="http://schemas.microsoft.com/office/drawing/2014/main" id="{90B844AB-0580-B9C4-17CF-9F1987FAAFE6}"/>
              </a:ext>
            </a:extLst>
          </p:cNvPr>
          <p:cNvSpPr txBox="1"/>
          <p:nvPr/>
        </p:nvSpPr>
        <p:spPr>
          <a:xfrm>
            <a:off x="257456" y="4383225"/>
            <a:ext cx="2526176"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Hervas-Oliver et al, 2021</a:t>
            </a:r>
            <a:endParaRPr lang="en-US" dirty="0"/>
          </a:p>
        </p:txBody>
      </p:sp>
      <p:sp>
        <p:nvSpPr>
          <p:cNvPr id="41" name="TextBox 40">
            <a:extLst>
              <a:ext uri="{FF2B5EF4-FFF2-40B4-BE49-F238E27FC236}">
                <a16:creationId xmlns:a16="http://schemas.microsoft.com/office/drawing/2014/main" id="{F447E21D-9D3E-4715-7A37-ED81773B6EE3}"/>
              </a:ext>
            </a:extLst>
          </p:cNvPr>
          <p:cNvSpPr txBox="1"/>
          <p:nvPr/>
        </p:nvSpPr>
        <p:spPr>
          <a:xfrm>
            <a:off x="10156706" y="2916383"/>
            <a:ext cx="1680851"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Zou et al. 2018</a:t>
            </a:r>
            <a:endParaRPr lang="en-US" dirty="0"/>
          </a:p>
        </p:txBody>
      </p:sp>
      <p:sp>
        <p:nvSpPr>
          <p:cNvPr id="43" name="TextBox 42">
            <a:extLst>
              <a:ext uri="{FF2B5EF4-FFF2-40B4-BE49-F238E27FC236}">
                <a16:creationId xmlns:a16="http://schemas.microsoft.com/office/drawing/2014/main" id="{E4C4296A-AF7E-F2FF-6F0A-60C03819F5D9}"/>
              </a:ext>
            </a:extLst>
          </p:cNvPr>
          <p:cNvSpPr txBox="1"/>
          <p:nvPr/>
        </p:nvSpPr>
        <p:spPr>
          <a:xfrm>
            <a:off x="9230816" y="5357165"/>
            <a:ext cx="2185153"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Schulze-Krogh, 2018</a:t>
            </a:r>
            <a:endParaRPr lang="en-US" dirty="0"/>
          </a:p>
        </p:txBody>
      </p:sp>
      <p:sp>
        <p:nvSpPr>
          <p:cNvPr id="45" name="TextBox 44">
            <a:extLst>
              <a:ext uri="{FF2B5EF4-FFF2-40B4-BE49-F238E27FC236}">
                <a16:creationId xmlns:a16="http://schemas.microsoft.com/office/drawing/2014/main" id="{0126825A-075D-FA27-25BE-C2E2B4116126}"/>
              </a:ext>
            </a:extLst>
          </p:cNvPr>
          <p:cNvSpPr txBox="1"/>
          <p:nvPr/>
        </p:nvSpPr>
        <p:spPr>
          <a:xfrm>
            <a:off x="8237004" y="6018485"/>
            <a:ext cx="3494856"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Naqshbandi and </a:t>
            </a:r>
            <a:r>
              <a:rPr lang="en-US" sz="1800" dirty="0" err="1">
                <a:effectLst/>
                <a:latin typeface="Times New Roman" panose="02020603050405020304" pitchFamily="18" charset="0"/>
                <a:ea typeface="Times New Roman" panose="02020603050405020304" pitchFamily="18" charset="0"/>
              </a:rPr>
              <a:t>Jasimuddin</a:t>
            </a:r>
            <a:r>
              <a:rPr lang="en-US" sz="1800" dirty="0">
                <a:effectLst/>
                <a:latin typeface="Times New Roman" panose="02020603050405020304" pitchFamily="18" charset="0"/>
                <a:ea typeface="Times New Roman" panose="02020603050405020304" pitchFamily="18" charset="0"/>
              </a:rPr>
              <a:t>, 2022</a:t>
            </a:r>
            <a:endParaRPr lang="en-US" dirty="0"/>
          </a:p>
        </p:txBody>
      </p:sp>
      <p:sp>
        <p:nvSpPr>
          <p:cNvPr id="47" name="TextBox 46">
            <a:extLst>
              <a:ext uri="{FF2B5EF4-FFF2-40B4-BE49-F238E27FC236}">
                <a16:creationId xmlns:a16="http://schemas.microsoft.com/office/drawing/2014/main" id="{436601A1-4B4B-42D2-F79E-118B390906AB}"/>
              </a:ext>
            </a:extLst>
          </p:cNvPr>
          <p:cNvSpPr txBox="1"/>
          <p:nvPr/>
        </p:nvSpPr>
        <p:spPr>
          <a:xfrm>
            <a:off x="9231062" y="2130605"/>
            <a:ext cx="2184907"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Manyika</a:t>
            </a:r>
            <a:r>
              <a:rPr lang="en-US" sz="1800" dirty="0">
                <a:effectLst/>
                <a:latin typeface="Times New Roman" panose="02020603050405020304" pitchFamily="18" charset="0"/>
                <a:ea typeface="Times New Roman" panose="02020603050405020304" pitchFamily="18" charset="0"/>
              </a:rPr>
              <a:t> et al., 2016</a:t>
            </a:r>
            <a:endParaRPr lang="en-US" dirty="0"/>
          </a:p>
        </p:txBody>
      </p:sp>
      <p:sp>
        <p:nvSpPr>
          <p:cNvPr id="49" name="TextBox 48">
            <a:extLst>
              <a:ext uri="{FF2B5EF4-FFF2-40B4-BE49-F238E27FC236}">
                <a16:creationId xmlns:a16="http://schemas.microsoft.com/office/drawing/2014/main" id="{4C6553E5-BA84-F6A7-FAE2-E20687930DAE}"/>
              </a:ext>
            </a:extLst>
          </p:cNvPr>
          <p:cNvSpPr txBox="1"/>
          <p:nvPr/>
        </p:nvSpPr>
        <p:spPr>
          <a:xfrm>
            <a:off x="8670704" y="5723965"/>
            <a:ext cx="2895606" cy="369331"/>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Caragliu</a:t>
            </a:r>
            <a:r>
              <a:rPr lang="en-US" sz="1800" dirty="0">
                <a:effectLst/>
                <a:latin typeface="Times New Roman" panose="02020603050405020304" pitchFamily="18" charset="0"/>
                <a:ea typeface="Times New Roman" panose="02020603050405020304" pitchFamily="18" charset="0"/>
              </a:rPr>
              <a:t> and Nijkamp, 2012</a:t>
            </a:r>
            <a:endParaRPr lang="en-US" dirty="0"/>
          </a:p>
        </p:txBody>
      </p:sp>
      <p:sp>
        <p:nvSpPr>
          <p:cNvPr id="51" name="TextBox 50">
            <a:extLst>
              <a:ext uri="{FF2B5EF4-FFF2-40B4-BE49-F238E27FC236}">
                <a16:creationId xmlns:a16="http://schemas.microsoft.com/office/drawing/2014/main" id="{06CDE03D-DE50-A754-D0F1-602704E753AA}"/>
              </a:ext>
            </a:extLst>
          </p:cNvPr>
          <p:cNvSpPr txBox="1"/>
          <p:nvPr/>
        </p:nvSpPr>
        <p:spPr>
          <a:xfrm>
            <a:off x="8111724" y="4396199"/>
            <a:ext cx="2895606"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Ferreras</a:t>
            </a:r>
            <a:r>
              <a:rPr lang="en-US" sz="1800" dirty="0">
                <a:effectLst/>
                <a:latin typeface="Times New Roman" panose="02020603050405020304" pitchFamily="18" charset="0"/>
                <a:ea typeface="Times New Roman" panose="02020603050405020304" pitchFamily="18" charset="0"/>
              </a:rPr>
              <a:t>-Méndez et al., 2015</a:t>
            </a:r>
            <a:endParaRPr lang="en-US" dirty="0"/>
          </a:p>
        </p:txBody>
      </p:sp>
      <p:sp>
        <p:nvSpPr>
          <p:cNvPr id="53" name="TextBox 52">
            <a:extLst>
              <a:ext uri="{FF2B5EF4-FFF2-40B4-BE49-F238E27FC236}">
                <a16:creationId xmlns:a16="http://schemas.microsoft.com/office/drawing/2014/main" id="{A154B542-369D-4B6C-1059-C6A90CFFBEE6}"/>
              </a:ext>
            </a:extLst>
          </p:cNvPr>
          <p:cNvSpPr txBox="1"/>
          <p:nvPr/>
        </p:nvSpPr>
        <p:spPr>
          <a:xfrm>
            <a:off x="9508991" y="3230529"/>
            <a:ext cx="2184907"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Burcharth</a:t>
            </a:r>
            <a:r>
              <a:rPr lang="en-US" sz="1800" dirty="0">
                <a:effectLst/>
                <a:latin typeface="Times New Roman" panose="02020603050405020304" pitchFamily="18" charset="0"/>
                <a:ea typeface="Times New Roman" panose="02020603050405020304" pitchFamily="18" charset="0"/>
              </a:rPr>
              <a:t> et al., 2014</a:t>
            </a:r>
            <a:endParaRPr lang="en-US" dirty="0"/>
          </a:p>
        </p:txBody>
      </p:sp>
      <p:sp>
        <p:nvSpPr>
          <p:cNvPr id="55" name="TextBox 54">
            <a:extLst>
              <a:ext uri="{FF2B5EF4-FFF2-40B4-BE49-F238E27FC236}">
                <a16:creationId xmlns:a16="http://schemas.microsoft.com/office/drawing/2014/main" id="{7B183127-EBCF-1675-D4B8-1CE994B1F85F}"/>
              </a:ext>
            </a:extLst>
          </p:cNvPr>
          <p:cNvSpPr txBox="1"/>
          <p:nvPr/>
        </p:nvSpPr>
        <p:spPr>
          <a:xfrm>
            <a:off x="4655840" y="4095714"/>
            <a:ext cx="3049003"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Miguelez</a:t>
            </a:r>
            <a:r>
              <a:rPr lang="en-US" sz="1800" dirty="0">
                <a:effectLst/>
                <a:latin typeface="Times New Roman" panose="02020603050405020304" pitchFamily="18" charset="0"/>
                <a:ea typeface="Times New Roman" panose="02020603050405020304" pitchFamily="18" charset="0"/>
              </a:rPr>
              <a:t> and Moreno (2018</a:t>
            </a:r>
            <a:endParaRPr lang="en-US" dirty="0"/>
          </a:p>
        </p:txBody>
      </p:sp>
      <p:sp>
        <p:nvSpPr>
          <p:cNvPr id="57" name="TextBox 56">
            <a:extLst>
              <a:ext uri="{FF2B5EF4-FFF2-40B4-BE49-F238E27FC236}">
                <a16:creationId xmlns:a16="http://schemas.microsoft.com/office/drawing/2014/main" id="{5784F3EC-E5E1-56FF-D720-F0B39E962111}"/>
              </a:ext>
            </a:extLst>
          </p:cNvPr>
          <p:cNvSpPr txBox="1"/>
          <p:nvPr/>
        </p:nvSpPr>
        <p:spPr>
          <a:xfrm>
            <a:off x="214827" y="3085155"/>
            <a:ext cx="2760971" cy="369332"/>
          </a:xfrm>
          <a:prstGeom prst="rect">
            <a:avLst/>
          </a:prstGeom>
          <a:noFill/>
        </p:spPr>
        <p:txBody>
          <a:bodyPr wrap="square">
            <a:spAutoFit/>
          </a:bodyPr>
          <a:lstStyle/>
          <a:p>
            <a:r>
              <a:rPr lang="en-US" sz="1800" dirty="0" err="1">
                <a:effectLst/>
                <a:latin typeface="Times New Roman" panose="02020603050405020304" pitchFamily="18" charset="0"/>
                <a:ea typeface="Times New Roman" panose="02020603050405020304" pitchFamily="18" charset="0"/>
              </a:rPr>
              <a:t>Vrontis</a:t>
            </a:r>
            <a:r>
              <a:rPr lang="en-US" sz="1800" dirty="0">
                <a:effectLst/>
                <a:latin typeface="Times New Roman" panose="02020603050405020304" pitchFamily="18" charset="0"/>
                <a:ea typeface="Times New Roman" panose="02020603050405020304" pitchFamily="18" charset="0"/>
              </a:rPr>
              <a:t> and </a:t>
            </a:r>
            <a:r>
              <a:rPr lang="en-US" sz="1800" dirty="0" err="1">
                <a:effectLst/>
                <a:latin typeface="Times New Roman" panose="02020603050405020304" pitchFamily="18" charset="0"/>
                <a:ea typeface="Times New Roman" panose="02020603050405020304" pitchFamily="18" charset="0"/>
              </a:rPr>
              <a:t>Christofi</a:t>
            </a:r>
            <a:r>
              <a:rPr lang="en-US" sz="1800" dirty="0">
                <a:effectLst/>
                <a:latin typeface="Times New Roman" panose="02020603050405020304" pitchFamily="18" charset="0"/>
                <a:ea typeface="Times New Roman" panose="02020603050405020304" pitchFamily="18" charset="0"/>
              </a:rPr>
              <a:t> 2021</a:t>
            </a:r>
            <a:endParaRPr lang="en-US" dirty="0"/>
          </a:p>
        </p:txBody>
      </p:sp>
      <p:sp>
        <p:nvSpPr>
          <p:cNvPr id="59" name="TextBox 58">
            <a:extLst>
              <a:ext uri="{FF2B5EF4-FFF2-40B4-BE49-F238E27FC236}">
                <a16:creationId xmlns:a16="http://schemas.microsoft.com/office/drawing/2014/main" id="{D15EB4BE-54D7-FE29-D916-9A4464BABB50}"/>
              </a:ext>
            </a:extLst>
          </p:cNvPr>
          <p:cNvSpPr txBox="1"/>
          <p:nvPr/>
        </p:nvSpPr>
        <p:spPr>
          <a:xfrm>
            <a:off x="7136066" y="2667556"/>
            <a:ext cx="2504931"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Capello and </a:t>
            </a:r>
            <a:r>
              <a:rPr lang="en-US" sz="1800" dirty="0" err="1">
                <a:effectLst/>
                <a:latin typeface="Times New Roman" panose="02020603050405020304" pitchFamily="18" charset="0"/>
                <a:ea typeface="Times New Roman" panose="02020603050405020304" pitchFamily="18" charset="0"/>
              </a:rPr>
              <a:t>Lenzi</a:t>
            </a:r>
            <a:r>
              <a:rPr lang="en-US" sz="1800" dirty="0">
                <a:effectLst/>
                <a:latin typeface="Times New Roman" panose="02020603050405020304" pitchFamily="18" charset="0"/>
                <a:ea typeface="Times New Roman" panose="02020603050405020304" pitchFamily="18" charset="0"/>
              </a:rPr>
              <a:t> (2019</a:t>
            </a:r>
            <a:endParaRPr lang="en-US" dirty="0"/>
          </a:p>
        </p:txBody>
      </p:sp>
    </p:spTree>
    <p:extLst>
      <p:ext uri="{BB962C8B-B14F-4D97-AF65-F5344CB8AC3E}">
        <p14:creationId xmlns:p14="http://schemas.microsoft.com/office/powerpoint/2010/main" val="146112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5" grpId="0"/>
      <p:bldP spid="17" grpId="0"/>
      <p:bldP spid="19" grpId="0"/>
      <p:bldP spid="21" grpId="0"/>
      <p:bldP spid="23" grpId="0"/>
      <p:bldP spid="25" grpId="0"/>
      <p:bldP spid="27" grpId="0"/>
      <p:bldP spid="29" grpId="0"/>
      <p:bldP spid="31" grpId="0"/>
      <p:bldP spid="33" grpId="0"/>
      <p:bldP spid="35" grpId="0"/>
      <p:bldP spid="37" grpId="0"/>
      <p:bldP spid="39" grpId="0"/>
      <p:bldP spid="41" grpId="0"/>
      <p:bldP spid="43" grpId="0"/>
      <p:bldP spid="45" grpId="0"/>
      <p:bldP spid="47" grpId="0"/>
      <p:bldP spid="49" grpId="0"/>
      <p:bldP spid="51" grpId="0"/>
      <p:bldP spid="53" grpId="0"/>
      <p:bldP spid="55" grpId="0"/>
      <p:bldP spid="57" grpId="0"/>
      <p:bldP spid="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Arrow Connector 35">
            <a:extLst>
              <a:ext uri="{FF2B5EF4-FFF2-40B4-BE49-F238E27FC236}">
                <a16:creationId xmlns:a16="http://schemas.microsoft.com/office/drawing/2014/main" id="{56ADD35F-4752-49BC-AFE0-5A20D6E9AE8A}"/>
              </a:ext>
            </a:extLst>
          </p:cNvPr>
          <p:cNvCxnSpPr>
            <a:cxnSpLocks/>
          </p:cNvCxnSpPr>
          <p:nvPr/>
        </p:nvCxnSpPr>
        <p:spPr>
          <a:xfrm>
            <a:off x="4202473" y="2360121"/>
            <a:ext cx="21328" cy="41386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5407B79B-9615-46DE-B79E-6962A395A76B}"/>
              </a:ext>
            </a:extLst>
          </p:cNvPr>
          <p:cNvSpPr txBox="1"/>
          <p:nvPr/>
        </p:nvSpPr>
        <p:spPr>
          <a:xfrm>
            <a:off x="6414567" y="2961477"/>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H-T exports</a:t>
            </a:r>
          </a:p>
        </p:txBody>
      </p:sp>
      <p:sp>
        <p:nvSpPr>
          <p:cNvPr id="23" name="TextBox 22">
            <a:extLst>
              <a:ext uri="{FF2B5EF4-FFF2-40B4-BE49-F238E27FC236}">
                <a16:creationId xmlns:a16="http://schemas.microsoft.com/office/drawing/2014/main" id="{51742DF8-10A4-4E42-A2B2-36A27CBD2678}"/>
              </a:ext>
            </a:extLst>
          </p:cNvPr>
          <p:cNvSpPr txBox="1"/>
          <p:nvPr/>
        </p:nvSpPr>
        <p:spPr>
          <a:xfrm>
            <a:off x="3575761" y="3817193"/>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PCTs</a:t>
            </a:r>
          </a:p>
        </p:txBody>
      </p:sp>
      <p:sp>
        <p:nvSpPr>
          <p:cNvPr id="2" name="TextBox 1">
            <a:extLst>
              <a:ext uri="{FF2B5EF4-FFF2-40B4-BE49-F238E27FC236}">
                <a16:creationId xmlns:a16="http://schemas.microsoft.com/office/drawing/2014/main" id="{BDF00753-AF78-4C42-8050-31B44C56AFC4}"/>
              </a:ext>
            </a:extLst>
          </p:cNvPr>
          <p:cNvSpPr txBox="1"/>
          <p:nvPr/>
        </p:nvSpPr>
        <p:spPr>
          <a:xfrm>
            <a:off x="3570210" y="2931556"/>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patents</a:t>
            </a:r>
          </a:p>
        </p:txBody>
      </p:sp>
      <p:sp>
        <p:nvSpPr>
          <p:cNvPr id="3" name="TextBox 2">
            <a:extLst>
              <a:ext uri="{FF2B5EF4-FFF2-40B4-BE49-F238E27FC236}">
                <a16:creationId xmlns:a16="http://schemas.microsoft.com/office/drawing/2014/main" id="{85F70863-5A69-43F8-9F1A-DD606EA26A02}"/>
              </a:ext>
            </a:extLst>
          </p:cNvPr>
          <p:cNvSpPr txBox="1"/>
          <p:nvPr/>
        </p:nvSpPr>
        <p:spPr>
          <a:xfrm>
            <a:off x="8549735" y="3308585"/>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IP receipts</a:t>
            </a:r>
          </a:p>
        </p:txBody>
      </p:sp>
      <p:sp>
        <p:nvSpPr>
          <p:cNvPr id="4" name="TextBox 3">
            <a:extLst>
              <a:ext uri="{FF2B5EF4-FFF2-40B4-BE49-F238E27FC236}">
                <a16:creationId xmlns:a16="http://schemas.microsoft.com/office/drawing/2014/main" id="{1C961AB0-DA83-4040-A6B6-C1729D24FCB0}"/>
              </a:ext>
            </a:extLst>
          </p:cNvPr>
          <p:cNvSpPr txBox="1"/>
          <p:nvPr/>
        </p:nvSpPr>
        <p:spPr>
          <a:xfrm>
            <a:off x="2856305" y="4209930"/>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Scientific articles</a:t>
            </a:r>
          </a:p>
        </p:txBody>
      </p:sp>
      <p:sp>
        <p:nvSpPr>
          <p:cNvPr id="5" name="TextBox 4">
            <a:extLst>
              <a:ext uri="{FF2B5EF4-FFF2-40B4-BE49-F238E27FC236}">
                <a16:creationId xmlns:a16="http://schemas.microsoft.com/office/drawing/2014/main" id="{05752787-7937-4F68-9761-A8F9931B0901}"/>
              </a:ext>
            </a:extLst>
          </p:cNvPr>
          <p:cNvSpPr txBox="1"/>
          <p:nvPr/>
        </p:nvSpPr>
        <p:spPr>
          <a:xfrm>
            <a:off x="6002992" y="624186"/>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ICTs</a:t>
            </a:r>
          </a:p>
        </p:txBody>
      </p:sp>
      <p:sp>
        <p:nvSpPr>
          <p:cNvPr id="6" name="TextBox 5">
            <a:extLst>
              <a:ext uri="{FF2B5EF4-FFF2-40B4-BE49-F238E27FC236}">
                <a16:creationId xmlns:a16="http://schemas.microsoft.com/office/drawing/2014/main" id="{08C1F2A7-B5DC-41E7-81F7-AD4889BDADE9}"/>
              </a:ext>
            </a:extLst>
          </p:cNvPr>
          <p:cNvSpPr txBox="1"/>
          <p:nvPr/>
        </p:nvSpPr>
        <p:spPr>
          <a:xfrm>
            <a:off x="8544272" y="3932308"/>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New businesses</a:t>
            </a:r>
          </a:p>
        </p:txBody>
      </p:sp>
      <p:sp>
        <p:nvSpPr>
          <p:cNvPr id="7" name="TextBox 6">
            <a:extLst>
              <a:ext uri="{FF2B5EF4-FFF2-40B4-BE49-F238E27FC236}">
                <a16:creationId xmlns:a16="http://schemas.microsoft.com/office/drawing/2014/main" id="{3AC8080A-D783-40AA-8E63-A8E224FE8BA3}"/>
              </a:ext>
            </a:extLst>
          </p:cNvPr>
          <p:cNvSpPr txBox="1"/>
          <p:nvPr/>
        </p:nvSpPr>
        <p:spPr>
          <a:xfrm>
            <a:off x="6231634" y="3624540"/>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productivity</a:t>
            </a:r>
          </a:p>
        </p:txBody>
      </p:sp>
      <p:sp>
        <p:nvSpPr>
          <p:cNvPr id="8" name="TextBox 7">
            <a:extLst>
              <a:ext uri="{FF2B5EF4-FFF2-40B4-BE49-F238E27FC236}">
                <a16:creationId xmlns:a16="http://schemas.microsoft.com/office/drawing/2014/main" id="{AE8B8A44-79CA-458F-AFFF-3EEFFB500248}"/>
              </a:ext>
            </a:extLst>
          </p:cNvPr>
          <p:cNvSpPr txBox="1"/>
          <p:nvPr/>
        </p:nvSpPr>
        <p:spPr>
          <a:xfrm>
            <a:off x="8488368" y="2495128"/>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High Tech products</a:t>
            </a:r>
          </a:p>
        </p:txBody>
      </p:sp>
      <p:sp>
        <p:nvSpPr>
          <p:cNvPr id="9" name="TextBox 8">
            <a:extLst>
              <a:ext uri="{FF2B5EF4-FFF2-40B4-BE49-F238E27FC236}">
                <a16:creationId xmlns:a16="http://schemas.microsoft.com/office/drawing/2014/main" id="{31C35EFD-F35F-46D1-8412-B76DF6436F98}"/>
              </a:ext>
            </a:extLst>
          </p:cNvPr>
          <p:cNvSpPr txBox="1"/>
          <p:nvPr/>
        </p:nvSpPr>
        <p:spPr>
          <a:xfrm>
            <a:off x="2525608" y="529445"/>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R&amp;D</a:t>
            </a:r>
          </a:p>
        </p:txBody>
      </p:sp>
      <p:sp>
        <p:nvSpPr>
          <p:cNvPr id="10" name="TextBox 9">
            <a:extLst>
              <a:ext uri="{FF2B5EF4-FFF2-40B4-BE49-F238E27FC236}">
                <a16:creationId xmlns:a16="http://schemas.microsoft.com/office/drawing/2014/main" id="{8B6FA5DF-1629-4D77-B12E-629E882893C0}"/>
              </a:ext>
            </a:extLst>
          </p:cNvPr>
          <p:cNvSpPr txBox="1"/>
          <p:nvPr/>
        </p:nvSpPr>
        <p:spPr>
          <a:xfrm>
            <a:off x="4775969" y="1310283"/>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U-I collaboration</a:t>
            </a:r>
          </a:p>
        </p:txBody>
      </p:sp>
      <p:sp>
        <p:nvSpPr>
          <p:cNvPr id="11" name="TextBox 10">
            <a:extLst>
              <a:ext uri="{FF2B5EF4-FFF2-40B4-BE49-F238E27FC236}">
                <a16:creationId xmlns:a16="http://schemas.microsoft.com/office/drawing/2014/main" id="{EBDA4190-2D6C-4AD1-B8F0-985E4CEAF32D}"/>
              </a:ext>
            </a:extLst>
          </p:cNvPr>
          <p:cNvSpPr txBox="1"/>
          <p:nvPr/>
        </p:nvSpPr>
        <p:spPr>
          <a:xfrm>
            <a:off x="3840369" y="5078464"/>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Knowledge workers</a:t>
            </a:r>
          </a:p>
        </p:txBody>
      </p:sp>
      <p:sp>
        <p:nvSpPr>
          <p:cNvPr id="12" name="TextBox 11">
            <a:extLst>
              <a:ext uri="{FF2B5EF4-FFF2-40B4-BE49-F238E27FC236}">
                <a16:creationId xmlns:a16="http://schemas.microsoft.com/office/drawing/2014/main" id="{9751493E-7A84-4C06-BD61-44E0FCF9D15A}"/>
              </a:ext>
            </a:extLst>
          </p:cNvPr>
          <p:cNvSpPr txBox="1"/>
          <p:nvPr/>
        </p:nvSpPr>
        <p:spPr>
          <a:xfrm>
            <a:off x="6501899" y="5834467"/>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Venture capital</a:t>
            </a:r>
          </a:p>
        </p:txBody>
      </p:sp>
      <p:sp>
        <p:nvSpPr>
          <p:cNvPr id="13" name="TextBox 12">
            <a:extLst>
              <a:ext uri="{FF2B5EF4-FFF2-40B4-BE49-F238E27FC236}">
                <a16:creationId xmlns:a16="http://schemas.microsoft.com/office/drawing/2014/main" id="{C6116B93-4BA3-412E-95D1-C9C020548F1E}"/>
              </a:ext>
            </a:extLst>
          </p:cNvPr>
          <p:cNvSpPr txBox="1"/>
          <p:nvPr/>
        </p:nvSpPr>
        <p:spPr>
          <a:xfrm>
            <a:off x="9632247" y="5116413"/>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Graduates in science</a:t>
            </a:r>
          </a:p>
        </p:txBody>
      </p:sp>
      <p:sp>
        <p:nvSpPr>
          <p:cNvPr id="14" name="TextBox 13">
            <a:extLst>
              <a:ext uri="{FF2B5EF4-FFF2-40B4-BE49-F238E27FC236}">
                <a16:creationId xmlns:a16="http://schemas.microsoft.com/office/drawing/2014/main" id="{A876DB10-17FA-4759-A7B5-EC1929B516BF}"/>
              </a:ext>
            </a:extLst>
          </p:cNvPr>
          <p:cNvSpPr txBox="1"/>
          <p:nvPr/>
        </p:nvSpPr>
        <p:spPr>
          <a:xfrm>
            <a:off x="1479856" y="2752039"/>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Business models</a:t>
            </a:r>
          </a:p>
        </p:txBody>
      </p:sp>
      <p:sp>
        <p:nvSpPr>
          <p:cNvPr id="15" name="TextBox 14">
            <a:extLst>
              <a:ext uri="{FF2B5EF4-FFF2-40B4-BE49-F238E27FC236}">
                <a16:creationId xmlns:a16="http://schemas.microsoft.com/office/drawing/2014/main" id="{62D67AD7-98E1-479C-A0A4-0C3FAA1FC613}"/>
              </a:ext>
            </a:extLst>
          </p:cNvPr>
          <p:cNvSpPr txBox="1"/>
          <p:nvPr/>
        </p:nvSpPr>
        <p:spPr>
          <a:xfrm>
            <a:off x="1439240" y="3353463"/>
            <a:ext cx="23126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Organizational models</a:t>
            </a:r>
          </a:p>
        </p:txBody>
      </p:sp>
      <p:sp>
        <p:nvSpPr>
          <p:cNvPr id="16" name="Freeform: Shape 15">
            <a:extLst>
              <a:ext uri="{FF2B5EF4-FFF2-40B4-BE49-F238E27FC236}">
                <a16:creationId xmlns:a16="http://schemas.microsoft.com/office/drawing/2014/main" id="{BFADC993-B484-4685-AF6F-5F6BFF753485}"/>
              </a:ext>
            </a:extLst>
          </p:cNvPr>
          <p:cNvSpPr/>
          <p:nvPr/>
        </p:nvSpPr>
        <p:spPr>
          <a:xfrm>
            <a:off x="70292" y="202223"/>
            <a:ext cx="12055902" cy="6154615"/>
          </a:xfrm>
          <a:custGeom>
            <a:avLst/>
            <a:gdLst>
              <a:gd name="connsiteX0" fmla="*/ 4958908 w 12055902"/>
              <a:gd name="connsiteY0" fmla="*/ 52754 h 6154615"/>
              <a:gd name="connsiteX1" fmla="*/ 4695139 w 12055902"/>
              <a:gd name="connsiteY1" fmla="*/ 61546 h 6154615"/>
              <a:gd name="connsiteX2" fmla="*/ 4668762 w 12055902"/>
              <a:gd name="connsiteY2" fmla="*/ 52754 h 6154615"/>
              <a:gd name="connsiteX3" fmla="*/ 4624800 w 12055902"/>
              <a:gd name="connsiteY3" fmla="*/ 35169 h 6154615"/>
              <a:gd name="connsiteX4" fmla="*/ 4141223 w 12055902"/>
              <a:gd name="connsiteY4" fmla="*/ 0 h 6154615"/>
              <a:gd name="connsiteX5" fmla="*/ 3552139 w 12055902"/>
              <a:gd name="connsiteY5" fmla="*/ 17585 h 6154615"/>
              <a:gd name="connsiteX6" fmla="*/ 3341123 w 12055902"/>
              <a:gd name="connsiteY6" fmla="*/ 35169 h 6154615"/>
              <a:gd name="connsiteX7" fmla="*/ 3305954 w 12055902"/>
              <a:gd name="connsiteY7" fmla="*/ 43962 h 6154615"/>
              <a:gd name="connsiteX8" fmla="*/ 3147693 w 12055902"/>
              <a:gd name="connsiteY8" fmla="*/ 52754 h 6154615"/>
              <a:gd name="connsiteX9" fmla="*/ 2901508 w 12055902"/>
              <a:gd name="connsiteY9" fmla="*/ 79131 h 6154615"/>
              <a:gd name="connsiteX10" fmla="*/ 2505854 w 12055902"/>
              <a:gd name="connsiteY10" fmla="*/ 131885 h 6154615"/>
              <a:gd name="connsiteX11" fmla="*/ 1714546 w 12055902"/>
              <a:gd name="connsiteY11" fmla="*/ 96715 h 6154615"/>
              <a:gd name="connsiteX12" fmla="*/ 1565077 w 12055902"/>
              <a:gd name="connsiteY12" fmla="*/ 70339 h 6154615"/>
              <a:gd name="connsiteX13" fmla="*/ 1406816 w 12055902"/>
              <a:gd name="connsiteY13" fmla="*/ 61546 h 6154615"/>
              <a:gd name="connsiteX14" fmla="*/ 1222177 w 12055902"/>
              <a:gd name="connsiteY14" fmla="*/ 35169 h 6154615"/>
              <a:gd name="connsiteX15" fmla="*/ 782562 w 12055902"/>
              <a:gd name="connsiteY15" fmla="*/ 17585 h 6154615"/>
              <a:gd name="connsiteX16" fmla="*/ 738600 w 12055902"/>
              <a:gd name="connsiteY16" fmla="*/ 8792 h 6154615"/>
              <a:gd name="connsiteX17" fmla="*/ 439662 w 12055902"/>
              <a:gd name="connsiteY17" fmla="*/ 70339 h 6154615"/>
              <a:gd name="connsiteX18" fmla="*/ 184685 w 12055902"/>
              <a:gd name="connsiteY18" fmla="*/ 211015 h 6154615"/>
              <a:gd name="connsiteX19" fmla="*/ 105554 w 12055902"/>
              <a:gd name="connsiteY19" fmla="*/ 281354 h 6154615"/>
              <a:gd name="connsiteX20" fmla="*/ 8839 w 12055902"/>
              <a:gd name="connsiteY20" fmla="*/ 430823 h 6154615"/>
              <a:gd name="connsiteX21" fmla="*/ 46 w 12055902"/>
              <a:gd name="connsiteY21" fmla="*/ 483577 h 6154615"/>
              <a:gd name="connsiteX22" fmla="*/ 17631 w 12055902"/>
              <a:gd name="connsiteY22" fmla="*/ 668215 h 6154615"/>
              <a:gd name="connsiteX23" fmla="*/ 35216 w 12055902"/>
              <a:gd name="connsiteY23" fmla="*/ 720969 h 6154615"/>
              <a:gd name="connsiteX24" fmla="*/ 105554 w 12055902"/>
              <a:gd name="connsiteY24" fmla="*/ 879231 h 6154615"/>
              <a:gd name="connsiteX25" fmla="*/ 149516 w 12055902"/>
              <a:gd name="connsiteY25" fmla="*/ 940777 h 6154615"/>
              <a:gd name="connsiteX26" fmla="*/ 184685 w 12055902"/>
              <a:gd name="connsiteY26" fmla="*/ 1019908 h 6154615"/>
              <a:gd name="connsiteX27" fmla="*/ 307777 w 12055902"/>
              <a:gd name="connsiteY27" fmla="*/ 1248508 h 6154615"/>
              <a:gd name="connsiteX28" fmla="*/ 351739 w 12055902"/>
              <a:gd name="connsiteY28" fmla="*/ 1345223 h 6154615"/>
              <a:gd name="connsiteX29" fmla="*/ 360531 w 12055902"/>
              <a:gd name="connsiteY29" fmla="*/ 1371600 h 6154615"/>
              <a:gd name="connsiteX30" fmla="*/ 395700 w 12055902"/>
              <a:gd name="connsiteY30" fmla="*/ 1424354 h 6154615"/>
              <a:gd name="connsiteX31" fmla="*/ 439662 w 12055902"/>
              <a:gd name="connsiteY31" fmla="*/ 1503485 h 6154615"/>
              <a:gd name="connsiteX32" fmla="*/ 448454 w 12055902"/>
              <a:gd name="connsiteY32" fmla="*/ 1538654 h 6154615"/>
              <a:gd name="connsiteX33" fmla="*/ 483623 w 12055902"/>
              <a:gd name="connsiteY33" fmla="*/ 1617785 h 6154615"/>
              <a:gd name="connsiteX34" fmla="*/ 501208 w 12055902"/>
              <a:gd name="connsiteY34" fmla="*/ 1732085 h 6154615"/>
              <a:gd name="connsiteX35" fmla="*/ 510000 w 12055902"/>
              <a:gd name="connsiteY35" fmla="*/ 1758462 h 6154615"/>
              <a:gd name="connsiteX36" fmla="*/ 527585 w 12055902"/>
              <a:gd name="connsiteY36" fmla="*/ 2154115 h 6154615"/>
              <a:gd name="connsiteX37" fmla="*/ 510000 w 12055902"/>
              <a:gd name="connsiteY37" fmla="*/ 2391508 h 6154615"/>
              <a:gd name="connsiteX38" fmla="*/ 501208 w 12055902"/>
              <a:gd name="connsiteY38" fmla="*/ 2479431 h 6154615"/>
              <a:gd name="connsiteX39" fmla="*/ 483623 w 12055902"/>
              <a:gd name="connsiteY39" fmla="*/ 2576146 h 6154615"/>
              <a:gd name="connsiteX40" fmla="*/ 492416 w 12055902"/>
              <a:gd name="connsiteY40" fmla="*/ 3086100 h 6154615"/>
              <a:gd name="connsiteX41" fmla="*/ 510000 w 12055902"/>
              <a:gd name="connsiteY41" fmla="*/ 3261946 h 6154615"/>
              <a:gd name="connsiteX42" fmla="*/ 527585 w 12055902"/>
              <a:gd name="connsiteY42" fmla="*/ 3534508 h 6154615"/>
              <a:gd name="connsiteX43" fmla="*/ 536377 w 12055902"/>
              <a:gd name="connsiteY43" fmla="*/ 3701562 h 6154615"/>
              <a:gd name="connsiteX44" fmla="*/ 562754 w 12055902"/>
              <a:gd name="connsiteY44" fmla="*/ 3991708 h 6154615"/>
              <a:gd name="connsiteX45" fmla="*/ 580339 w 12055902"/>
              <a:gd name="connsiteY45" fmla="*/ 4132385 h 6154615"/>
              <a:gd name="connsiteX46" fmla="*/ 606716 w 12055902"/>
              <a:gd name="connsiteY46" fmla="*/ 4264269 h 6154615"/>
              <a:gd name="connsiteX47" fmla="*/ 650677 w 12055902"/>
              <a:gd name="connsiteY47" fmla="*/ 4642339 h 6154615"/>
              <a:gd name="connsiteX48" fmla="*/ 694639 w 12055902"/>
              <a:gd name="connsiteY48" fmla="*/ 4730262 h 6154615"/>
              <a:gd name="connsiteX49" fmla="*/ 712223 w 12055902"/>
              <a:gd name="connsiteY49" fmla="*/ 4756639 h 6154615"/>
              <a:gd name="connsiteX50" fmla="*/ 835316 w 12055902"/>
              <a:gd name="connsiteY50" fmla="*/ 4888523 h 6154615"/>
              <a:gd name="connsiteX51" fmla="*/ 852900 w 12055902"/>
              <a:gd name="connsiteY51" fmla="*/ 4923692 h 6154615"/>
              <a:gd name="connsiteX52" fmla="*/ 1099085 w 12055902"/>
              <a:gd name="connsiteY52" fmla="*/ 5108331 h 6154615"/>
              <a:gd name="connsiteX53" fmla="*/ 1151839 w 12055902"/>
              <a:gd name="connsiteY53" fmla="*/ 5143500 h 6154615"/>
              <a:gd name="connsiteX54" fmla="*/ 1239762 w 12055902"/>
              <a:gd name="connsiteY54" fmla="*/ 5187462 h 6154615"/>
              <a:gd name="connsiteX55" fmla="*/ 1283723 w 12055902"/>
              <a:gd name="connsiteY55" fmla="*/ 5213839 h 6154615"/>
              <a:gd name="connsiteX56" fmla="*/ 1441985 w 12055902"/>
              <a:gd name="connsiteY56" fmla="*/ 5319346 h 6154615"/>
              <a:gd name="connsiteX57" fmla="*/ 1538700 w 12055902"/>
              <a:gd name="connsiteY57" fmla="*/ 5416062 h 6154615"/>
              <a:gd name="connsiteX58" fmla="*/ 1609039 w 12055902"/>
              <a:gd name="connsiteY58" fmla="*/ 5477608 h 6154615"/>
              <a:gd name="connsiteX59" fmla="*/ 1635416 w 12055902"/>
              <a:gd name="connsiteY59" fmla="*/ 5539154 h 6154615"/>
              <a:gd name="connsiteX60" fmla="*/ 1653000 w 12055902"/>
              <a:gd name="connsiteY60" fmla="*/ 5723792 h 6154615"/>
              <a:gd name="connsiteX61" fmla="*/ 1644208 w 12055902"/>
              <a:gd name="connsiteY61" fmla="*/ 5758962 h 6154615"/>
              <a:gd name="connsiteX62" fmla="*/ 1635416 w 12055902"/>
              <a:gd name="connsiteY62" fmla="*/ 5802923 h 6154615"/>
              <a:gd name="connsiteX63" fmla="*/ 1582662 w 12055902"/>
              <a:gd name="connsiteY63" fmla="*/ 5873262 h 6154615"/>
              <a:gd name="connsiteX64" fmla="*/ 1494739 w 12055902"/>
              <a:gd name="connsiteY64" fmla="*/ 5978769 h 6154615"/>
              <a:gd name="connsiteX65" fmla="*/ 1398023 w 12055902"/>
              <a:gd name="connsiteY65" fmla="*/ 6066692 h 6154615"/>
              <a:gd name="connsiteX66" fmla="*/ 1389231 w 12055902"/>
              <a:gd name="connsiteY66" fmla="*/ 6101862 h 6154615"/>
              <a:gd name="connsiteX67" fmla="*/ 1415608 w 12055902"/>
              <a:gd name="connsiteY67" fmla="*/ 6128239 h 6154615"/>
              <a:gd name="connsiteX68" fmla="*/ 1644208 w 12055902"/>
              <a:gd name="connsiteY68" fmla="*/ 6154615 h 6154615"/>
              <a:gd name="connsiteX69" fmla="*/ 3191654 w 12055902"/>
              <a:gd name="connsiteY69" fmla="*/ 6145823 h 6154615"/>
              <a:gd name="connsiteX70" fmla="*/ 4369823 w 12055902"/>
              <a:gd name="connsiteY70" fmla="*/ 6119446 h 6154615"/>
              <a:gd name="connsiteX71" fmla="*/ 4923739 w 12055902"/>
              <a:gd name="connsiteY71" fmla="*/ 6093069 h 6154615"/>
              <a:gd name="connsiteX72" fmla="*/ 5671085 w 12055902"/>
              <a:gd name="connsiteY72" fmla="*/ 6066692 h 6154615"/>
              <a:gd name="connsiteX73" fmla="*/ 6216208 w 12055902"/>
              <a:gd name="connsiteY73" fmla="*/ 6049108 h 6154615"/>
              <a:gd name="connsiteX74" fmla="*/ 7737277 w 12055902"/>
              <a:gd name="connsiteY74" fmla="*/ 6057900 h 6154615"/>
              <a:gd name="connsiteX75" fmla="*/ 8247231 w 12055902"/>
              <a:gd name="connsiteY75" fmla="*/ 6049108 h 6154615"/>
              <a:gd name="connsiteX76" fmla="*/ 9794677 w 12055902"/>
              <a:gd name="connsiteY76" fmla="*/ 5873262 h 6154615"/>
              <a:gd name="connsiteX77" fmla="*/ 9961731 w 12055902"/>
              <a:gd name="connsiteY77" fmla="*/ 5846885 h 6154615"/>
              <a:gd name="connsiteX78" fmla="*/ 10462893 w 12055902"/>
              <a:gd name="connsiteY78" fmla="*/ 5811715 h 6154615"/>
              <a:gd name="connsiteX79" fmla="*/ 11034393 w 12055902"/>
              <a:gd name="connsiteY79" fmla="*/ 5785339 h 6154615"/>
              <a:gd name="connsiteX80" fmla="*/ 11438839 w 12055902"/>
              <a:gd name="connsiteY80" fmla="*/ 5802923 h 6154615"/>
              <a:gd name="connsiteX81" fmla="*/ 11535554 w 12055902"/>
              <a:gd name="connsiteY81" fmla="*/ 5811715 h 6154615"/>
              <a:gd name="connsiteX82" fmla="*/ 11685023 w 12055902"/>
              <a:gd name="connsiteY82" fmla="*/ 5820508 h 6154615"/>
              <a:gd name="connsiteX83" fmla="*/ 12045508 w 12055902"/>
              <a:gd name="connsiteY83" fmla="*/ 5758962 h 6154615"/>
              <a:gd name="connsiteX84" fmla="*/ 12019131 w 12055902"/>
              <a:gd name="connsiteY84" fmla="*/ 5653454 h 6154615"/>
              <a:gd name="connsiteX85" fmla="*/ 12010339 w 12055902"/>
              <a:gd name="connsiteY85" fmla="*/ 5530362 h 6154615"/>
              <a:gd name="connsiteX86" fmla="*/ 11966377 w 12055902"/>
              <a:gd name="connsiteY86" fmla="*/ 5398477 h 6154615"/>
              <a:gd name="connsiteX87" fmla="*/ 11860870 w 12055902"/>
              <a:gd name="connsiteY87" fmla="*/ 5161085 h 6154615"/>
              <a:gd name="connsiteX88" fmla="*/ 11843285 w 12055902"/>
              <a:gd name="connsiteY88" fmla="*/ 5090746 h 6154615"/>
              <a:gd name="connsiteX89" fmla="*/ 11816908 w 12055902"/>
              <a:gd name="connsiteY89" fmla="*/ 5046785 h 6154615"/>
              <a:gd name="connsiteX90" fmla="*/ 11781739 w 12055902"/>
              <a:gd name="connsiteY90" fmla="*/ 4906108 h 6154615"/>
              <a:gd name="connsiteX91" fmla="*/ 11772946 w 12055902"/>
              <a:gd name="connsiteY91" fmla="*/ 4800600 h 6154615"/>
              <a:gd name="connsiteX92" fmla="*/ 11755362 w 12055902"/>
              <a:gd name="connsiteY92" fmla="*/ 4598377 h 6154615"/>
              <a:gd name="connsiteX93" fmla="*/ 11746570 w 12055902"/>
              <a:gd name="connsiteY93" fmla="*/ 3903785 h 6154615"/>
              <a:gd name="connsiteX94" fmla="*/ 11764154 w 12055902"/>
              <a:gd name="connsiteY94" fmla="*/ 3569677 h 6154615"/>
              <a:gd name="connsiteX95" fmla="*/ 11790531 w 12055902"/>
              <a:gd name="connsiteY95" fmla="*/ 3420208 h 6154615"/>
              <a:gd name="connsiteX96" fmla="*/ 11799323 w 12055902"/>
              <a:gd name="connsiteY96" fmla="*/ 3323492 h 6154615"/>
              <a:gd name="connsiteX97" fmla="*/ 11808116 w 12055902"/>
              <a:gd name="connsiteY97" fmla="*/ 3279531 h 6154615"/>
              <a:gd name="connsiteX98" fmla="*/ 11834493 w 12055902"/>
              <a:gd name="connsiteY98" fmla="*/ 3033346 h 6154615"/>
              <a:gd name="connsiteX99" fmla="*/ 11825700 w 12055902"/>
              <a:gd name="connsiteY99" fmla="*/ 2558562 h 6154615"/>
              <a:gd name="connsiteX100" fmla="*/ 11816908 w 12055902"/>
              <a:gd name="connsiteY100" fmla="*/ 2426677 h 6154615"/>
              <a:gd name="connsiteX101" fmla="*/ 11808116 w 12055902"/>
              <a:gd name="connsiteY101" fmla="*/ 2215662 h 6154615"/>
              <a:gd name="connsiteX102" fmla="*/ 11772946 w 12055902"/>
              <a:gd name="connsiteY102" fmla="*/ 1987062 h 6154615"/>
              <a:gd name="connsiteX103" fmla="*/ 11764154 w 12055902"/>
              <a:gd name="connsiteY103" fmla="*/ 1960685 h 6154615"/>
              <a:gd name="connsiteX104" fmla="*/ 11728985 w 12055902"/>
              <a:gd name="connsiteY104" fmla="*/ 1837592 h 6154615"/>
              <a:gd name="connsiteX105" fmla="*/ 11693816 w 12055902"/>
              <a:gd name="connsiteY105" fmla="*/ 1679331 h 6154615"/>
              <a:gd name="connsiteX106" fmla="*/ 11632270 w 12055902"/>
              <a:gd name="connsiteY106" fmla="*/ 1503485 h 6154615"/>
              <a:gd name="connsiteX107" fmla="*/ 11597100 w 12055902"/>
              <a:gd name="connsiteY107" fmla="*/ 1406769 h 6154615"/>
              <a:gd name="connsiteX108" fmla="*/ 11588308 w 12055902"/>
              <a:gd name="connsiteY108" fmla="*/ 1371600 h 6154615"/>
              <a:gd name="connsiteX109" fmla="*/ 11570723 w 12055902"/>
              <a:gd name="connsiteY109" fmla="*/ 1318846 h 6154615"/>
              <a:gd name="connsiteX110" fmla="*/ 11535554 w 12055902"/>
              <a:gd name="connsiteY110" fmla="*/ 1160585 h 6154615"/>
              <a:gd name="connsiteX111" fmla="*/ 11509177 w 12055902"/>
              <a:gd name="connsiteY111" fmla="*/ 1063869 h 6154615"/>
              <a:gd name="connsiteX112" fmla="*/ 11482800 w 12055902"/>
              <a:gd name="connsiteY112" fmla="*/ 984739 h 6154615"/>
              <a:gd name="connsiteX113" fmla="*/ 11474008 w 12055902"/>
              <a:gd name="connsiteY113" fmla="*/ 940777 h 6154615"/>
              <a:gd name="connsiteX114" fmla="*/ 11438839 w 12055902"/>
              <a:gd name="connsiteY114" fmla="*/ 817685 h 6154615"/>
              <a:gd name="connsiteX115" fmla="*/ 11421254 w 12055902"/>
              <a:gd name="connsiteY115" fmla="*/ 738554 h 6154615"/>
              <a:gd name="connsiteX116" fmla="*/ 11412462 w 12055902"/>
              <a:gd name="connsiteY116" fmla="*/ 712177 h 6154615"/>
              <a:gd name="connsiteX117" fmla="*/ 11394877 w 12055902"/>
              <a:gd name="connsiteY117" fmla="*/ 685800 h 6154615"/>
              <a:gd name="connsiteX118" fmla="*/ 11359708 w 12055902"/>
              <a:gd name="connsiteY118" fmla="*/ 597877 h 6154615"/>
              <a:gd name="connsiteX119" fmla="*/ 11333331 w 12055902"/>
              <a:gd name="connsiteY119" fmla="*/ 571500 h 6154615"/>
              <a:gd name="connsiteX120" fmla="*/ 11271785 w 12055902"/>
              <a:gd name="connsiteY120" fmla="*/ 457200 h 6154615"/>
              <a:gd name="connsiteX121" fmla="*/ 11183862 w 12055902"/>
              <a:gd name="connsiteY121" fmla="*/ 360485 h 6154615"/>
              <a:gd name="connsiteX122" fmla="*/ 11104731 w 12055902"/>
              <a:gd name="connsiteY122" fmla="*/ 290146 h 6154615"/>
              <a:gd name="connsiteX123" fmla="*/ 10981639 w 12055902"/>
              <a:gd name="connsiteY123" fmla="*/ 202223 h 6154615"/>
              <a:gd name="connsiteX124" fmla="*/ 10665116 w 12055902"/>
              <a:gd name="connsiteY124" fmla="*/ 131885 h 6154615"/>
              <a:gd name="connsiteX125" fmla="*/ 10454100 w 12055902"/>
              <a:gd name="connsiteY125" fmla="*/ 140677 h 6154615"/>
              <a:gd name="connsiteX126" fmla="*/ 10383762 w 12055902"/>
              <a:gd name="connsiteY126" fmla="*/ 149469 h 6154615"/>
              <a:gd name="connsiteX127" fmla="*/ 10278254 w 12055902"/>
              <a:gd name="connsiteY127" fmla="*/ 158262 h 6154615"/>
              <a:gd name="connsiteX128" fmla="*/ 10076031 w 12055902"/>
              <a:gd name="connsiteY128" fmla="*/ 167054 h 6154615"/>
              <a:gd name="connsiteX129" fmla="*/ 9882600 w 12055902"/>
              <a:gd name="connsiteY129" fmla="*/ 202223 h 6154615"/>
              <a:gd name="connsiteX130" fmla="*/ 9821054 w 12055902"/>
              <a:gd name="connsiteY130" fmla="*/ 211015 h 6154615"/>
              <a:gd name="connsiteX131" fmla="*/ 8027423 w 12055902"/>
              <a:gd name="connsiteY131" fmla="*/ 228600 h 6154615"/>
              <a:gd name="connsiteX132" fmla="*/ 7622977 w 12055902"/>
              <a:gd name="connsiteY132" fmla="*/ 246185 h 6154615"/>
              <a:gd name="connsiteX133" fmla="*/ 6233793 w 12055902"/>
              <a:gd name="connsiteY133" fmla="*/ 228600 h 6154615"/>
              <a:gd name="connsiteX134" fmla="*/ 6057946 w 12055902"/>
              <a:gd name="connsiteY134" fmla="*/ 193431 h 6154615"/>
              <a:gd name="connsiteX135" fmla="*/ 5952439 w 12055902"/>
              <a:gd name="connsiteY135" fmla="*/ 184639 h 6154615"/>
              <a:gd name="connsiteX136" fmla="*/ 5820554 w 12055902"/>
              <a:gd name="connsiteY136" fmla="*/ 175846 h 6154615"/>
              <a:gd name="connsiteX137" fmla="*/ 5741423 w 12055902"/>
              <a:gd name="connsiteY137" fmla="*/ 167054 h 6154615"/>
              <a:gd name="connsiteX138" fmla="*/ 5662293 w 12055902"/>
              <a:gd name="connsiteY138" fmla="*/ 149469 h 6154615"/>
              <a:gd name="connsiteX139" fmla="*/ 5600746 w 12055902"/>
              <a:gd name="connsiteY139" fmla="*/ 131885 h 6154615"/>
              <a:gd name="connsiteX140" fmla="*/ 5521616 w 12055902"/>
              <a:gd name="connsiteY140" fmla="*/ 114300 h 6154615"/>
              <a:gd name="connsiteX141" fmla="*/ 5187508 w 12055902"/>
              <a:gd name="connsiteY141" fmla="*/ 105508 h 6154615"/>
              <a:gd name="connsiteX142" fmla="*/ 5082000 w 12055902"/>
              <a:gd name="connsiteY142" fmla="*/ 87923 h 6154615"/>
              <a:gd name="connsiteX143" fmla="*/ 5055623 w 12055902"/>
              <a:gd name="connsiteY143" fmla="*/ 79131 h 6154615"/>
              <a:gd name="connsiteX144" fmla="*/ 5020454 w 12055902"/>
              <a:gd name="connsiteY144" fmla="*/ 70339 h 6154615"/>
              <a:gd name="connsiteX145" fmla="*/ 4958908 w 12055902"/>
              <a:gd name="connsiteY145" fmla="*/ 52754 h 6154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2055902" h="6154615">
                <a:moveTo>
                  <a:pt x="4958908" y="52754"/>
                </a:moveTo>
                <a:cubicBezTo>
                  <a:pt x="4904689" y="51288"/>
                  <a:pt x="4889000" y="72317"/>
                  <a:pt x="4695139" y="61546"/>
                </a:cubicBezTo>
                <a:cubicBezTo>
                  <a:pt x="4686347" y="58615"/>
                  <a:pt x="4677440" y="56008"/>
                  <a:pt x="4668762" y="52754"/>
                </a:cubicBezTo>
                <a:cubicBezTo>
                  <a:pt x="4653984" y="47212"/>
                  <a:pt x="4640415" y="37465"/>
                  <a:pt x="4624800" y="35169"/>
                </a:cubicBezTo>
                <a:cubicBezTo>
                  <a:pt x="4426826" y="6055"/>
                  <a:pt x="4336640" y="7516"/>
                  <a:pt x="4141223" y="0"/>
                </a:cubicBezTo>
                <a:lnTo>
                  <a:pt x="3552139" y="17585"/>
                </a:lnTo>
                <a:cubicBezTo>
                  <a:pt x="3481625" y="20685"/>
                  <a:pt x="3411304" y="27650"/>
                  <a:pt x="3341123" y="35169"/>
                </a:cubicBezTo>
                <a:cubicBezTo>
                  <a:pt x="3329108" y="36456"/>
                  <a:pt x="3317988" y="42868"/>
                  <a:pt x="3305954" y="43962"/>
                </a:cubicBezTo>
                <a:cubicBezTo>
                  <a:pt x="3253336" y="48746"/>
                  <a:pt x="3200329" y="48177"/>
                  <a:pt x="3147693" y="52754"/>
                </a:cubicBezTo>
                <a:cubicBezTo>
                  <a:pt x="3065472" y="59904"/>
                  <a:pt x="2983361" y="68569"/>
                  <a:pt x="2901508" y="79131"/>
                </a:cubicBezTo>
                <a:cubicBezTo>
                  <a:pt x="2414022" y="142032"/>
                  <a:pt x="2753181" y="109399"/>
                  <a:pt x="2505854" y="131885"/>
                </a:cubicBezTo>
                <a:cubicBezTo>
                  <a:pt x="2242085" y="120162"/>
                  <a:pt x="1978013" y="113951"/>
                  <a:pt x="1714546" y="96715"/>
                </a:cubicBezTo>
                <a:cubicBezTo>
                  <a:pt x="1664061" y="93412"/>
                  <a:pt x="1615343" y="76084"/>
                  <a:pt x="1565077" y="70339"/>
                </a:cubicBezTo>
                <a:cubicBezTo>
                  <a:pt x="1512584" y="64340"/>
                  <a:pt x="1459517" y="65310"/>
                  <a:pt x="1406816" y="61546"/>
                </a:cubicBezTo>
                <a:cubicBezTo>
                  <a:pt x="1246245" y="50076"/>
                  <a:pt x="1392420" y="57375"/>
                  <a:pt x="1222177" y="35169"/>
                </a:cubicBezTo>
                <a:cubicBezTo>
                  <a:pt x="1103606" y="19703"/>
                  <a:pt x="842709" y="19168"/>
                  <a:pt x="782562" y="17585"/>
                </a:cubicBezTo>
                <a:cubicBezTo>
                  <a:pt x="767908" y="14654"/>
                  <a:pt x="753531" y="8170"/>
                  <a:pt x="738600" y="8792"/>
                </a:cubicBezTo>
                <a:cubicBezTo>
                  <a:pt x="594068" y="14814"/>
                  <a:pt x="567886" y="22255"/>
                  <a:pt x="439662" y="70339"/>
                </a:cubicBezTo>
                <a:cubicBezTo>
                  <a:pt x="364818" y="98406"/>
                  <a:pt x="227202" y="173222"/>
                  <a:pt x="184685" y="211015"/>
                </a:cubicBezTo>
                <a:cubicBezTo>
                  <a:pt x="158308" y="234461"/>
                  <a:pt x="129000" y="254977"/>
                  <a:pt x="105554" y="281354"/>
                </a:cubicBezTo>
                <a:cubicBezTo>
                  <a:pt x="66933" y="324803"/>
                  <a:pt x="37666" y="380376"/>
                  <a:pt x="8839" y="430823"/>
                </a:cubicBezTo>
                <a:cubicBezTo>
                  <a:pt x="5908" y="448408"/>
                  <a:pt x="-614" y="465762"/>
                  <a:pt x="46" y="483577"/>
                </a:cubicBezTo>
                <a:cubicBezTo>
                  <a:pt x="2334" y="545359"/>
                  <a:pt x="8570" y="607058"/>
                  <a:pt x="17631" y="668215"/>
                </a:cubicBezTo>
                <a:cubicBezTo>
                  <a:pt x="20347" y="686551"/>
                  <a:pt x="28982" y="703513"/>
                  <a:pt x="35216" y="720969"/>
                </a:cubicBezTo>
                <a:cubicBezTo>
                  <a:pt x="57010" y="781992"/>
                  <a:pt x="71447" y="821249"/>
                  <a:pt x="105554" y="879231"/>
                </a:cubicBezTo>
                <a:cubicBezTo>
                  <a:pt x="118337" y="900962"/>
                  <a:pt x="137156" y="918803"/>
                  <a:pt x="149516" y="940777"/>
                </a:cubicBezTo>
                <a:cubicBezTo>
                  <a:pt x="163667" y="965935"/>
                  <a:pt x="171776" y="994091"/>
                  <a:pt x="184685" y="1019908"/>
                </a:cubicBezTo>
                <a:cubicBezTo>
                  <a:pt x="278355" y="1207250"/>
                  <a:pt x="136195" y="871034"/>
                  <a:pt x="307777" y="1248508"/>
                </a:cubicBezTo>
                <a:cubicBezTo>
                  <a:pt x="322431" y="1280746"/>
                  <a:pt x="337789" y="1312674"/>
                  <a:pt x="351739" y="1345223"/>
                </a:cubicBezTo>
                <a:cubicBezTo>
                  <a:pt x="355390" y="1353742"/>
                  <a:pt x="356030" y="1363498"/>
                  <a:pt x="360531" y="1371600"/>
                </a:cubicBezTo>
                <a:cubicBezTo>
                  <a:pt x="370794" y="1390075"/>
                  <a:pt x="384827" y="1406232"/>
                  <a:pt x="395700" y="1424354"/>
                </a:cubicBezTo>
                <a:cubicBezTo>
                  <a:pt x="411225" y="1450228"/>
                  <a:pt x="425008" y="1477108"/>
                  <a:pt x="439662" y="1503485"/>
                </a:cubicBezTo>
                <a:cubicBezTo>
                  <a:pt x="442593" y="1515208"/>
                  <a:pt x="444116" y="1527376"/>
                  <a:pt x="448454" y="1538654"/>
                </a:cubicBezTo>
                <a:cubicBezTo>
                  <a:pt x="458816" y="1565595"/>
                  <a:pt x="476028" y="1589937"/>
                  <a:pt x="483623" y="1617785"/>
                </a:cubicBezTo>
                <a:cubicBezTo>
                  <a:pt x="493766" y="1654975"/>
                  <a:pt x="494104" y="1694197"/>
                  <a:pt x="501208" y="1732085"/>
                </a:cubicBezTo>
                <a:cubicBezTo>
                  <a:pt x="502916" y="1741194"/>
                  <a:pt x="507069" y="1749670"/>
                  <a:pt x="510000" y="1758462"/>
                </a:cubicBezTo>
                <a:cubicBezTo>
                  <a:pt x="516207" y="1863967"/>
                  <a:pt x="529201" y="2065252"/>
                  <a:pt x="527585" y="2154115"/>
                </a:cubicBezTo>
                <a:cubicBezTo>
                  <a:pt x="526142" y="2233450"/>
                  <a:pt x="516413" y="2312420"/>
                  <a:pt x="510000" y="2391508"/>
                </a:cubicBezTo>
                <a:cubicBezTo>
                  <a:pt x="507620" y="2420865"/>
                  <a:pt x="505373" y="2450273"/>
                  <a:pt x="501208" y="2479431"/>
                </a:cubicBezTo>
                <a:cubicBezTo>
                  <a:pt x="496574" y="2511869"/>
                  <a:pt x="489485" y="2543908"/>
                  <a:pt x="483623" y="2576146"/>
                </a:cubicBezTo>
                <a:cubicBezTo>
                  <a:pt x="486554" y="2746131"/>
                  <a:pt x="485882" y="2916216"/>
                  <a:pt x="492416" y="3086100"/>
                </a:cubicBezTo>
                <a:cubicBezTo>
                  <a:pt x="494680" y="3144964"/>
                  <a:pt x="505394" y="3203219"/>
                  <a:pt x="510000" y="3261946"/>
                </a:cubicBezTo>
                <a:cubicBezTo>
                  <a:pt x="517119" y="3352710"/>
                  <a:pt x="522800" y="3443591"/>
                  <a:pt x="527585" y="3534508"/>
                </a:cubicBezTo>
                <a:cubicBezTo>
                  <a:pt x="530516" y="3590193"/>
                  <a:pt x="532496" y="3645935"/>
                  <a:pt x="536377" y="3701562"/>
                </a:cubicBezTo>
                <a:cubicBezTo>
                  <a:pt x="543566" y="3804598"/>
                  <a:pt x="550906" y="3892972"/>
                  <a:pt x="562754" y="3991708"/>
                </a:cubicBezTo>
                <a:cubicBezTo>
                  <a:pt x="568384" y="4038629"/>
                  <a:pt x="572814" y="4085731"/>
                  <a:pt x="580339" y="4132385"/>
                </a:cubicBezTo>
                <a:cubicBezTo>
                  <a:pt x="587478" y="4176645"/>
                  <a:pt x="597924" y="4220308"/>
                  <a:pt x="606716" y="4264269"/>
                </a:cubicBezTo>
                <a:cubicBezTo>
                  <a:pt x="611393" y="4348464"/>
                  <a:pt x="618719" y="4578424"/>
                  <a:pt x="650677" y="4642339"/>
                </a:cubicBezTo>
                <a:cubicBezTo>
                  <a:pt x="665331" y="4671647"/>
                  <a:pt x="679104" y="4701412"/>
                  <a:pt x="694639" y="4730262"/>
                </a:cubicBezTo>
                <a:cubicBezTo>
                  <a:pt x="699649" y="4739566"/>
                  <a:pt x="705203" y="4748741"/>
                  <a:pt x="712223" y="4756639"/>
                </a:cubicBezTo>
                <a:cubicBezTo>
                  <a:pt x="752174" y="4801584"/>
                  <a:pt x="796581" y="4842526"/>
                  <a:pt x="835316" y="4888523"/>
                </a:cubicBezTo>
                <a:cubicBezTo>
                  <a:pt x="843758" y="4898548"/>
                  <a:pt x="842831" y="4915301"/>
                  <a:pt x="852900" y="4923692"/>
                </a:cubicBezTo>
                <a:cubicBezTo>
                  <a:pt x="931702" y="4989360"/>
                  <a:pt x="1016444" y="5047565"/>
                  <a:pt x="1099085" y="5108331"/>
                </a:cubicBezTo>
                <a:cubicBezTo>
                  <a:pt x="1116112" y="5120851"/>
                  <a:pt x="1133419" y="5133139"/>
                  <a:pt x="1151839" y="5143500"/>
                </a:cubicBezTo>
                <a:cubicBezTo>
                  <a:pt x="1180398" y="5159564"/>
                  <a:pt x="1210850" y="5172042"/>
                  <a:pt x="1239762" y="5187462"/>
                </a:cubicBezTo>
                <a:cubicBezTo>
                  <a:pt x="1254841" y="5195504"/>
                  <a:pt x="1269409" y="5204504"/>
                  <a:pt x="1283723" y="5213839"/>
                </a:cubicBezTo>
                <a:cubicBezTo>
                  <a:pt x="1336829" y="5248473"/>
                  <a:pt x="1392309" y="5279948"/>
                  <a:pt x="1441985" y="5319346"/>
                </a:cubicBezTo>
                <a:cubicBezTo>
                  <a:pt x="1477706" y="5347677"/>
                  <a:pt x="1504388" y="5386040"/>
                  <a:pt x="1538700" y="5416062"/>
                </a:cubicBezTo>
                <a:lnTo>
                  <a:pt x="1609039" y="5477608"/>
                </a:lnTo>
                <a:cubicBezTo>
                  <a:pt x="1617831" y="5498123"/>
                  <a:pt x="1630003" y="5517500"/>
                  <a:pt x="1635416" y="5539154"/>
                </a:cubicBezTo>
                <a:cubicBezTo>
                  <a:pt x="1640174" y="5558187"/>
                  <a:pt x="1652550" y="5718395"/>
                  <a:pt x="1653000" y="5723792"/>
                </a:cubicBezTo>
                <a:cubicBezTo>
                  <a:pt x="1650069" y="5735515"/>
                  <a:pt x="1646829" y="5747166"/>
                  <a:pt x="1644208" y="5758962"/>
                </a:cubicBezTo>
                <a:cubicBezTo>
                  <a:pt x="1640966" y="5773550"/>
                  <a:pt x="1640663" y="5788931"/>
                  <a:pt x="1635416" y="5802923"/>
                </a:cubicBezTo>
                <a:cubicBezTo>
                  <a:pt x="1630432" y="5816215"/>
                  <a:pt x="1583568" y="5872016"/>
                  <a:pt x="1582662" y="5873262"/>
                </a:cubicBezTo>
                <a:cubicBezTo>
                  <a:pt x="1537752" y="5935013"/>
                  <a:pt x="1557667" y="5924831"/>
                  <a:pt x="1494739" y="5978769"/>
                </a:cubicBezTo>
                <a:cubicBezTo>
                  <a:pt x="1394212" y="6064934"/>
                  <a:pt x="1451217" y="5995767"/>
                  <a:pt x="1398023" y="6066692"/>
                </a:cubicBezTo>
                <a:cubicBezTo>
                  <a:pt x="1395092" y="6078415"/>
                  <a:pt x="1385911" y="6090243"/>
                  <a:pt x="1389231" y="6101862"/>
                </a:cubicBezTo>
                <a:cubicBezTo>
                  <a:pt x="1392647" y="6113818"/>
                  <a:pt x="1403432" y="6125720"/>
                  <a:pt x="1415608" y="6128239"/>
                </a:cubicBezTo>
                <a:cubicBezTo>
                  <a:pt x="1490723" y="6143780"/>
                  <a:pt x="1568008" y="6145823"/>
                  <a:pt x="1644208" y="6154615"/>
                </a:cubicBezTo>
                <a:lnTo>
                  <a:pt x="3191654" y="6145823"/>
                </a:lnTo>
                <a:cubicBezTo>
                  <a:pt x="3584508" y="6142508"/>
                  <a:pt x="3977157" y="6130996"/>
                  <a:pt x="4369823" y="6119446"/>
                </a:cubicBezTo>
                <a:cubicBezTo>
                  <a:pt x="4599641" y="6081144"/>
                  <a:pt x="4290544" y="6130315"/>
                  <a:pt x="4923739" y="6093069"/>
                </a:cubicBezTo>
                <a:cubicBezTo>
                  <a:pt x="5371917" y="6066706"/>
                  <a:pt x="5122878" y="6077442"/>
                  <a:pt x="5671085" y="6066692"/>
                </a:cubicBezTo>
                <a:cubicBezTo>
                  <a:pt x="5844731" y="6059142"/>
                  <a:pt x="6047860" y="6049108"/>
                  <a:pt x="6216208" y="6049108"/>
                </a:cubicBezTo>
                <a:lnTo>
                  <a:pt x="7737277" y="6057900"/>
                </a:lnTo>
                <a:lnTo>
                  <a:pt x="8247231" y="6049108"/>
                </a:lnTo>
                <a:cubicBezTo>
                  <a:pt x="8569432" y="6024469"/>
                  <a:pt x="9391383" y="5926710"/>
                  <a:pt x="9794677" y="5873262"/>
                </a:cubicBezTo>
                <a:cubicBezTo>
                  <a:pt x="9850563" y="5865855"/>
                  <a:pt x="9905656" y="5852686"/>
                  <a:pt x="9961731" y="5846885"/>
                </a:cubicBezTo>
                <a:cubicBezTo>
                  <a:pt x="10250724" y="5816989"/>
                  <a:pt x="10239295" y="5826622"/>
                  <a:pt x="10462893" y="5811715"/>
                </a:cubicBezTo>
                <a:cubicBezTo>
                  <a:pt x="10875339" y="5784219"/>
                  <a:pt x="10531176" y="5798581"/>
                  <a:pt x="11034393" y="5785339"/>
                </a:cubicBezTo>
                <a:lnTo>
                  <a:pt x="11438839" y="5802923"/>
                </a:lnTo>
                <a:cubicBezTo>
                  <a:pt x="11471166" y="5804624"/>
                  <a:pt x="11503265" y="5809409"/>
                  <a:pt x="11535554" y="5811715"/>
                </a:cubicBezTo>
                <a:cubicBezTo>
                  <a:pt x="11585336" y="5815271"/>
                  <a:pt x="11635200" y="5817577"/>
                  <a:pt x="11685023" y="5820508"/>
                </a:cubicBezTo>
                <a:cubicBezTo>
                  <a:pt x="11805185" y="5799993"/>
                  <a:pt x="11936477" y="5813478"/>
                  <a:pt x="12045508" y="5758962"/>
                </a:cubicBezTo>
                <a:cubicBezTo>
                  <a:pt x="12077933" y="5742750"/>
                  <a:pt x="12024643" y="5689284"/>
                  <a:pt x="12019131" y="5653454"/>
                </a:cubicBezTo>
                <a:cubicBezTo>
                  <a:pt x="12012876" y="5612797"/>
                  <a:pt x="12018673" y="5570644"/>
                  <a:pt x="12010339" y="5530362"/>
                </a:cubicBezTo>
                <a:cubicBezTo>
                  <a:pt x="12000950" y="5484983"/>
                  <a:pt x="11982648" y="5441866"/>
                  <a:pt x="11966377" y="5398477"/>
                </a:cubicBezTo>
                <a:cubicBezTo>
                  <a:pt x="11890305" y="5195618"/>
                  <a:pt x="11930174" y="5311244"/>
                  <a:pt x="11860870" y="5161085"/>
                </a:cubicBezTo>
                <a:cubicBezTo>
                  <a:pt x="11831788" y="5098075"/>
                  <a:pt x="11878989" y="5180005"/>
                  <a:pt x="11843285" y="5090746"/>
                </a:cubicBezTo>
                <a:cubicBezTo>
                  <a:pt x="11836938" y="5074879"/>
                  <a:pt x="11825700" y="5061439"/>
                  <a:pt x="11816908" y="5046785"/>
                </a:cubicBezTo>
                <a:cubicBezTo>
                  <a:pt x="11805185" y="4999893"/>
                  <a:pt x="11785753" y="4954277"/>
                  <a:pt x="11781739" y="4906108"/>
                </a:cubicBezTo>
                <a:cubicBezTo>
                  <a:pt x="11778808" y="4870939"/>
                  <a:pt x="11775294" y="4835813"/>
                  <a:pt x="11772946" y="4800600"/>
                </a:cubicBezTo>
                <a:cubicBezTo>
                  <a:pt x="11760438" y="4612981"/>
                  <a:pt x="11775332" y="4698232"/>
                  <a:pt x="11755362" y="4598377"/>
                </a:cubicBezTo>
                <a:cubicBezTo>
                  <a:pt x="11752431" y="4366846"/>
                  <a:pt x="11746570" y="4135334"/>
                  <a:pt x="11746570" y="3903785"/>
                </a:cubicBezTo>
                <a:cubicBezTo>
                  <a:pt x="11746570" y="3756831"/>
                  <a:pt x="11747024" y="3689589"/>
                  <a:pt x="11764154" y="3569677"/>
                </a:cubicBezTo>
                <a:cubicBezTo>
                  <a:pt x="11780339" y="3456386"/>
                  <a:pt x="11773405" y="3488714"/>
                  <a:pt x="11790531" y="3420208"/>
                </a:cubicBezTo>
                <a:cubicBezTo>
                  <a:pt x="11793462" y="3387969"/>
                  <a:pt x="11795308" y="3355614"/>
                  <a:pt x="11799323" y="3323492"/>
                </a:cubicBezTo>
                <a:cubicBezTo>
                  <a:pt x="11801177" y="3308663"/>
                  <a:pt x="11806629" y="3294401"/>
                  <a:pt x="11808116" y="3279531"/>
                </a:cubicBezTo>
                <a:cubicBezTo>
                  <a:pt x="11832984" y="3030851"/>
                  <a:pt x="11801629" y="3131930"/>
                  <a:pt x="11834493" y="3033346"/>
                </a:cubicBezTo>
                <a:cubicBezTo>
                  <a:pt x="11831562" y="2875085"/>
                  <a:pt x="11830286" y="2716784"/>
                  <a:pt x="11825700" y="2558562"/>
                </a:cubicBezTo>
                <a:cubicBezTo>
                  <a:pt x="11824423" y="2514521"/>
                  <a:pt x="11819164" y="2470678"/>
                  <a:pt x="11816908" y="2426677"/>
                </a:cubicBezTo>
                <a:cubicBezTo>
                  <a:pt x="11813303" y="2356370"/>
                  <a:pt x="11812375" y="2285932"/>
                  <a:pt x="11808116" y="2215662"/>
                </a:cubicBezTo>
                <a:cubicBezTo>
                  <a:pt x="11804057" y="2148692"/>
                  <a:pt x="11784259" y="2043626"/>
                  <a:pt x="11772946" y="1987062"/>
                </a:cubicBezTo>
                <a:cubicBezTo>
                  <a:pt x="11771128" y="1977974"/>
                  <a:pt x="11766769" y="1969576"/>
                  <a:pt x="11764154" y="1960685"/>
                </a:cubicBezTo>
                <a:cubicBezTo>
                  <a:pt x="11752113" y="1919746"/>
                  <a:pt x="11739335" y="1878991"/>
                  <a:pt x="11728985" y="1837592"/>
                </a:cubicBezTo>
                <a:cubicBezTo>
                  <a:pt x="11715878" y="1785165"/>
                  <a:pt x="11711668" y="1730338"/>
                  <a:pt x="11693816" y="1679331"/>
                </a:cubicBezTo>
                <a:cubicBezTo>
                  <a:pt x="11673301" y="1620716"/>
                  <a:pt x="11655334" y="1561145"/>
                  <a:pt x="11632270" y="1503485"/>
                </a:cubicBezTo>
                <a:cubicBezTo>
                  <a:pt x="11615491" y="1461538"/>
                  <a:pt x="11610645" y="1451918"/>
                  <a:pt x="11597100" y="1406769"/>
                </a:cubicBezTo>
                <a:cubicBezTo>
                  <a:pt x="11593628" y="1395195"/>
                  <a:pt x="11591780" y="1383174"/>
                  <a:pt x="11588308" y="1371600"/>
                </a:cubicBezTo>
                <a:cubicBezTo>
                  <a:pt x="11582982" y="1353846"/>
                  <a:pt x="11575815" y="1336669"/>
                  <a:pt x="11570723" y="1318846"/>
                </a:cubicBezTo>
                <a:cubicBezTo>
                  <a:pt x="11543003" y="1221825"/>
                  <a:pt x="11561450" y="1269346"/>
                  <a:pt x="11535554" y="1160585"/>
                </a:cubicBezTo>
                <a:cubicBezTo>
                  <a:pt x="11527814" y="1128078"/>
                  <a:pt x="11518779" y="1095876"/>
                  <a:pt x="11509177" y="1063869"/>
                </a:cubicBezTo>
                <a:cubicBezTo>
                  <a:pt x="11501188" y="1037238"/>
                  <a:pt x="11488252" y="1012003"/>
                  <a:pt x="11482800" y="984739"/>
                </a:cubicBezTo>
                <a:cubicBezTo>
                  <a:pt x="11479869" y="970085"/>
                  <a:pt x="11477811" y="955229"/>
                  <a:pt x="11474008" y="940777"/>
                </a:cubicBezTo>
                <a:cubicBezTo>
                  <a:pt x="11463148" y="899509"/>
                  <a:pt x="11447208" y="859529"/>
                  <a:pt x="11438839" y="817685"/>
                </a:cubicBezTo>
                <a:cubicBezTo>
                  <a:pt x="11432796" y="787473"/>
                  <a:pt x="11429530" y="767522"/>
                  <a:pt x="11421254" y="738554"/>
                </a:cubicBezTo>
                <a:cubicBezTo>
                  <a:pt x="11418708" y="729643"/>
                  <a:pt x="11416607" y="720466"/>
                  <a:pt x="11412462" y="712177"/>
                </a:cubicBezTo>
                <a:cubicBezTo>
                  <a:pt x="11407736" y="702725"/>
                  <a:pt x="11399305" y="695395"/>
                  <a:pt x="11394877" y="685800"/>
                </a:cubicBezTo>
                <a:cubicBezTo>
                  <a:pt x="11381649" y="657140"/>
                  <a:pt x="11374673" y="625669"/>
                  <a:pt x="11359708" y="597877"/>
                </a:cubicBezTo>
                <a:cubicBezTo>
                  <a:pt x="11353813" y="586929"/>
                  <a:pt x="11340007" y="581990"/>
                  <a:pt x="11333331" y="571500"/>
                </a:cubicBezTo>
                <a:cubicBezTo>
                  <a:pt x="11314904" y="542543"/>
                  <a:pt x="11295752" y="486698"/>
                  <a:pt x="11271785" y="457200"/>
                </a:cubicBezTo>
                <a:cubicBezTo>
                  <a:pt x="11244311" y="423386"/>
                  <a:pt x="11214670" y="391293"/>
                  <a:pt x="11183862" y="360485"/>
                </a:cubicBezTo>
                <a:cubicBezTo>
                  <a:pt x="11158907" y="335530"/>
                  <a:pt x="11129686" y="315101"/>
                  <a:pt x="11104731" y="290146"/>
                </a:cubicBezTo>
                <a:cubicBezTo>
                  <a:pt x="11048840" y="234255"/>
                  <a:pt x="11156846" y="252282"/>
                  <a:pt x="10981639" y="202223"/>
                </a:cubicBezTo>
                <a:cubicBezTo>
                  <a:pt x="10754356" y="137285"/>
                  <a:pt x="10860448" y="157928"/>
                  <a:pt x="10665116" y="131885"/>
                </a:cubicBezTo>
                <a:cubicBezTo>
                  <a:pt x="10594777" y="134816"/>
                  <a:pt x="10524363" y="136286"/>
                  <a:pt x="10454100" y="140677"/>
                </a:cubicBezTo>
                <a:cubicBezTo>
                  <a:pt x="10430518" y="142151"/>
                  <a:pt x="10407273" y="147118"/>
                  <a:pt x="10383762" y="149469"/>
                </a:cubicBezTo>
                <a:cubicBezTo>
                  <a:pt x="10348646" y="152981"/>
                  <a:pt x="10313488" y="156249"/>
                  <a:pt x="10278254" y="158262"/>
                </a:cubicBezTo>
                <a:cubicBezTo>
                  <a:pt x="10210893" y="162111"/>
                  <a:pt x="10143439" y="164123"/>
                  <a:pt x="10076031" y="167054"/>
                </a:cubicBezTo>
                <a:cubicBezTo>
                  <a:pt x="9976713" y="186918"/>
                  <a:pt x="9989476" y="185349"/>
                  <a:pt x="9882600" y="202223"/>
                </a:cubicBezTo>
                <a:cubicBezTo>
                  <a:pt x="9862130" y="205455"/>
                  <a:pt x="9841776" y="210720"/>
                  <a:pt x="9821054" y="211015"/>
                </a:cubicBezTo>
                <a:lnTo>
                  <a:pt x="8027423" y="228600"/>
                </a:lnTo>
                <a:cubicBezTo>
                  <a:pt x="7864714" y="244870"/>
                  <a:pt x="7860582" y="247410"/>
                  <a:pt x="7622977" y="246185"/>
                </a:cubicBezTo>
                <a:lnTo>
                  <a:pt x="6233793" y="228600"/>
                </a:lnTo>
                <a:cubicBezTo>
                  <a:pt x="6176490" y="214275"/>
                  <a:pt x="6115144" y="198197"/>
                  <a:pt x="6057946" y="193431"/>
                </a:cubicBezTo>
                <a:lnTo>
                  <a:pt x="5952439" y="184639"/>
                </a:lnTo>
                <a:lnTo>
                  <a:pt x="5820554" y="175846"/>
                </a:lnTo>
                <a:cubicBezTo>
                  <a:pt x="5794106" y="173642"/>
                  <a:pt x="5767800" y="169985"/>
                  <a:pt x="5741423" y="167054"/>
                </a:cubicBezTo>
                <a:cubicBezTo>
                  <a:pt x="5678025" y="145922"/>
                  <a:pt x="5762868" y="172679"/>
                  <a:pt x="5662293" y="149469"/>
                </a:cubicBezTo>
                <a:cubicBezTo>
                  <a:pt x="5641503" y="144671"/>
                  <a:pt x="5621183" y="138016"/>
                  <a:pt x="5600746" y="131885"/>
                </a:cubicBezTo>
                <a:cubicBezTo>
                  <a:pt x="5567105" y="121793"/>
                  <a:pt x="5564955" y="116270"/>
                  <a:pt x="5521616" y="114300"/>
                </a:cubicBezTo>
                <a:cubicBezTo>
                  <a:pt x="5410323" y="109241"/>
                  <a:pt x="5298877" y="108439"/>
                  <a:pt x="5187508" y="105508"/>
                </a:cubicBezTo>
                <a:cubicBezTo>
                  <a:pt x="5094346" y="82215"/>
                  <a:pt x="5232906" y="115359"/>
                  <a:pt x="5082000" y="87923"/>
                </a:cubicBezTo>
                <a:cubicBezTo>
                  <a:pt x="5072882" y="86265"/>
                  <a:pt x="5064534" y="81677"/>
                  <a:pt x="5055623" y="79131"/>
                </a:cubicBezTo>
                <a:cubicBezTo>
                  <a:pt x="5044004" y="75811"/>
                  <a:pt x="5032073" y="73659"/>
                  <a:pt x="5020454" y="70339"/>
                </a:cubicBezTo>
                <a:cubicBezTo>
                  <a:pt x="4986435" y="60619"/>
                  <a:pt x="5013127" y="54220"/>
                  <a:pt x="4958908" y="5275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1AFE2BE2-207C-45EC-AAC4-F9523509C172}"/>
              </a:ext>
            </a:extLst>
          </p:cNvPr>
          <p:cNvSpPr txBox="1"/>
          <p:nvPr/>
        </p:nvSpPr>
        <p:spPr>
          <a:xfrm>
            <a:off x="2559976" y="984858"/>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Tertiary education</a:t>
            </a:r>
          </a:p>
        </p:txBody>
      </p:sp>
      <p:sp>
        <p:nvSpPr>
          <p:cNvPr id="26" name="TextBox 25">
            <a:extLst>
              <a:ext uri="{FF2B5EF4-FFF2-40B4-BE49-F238E27FC236}">
                <a16:creationId xmlns:a16="http://schemas.microsoft.com/office/drawing/2014/main" id="{AD6A43BC-816B-4807-BE3E-81E6FF03FA9B}"/>
              </a:ext>
            </a:extLst>
          </p:cNvPr>
          <p:cNvSpPr txBox="1"/>
          <p:nvPr/>
        </p:nvSpPr>
        <p:spPr>
          <a:xfrm>
            <a:off x="7520084" y="1211391"/>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Joint ventures</a:t>
            </a:r>
          </a:p>
        </p:txBody>
      </p:sp>
      <p:sp>
        <p:nvSpPr>
          <p:cNvPr id="27" name="TextBox 26">
            <a:extLst>
              <a:ext uri="{FF2B5EF4-FFF2-40B4-BE49-F238E27FC236}">
                <a16:creationId xmlns:a16="http://schemas.microsoft.com/office/drawing/2014/main" id="{D51333E7-949F-4DDE-A3DC-6858152E2954}"/>
              </a:ext>
            </a:extLst>
          </p:cNvPr>
          <p:cNvSpPr txBox="1"/>
          <p:nvPr/>
        </p:nvSpPr>
        <p:spPr>
          <a:xfrm>
            <a:off x="7227826" y="5247262"/>
            <a:ext cx="216024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t>H-T imports</a:t>
            </a:r>
          </a:p>
        </p:txBody>
      </p:sp>
      <p:sp>
        <p:nvSpPr>
          <p:cNvPr id="29" name="Rectangle: Rounded Corners 28">
            <a:extLst>
              <a:ext uri="{FF2B5EF4-FFF2-40B4-BE49-F238E27FC236}">
                <a16:creationId xmlns:a16="http://schemas.microsoft.com/office/drawing/2014/main" id="{0F5983D8-BCBB-4F09-89A5-5AF54FA258CB}"/>
              </a:ext>
            </a:extLst>
          </p:cNvPr>
          <p:cNvSpPr/>
          <p:nvPr/>
        </p:nvSpPr>
        <p:spPr>
          <a:xfrm rot="16200000">
            <a:off x="-693971" y="3079429"/>
            <a:ext cx="2490738"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4400" b="1" dirty="0"/>
              <a:t>outputs</a:t>
            </a:r>
          </a:p>
        </p:txBody>
      </p:sp>
      <p:sp>
        <p:nvSpPr>
          <p:cNvPr id="30" name="Rectangle: Rounded Corners 29">
            <a:extLst>
              <a:ext uri="{FF2B5EF4-FFF2-40B4-BE49-F238E27FC236}">
                <a16:creationId xmlns:a16="http://schemas.microsoft.com/office/drawing/2014/main" id="{C623F4A9-E91D-482A-A927-C295F7190A58}"/>
              </a:ext>
            </a:extLst>
          </p:cNvPr>
          <p:cNvSpPr/>
          <p:nvPr/>
        </p:nvSpPr>
        <p:spPr>
          <a:xfrm rot="5400000">
            <a:off x="10183151" y="2996988"/>
            <a:ext cx="2490738" cy="727935"/>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4400" b="1" dirty="0"/>
              <a:t>outputs</a:t>
            </a:r>
          </a:p>
        </p:txBody>
      </p:sp>
      <p:sp>
        <p:nvSpPr>
          <p:cNvPr id="31" name="Rectangle 30">
            <a:extLst>
              <a:ext uri="{FF2B5EF4-FFF2-40B4-BE49-F238E27FC236}">
                <a16:creationId xmlns:a16="http://schemas.microsoft.com/office/drawing/2014/main" id="{F9AC5F15-5B26-4ABB-9F0D-225BCC01B3F2}"/>
              </a:ext>
            </a:extLst>
          </p:cNvPr>
          <p:cNvSpPr/>
          <p:nvPr/>
        </p:nvSpPr>
        <p:spPr>
          <a:xfrm>
            <a:off x="983432" y="2193142"/>
            <a:ext cx="9937104" cy="2581339"/>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970CCA25-1C3D-4E81-99C0-D7D48F3B336E}"/>
              </a:ext>
            </a:extLst>
          </p:cNvPr>
          <p:cNvSpPr/>
          <p:nvPr/>
        </p:nvSpPr>
        <p:spPr>
          <a:xfrm>
            <a:off x="1055440" y="2269203"/>
            <a:ext cx="4781724" cy="2428229"/>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b="1" dirty="0">
              <a:solidFill>
                <a:schemeClr val="tx2">
                  <a:lumMod val="75000"/>
                </a:schemeClr>
              </a:solidFill>
            </a:endParaRPr>
          </a:p>
        </p:txBody>
      </p:sp>
      <p:sp>
        <p:nvSpPr>
          <p:cNvPr id="33" name="Rectangle: Rounded Corners 32">
            <a:extLst>
              <a:ext uri="{FF2B5EF4-FFF2-40B4-BE49-F238E27FC236}">
                <a16:creationId xmlns:a16="http://schemas.microsoft.com/office/drawing/2014/main" id="{84D22913-F76C-4174-8BD4-29F50506305C}"/>
              </a:ext>
            </a:extLst>
          </p:cNvPr>
          <p:cNvSpPr/>
          <p:nvPr/>
        </p:nvSpPr>
        <p:spPr>
          <a:xfrm>
            <a:off x="6003844" y="2247882"/>
            <a:ext cx="4844684" cy="2477262"/>
          </a:xfrm>
          <a:prstGeom prst="roundRect">
            <a:avLst/>
          </a:prstGeom>
          <a:noFill/>
          <a:ln w="38100"/>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b="1" dirty="0">
              <a:solidFill>
                <a:schemeClr val="accent3">
                  <a:lumMod val="50000"/>
                </a:schemeClr>
              </a:solidFill>
            </a:endParaRPr>
          </a:p>
        </p:txBody>
      </p:sp>
      <p:sp>
        <p:nvSpPr>
          <p:cNvPr id="34" name="Rectangle: Rounded Corners 33">
            <a:extLst>
              <a:ext uri="{FF2B5EF4-FFF2-40B4-BE49-F238E27FC236}">
                <a16:creationId xmlns:a16="http://schemas.microsoft.com/office/drawing/2014/main" id="{7890EF21-BE47-4C17-96DB-1BAFE07926AE}"/>
              </a:ext>
            </a:extLst>
          </p:cNvPr>
          <p:cNvSpPr/>
          <p:nvPr/>
        </p:nvSpPr>
        <p:spPr>
          <a:xfrm>
            <a:off x="2927648" y="2708920"/>
            <a:ext cx="2448255" cy="14401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tx2">
                    <a:lumMod val="75000"/>
                  </a:schemeClr>
                </a:solidFill>
              </a:rPr>
              <a:t>Knowledge creation</a:t>
            </a:r>
          </a:p>
        </p:txBody>
      </p:sp>
      <p:sp>
        <p:nvSpPr>
          <p:cNvPr id="35" name="Rectangle: Rounded Corners 34">
            <a:extLst>
              <a:ext uri="{FF2B5EF4-FFF2-40B4-BE49-F238E27FC236}">
                <a16:creationId xmlns:a16="http://schemas.microsoft.com/office/drawing/2014/main" id="{49E73887-0C32-4461-BA58-219FC8AD7E41}"/>
              </a:ext>
            </a:extLst>
          </p:cNvPr>
          <p:cNvSpPr/>
          <p:nvPr/>
        </p:nvSpPr>
        <p:spPr>
          <a:xfrm>
            <a:off x="6504193" y="2708920"/>
            <a:ext cx="2410358" cy="1440160"/>
          </a:xfrm>
          <a:prstGeom prst="roundRect">
            <a:avLst/>
          </a:prstGeom>
          <a:ln w="19050"/>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accent3">
                    <a:lumMod val="50000"/>
                  </a:schemeClr>
                </a:solidFill>
              </a:rPr>
              <a:t>Innovation implementation</a:t>
            </a:r>
          </a:p>
        </p:txBody>
      </p:sp>
      <p:sp>
        <p:nvSpPr>
          <p:cNvPr id="37" name="Oval 36">
            <a:extLst>
              <a:ext uri="{FF2B5EF4-FFF2-40B4-BE49-F238E27FC236}">
                <a16:creationId xmlns:a16="http://schemas.microsoft.com/office/drawing/2014/main" id="{78DA34BB-F0B0-410E-8F0E-782013DC05F2}"/>
              </a:ext>
            </a:extLst>
          </p:cNvPr>
          <p:cNvSpPr/>
          <p:nvPr/>
        </p:nvSpPr>
        <p:spPr>
          <a:xfrm>
            <a:off x="1032503" y="297438"/>
            <a:ext cx="9527993" cy="1691402"/>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srgbClr val="FF0000"/>
              </a:solidFill>
            </a:endParaRPr>
          </a:p>
        </p:txBody>
      </p:sp>
      <p:sp>
        <p:nvSpPr>
          <p:cNvPr id="38" name="Oval 37">
            <a:extLst>
              <a:ext uri="{FF2B5EF4-FFF2-40B4-BE49-F238E27FC236}">
                <a16:creationId xmlns:a16="http://schemas.microsoft.com/office/drawing/2014/main" id="{4209A98E-950A-46BC-87B2-F5DF900B4944}"/>
              </a:ext>
            </a:extLst>
          </p:cNvPr>
          <p:cNvSpPr/>
          <p:nvPr/>
        </p:nvSpPr>
        <p:spPr>
          <a:xfrm>
            <a:off x="2639616" y="1265629"/>
            <a:ext cx="3125713" cy="1094492"/>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rgbClr val="FF0000"/>
                </a:solidFill>
              </a:rPr>
              <a:t>Innovation initiators</a:t>
            </a:r>
            <a:endParaRPr lang="en-US" b="1" dirty="0">
              <a:solidFill>
                <a:srgbClr val="FF0000"/>
              </a:solidFill>
            </a:endParaRPr>
          </a:p>
        </p:txBody>
      </p:sp>
      <p:sp>
        <p:nvSpPr>
          <p:cNvPr id="39" name="Rectangle: Rounded Corners 38">
            <a:extLst>
              <a:ext uri="{FF2B5EF4-FFF2-40B4-BE49-F238E27FC236}">
                <a16:creationId xmlns:a16="http://schemas.microsoft.com/office/drawing/2014/main" id="{0918B9F5-E122-4509-88AC-F9A37BA543CF}"/>
              </a:ext>
            </a:extLst>
          </p:cNvPr>
          <p:cNvSpPr/>
          <p:nvPr/>
        </p:nvSpPr>
        <p:spPr>
          <a:xfrm>
            <a:off x="84942" y="934781"/>
            <a:ext cx="2490738"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400" b="1" dirty="0"/>
              <a:t>inputs</a:t>
            </a:r>
          </a:p>
        </p:txBody>
      </p:sp>
      <p:sp>
        <p:nvSpPr>
          <p:cNvPr id="40" name="Oval 39">
            <a:extLst>
              <a:ext uri="{FF2B5EF4-FFF2-40B4-BE49-F238E27FC236}">
                <a16:creationId xmlns:a16="http://schemas.microsoft.com/office/drawing/2014/main" id="{B206380B-DF1A-4952-B1AF-1E23710BD6F1}"/>
              </a:ext>
            </a:extLst>
          </p:cNvPr>
          <p:cNvSpPr/>
          <p:nvPr/>
        </p:nvSpPr>
        <p:spPr>
          <a:xfrm>
            <a:off x="3143672" y="4653136"/>
            <a:ext cx="8856971" cy="1877226"/>
          </a:xfrm>
          <a:prstGeom prst="ellipse">
            <a:avLst/>
          </a:prstGeom>
          <a:noFill/>
          <a:ln w="38100">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b="1" dirty="0">
              <a:solidFill>
                <a:schemeClr val="accent5">
                  <a:lumMod val="50000"/>
                </a:schemeClr>
              </a:solidFill>
            </a:endParaRPr>
          </a:p>
        </p:txBody>
      </p:sp>
      <p:sp>
        <p:nvSpPr>
          <p:cNvPr id="41" name="Rectangle: Rounded Corners 40">
            <a:extLst>
              <a:ext uri="{FF2B5EF4-FFF2-40B4-BE49-F238E27FC236}">
                <a16:creationId xmlns:a16="http://schemas.microsoft.com/office/drawing/2014/main" id="{6BD59E10-FA12-4FB7-AA50-B01EA57D636F}"/>
              </a:ext>
            </a:extLst>
          </p:cNvPr>
          <p:cNvSpPr/>
          <p:nvPr/>
        </p:nvSpPr>
        <p:spPr>
          <a:xfrm>
            <a:off x="119336" y="5108461"/>
            <a:ext cx="2490738"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400" b="1" dirty="0"/>
              <a:t>inputs</a:t>
            </a:r>
          </a:p>
        </p:txBody>
      </p:sp>
      <p:sp>
        <p:nvSpPr>
          <p:cNvPr id="42" name="Oval 41">
            <a:extLst>
              <a:ext uri="{FF2B5EF4-FFF2-40B4-BE49-F238E27FC236}">
                <a16:creationId xmlns:a16="http://schemas.microsoft.com/office/drawing/2014/main" id="{43D1028E-55F7-41F5-86A9-078D064A541B}"/>
              </a:ext>
            </a:extLst>
          </p:cNvPr>
          <p:cNvSpPr/>
          <p:nvPr/>
        </p:nvSpPr>
        <p:spPr>
          <a:xfrm>
            <a:off x="6119016" y="4583142"/>
            <a:ext cx="3132357" cy="1075520"/>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accent5">
                    <a:lumMod val="50000"/>
                  </a:schemeClr>
                </a:solidFill>
              </a:rPr>
              <a:t>Enabling  factors</a:t>
            </a:r>
          </a:p>
        </p:txBody>
      </p:sp>
      <p:cxnSp>
        <p:nvCxnSpPr>
          <p:cNvPr id="43" name="Straight Arrow Connector 42">
            <a:extLst>
              <a:ext uri="{FF2B5EF4-FFF2-40B4-BE49-F238E27FC236}">
                <a16:creationId xmlns:a16="http://schemas.microsoft.com/office/drawing/2014/main" id="{07286234-C78E-4E85-B983-F4942279F9A3}"/>
              </a:ext>
            </a:extLst>
          </p:cNvPr>
          <p:cNvCxnSpPr>
            <a:cxnSpLocks/>
            <a:stCxn id="34" idx="3"/>
            <a:endCxn id="35" idx="1"/>
          </p:cNvCxnSpPr>
          <p:nvPr/>
        </p:nvCxnSpPr>
        <p:spPr>
          <a:xfrm>
            <a:off x="5375903" y="3429000"/>
            <a:ext cx="1128290" cy="0"/>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955C83AA-BDCB-450D-93E4-0CF349B3E232}"/>
              </a:ext>
            </a:extLst>
          </p:cNvPr>
          <p:cNvCxnSpPr>
            <a:cxnSpLocks/>
            <a:endCxn id="35" idx="2"/>
          </p:cNvCxnSpPr>
          <p:nvPr/>
        </p:nvCxnSpPr>
        <p:spPr>
          <a:xfrm flipH="1" flipV="1">
            <a:off x="7709372" y="4149080"/>
            <a:ext cx="12891" cy="464481"/>
          </a:xfrm>
          <a:prstGeom prst="straightConnector1">
            <a:avLst/>
          </a:prstGeom>
          <a:ln w="762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A0D83B6B-587D-4EA5-85C3-C6E381850C69}"/>
              </a:ext>
            </a:extLst>
          </p:cNvPr>
          <p:cNvSpPr/>
          <p:nvPr/>
        </p:nvSpPr>
        <p:spPr>
          <a:xfrm>
            <a:off x="3592212" y="1996902"/>
            <a:ext cx="4564508" cy="3044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Global indexes</a:t>
            </a:r>
          </a:p>
          <a:p>
            <a:pPr algn="ctr"/>
            <a:r>
              <a:rPr lang="en-US" dirty="0"/>
              <a:t>GII (81 variables)</a:t>
            </a:r>
          </a:p>
          <a:p>
            <a:pPr algn="ctr"/>
            <a:r>
              <a:rPr lang="en-US" dirty="0"/>
              <a:t>SII (25 variables)</a:t>
            </a:r>
          </a:p>
          <a:p>
            <a:pPr algn="ctr"/>
            <a:r>
              <a:rPr lang="en-US" dirty="0"/>
              <a:t>Bloomberg (7 variables)</a:t>
            </a:r>
          </a:p>
        </p:txBody>
      </p:sp>
    </p:spTree>
    <p:extLst>
      <p:ext uri="{BB962C8B-B14F-4D97-AF65-F5344CB8AC3E}">
        <p14:creationId xmlns:p14="http://schemas.microsoft.com/office/powerpoint/2010/main" val="240767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8"/>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1" nodeType="clickEffect">
                                  <p:stCondLst>
                                    <p:cond delay="0"/>
                                  </p:stCondLst>
                                  <p:childTnLst>
                                    <p:set>
                                      <p:cBhvr>
                                        <p:cTn id="94" dur="1" fill="hold">
                                          <p:stCondLst>
                                            <p:cond delay="0"/>
                                          </p:stCondLst>
                                        </p:cTn>
                                        <p:tgtEl>
                                          <p:spTgt spid="16"/>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2"/>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43"/>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3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39"/>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8"/>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36"/>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1"/>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40"/>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42"/>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3" grpId="0" animBg="1"/>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6" grpId="1" animBg="1"/>
      <p:bldP spid="24" grpId="0" animBg="1"/>
      <p:bldP spid="26" grpId="0" animBg="1"/>
      <p:bldP spid="27" grpId="0" animBg="1"/>
      <p:bldP spid="29" grpId="0" animBg="1"/>
      <p:bldP spid="30" grpId="0" animBg="1"/>
      <p:bldP spid="31" grpId="0" animBg="1"/>
      <p:bldP spid="32" grpId="0" animBg="1"/>
      <p:bldP spid="33" grpId="0" animBg="1"/>
      <p:bldP spid="34" grpId="0" animBg="1"/>
      <p:bldP spid="35" grpId="0" animBg="1"/>
      <p:bldP spid="37" grpId="0" animBg="1"/>
      <p:bldP spid="38" grpId="0" animBg="1"/>
      <p:bldP spid="39" grpId="0" animBg="1"/>
      <p:bldP spid="40" grpId="0" animBg="1"/>
      <p:bldP spid="41" grpId="0" animBg="1"/>
      <p:bldP spid="42" grpId="0" animBg="1"/>
      <p:bldP spid="18" grpId="0" animBg="1"/>
      <p:bldP spid="1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Rounded Corners 29">
            <a:extLst>
              <a:ext uri="{FF2B5EF4-FFF2-40B4-BE49-F238E27FC236}">
                <a16:creationId xmlns:a16="http://schemas.microsoft.com/office/drawing/2014/main" id="{9A152A51-9651-44E8-A65F-D5E0F062C9E2}"/>
              </a:ext>
            </a:extLst>
          </p:cNvPr>
          <p:cNvSpPr/>
          <p:nvPr/>
        </p:nvSpPr>
        <p:spPr>
          <a:xfrm>
            <a:off x="3215697" y="2757767"/>
            <a:ext cx="2448255" cy="14401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tx2">
                    <a:lumMod val="75000"/>
                  </a:schemeClr>
                </a:solidFill>
              </a:rPr>
              <a:t>Knowledge creation</a:t>
            </a:r>
          </a:p>
        </p:txBody>
      </p:sp>
      <p:sp>
        <p:nvSpPr>
          <p:cNvPr id="35" name="Oval 34">
            <a:extLst>
              <a:ext uri="{FF2B5EF4-FFF2-40B4-BE49-F238E27FC236}">
                <a16:creationId xmlns:a16="http://schemas.microsoft.com/office/drawing/2014/main" id="{655364C0-CC56-4D65-BDF7-3A0ECAAB5C54}"/>
              </a:ext>
            </a:extLst>
          </p:cNvPr>
          <p:cNvSpPr/>
          <p:nvPr/>
        </p:nvSpPr>
        <p:spPr>
          <a:xfrm>
            <a:off x="2855640" y="1265629"/>
            <a:ext cx="3125713" cy="1094492"/>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rgbClr val="FF0000"/>
                </a:solidFill>
              </a:rPr>
              <a:t>Innovation initiators</a:t>
            </a:r>
            <a:endParaRPr lang="en-US" b="1" dirty="0">
              <a:solidFill>
                <a:srgbClr val="FF0000"/>
              </a:solidFill>
            </a:endParaRPr>
          </a:p>
        </p:txBody>
      </p:sp>
      <p:cxnSp>
        <p:nvCxnSpPr>
          <p:cNvPr id="39" name="Straight Arrow Connector 38">
            <a:extLst>
              <a:ext uri="{FF2B5EF4-FFF2-40B4-BE49-F238E27FC236}">
                <a16:creationId xmlns:a16="http://schemas.microsoft.com/office/drawing/2014/main" id="{B7AFF3D0-C0C9-49D8-BC58-4964E71A718A}"/>
              </a:ext>
            </a:extLst>
          </p:cNvPr>
          <p:cNvCxnSpPr>
            <a:cxnSpLocks/>
            <a:stCxn id="35" idx="4"/>
            <a:endCxn id="30" idx="0"/>
          </p:cNvCxnSpPr>
          <p:nvPr/>
        </p:nvCxnSpPr>
        <p:spPr>
          <a:xfrm>
            <a:off x="4418497" y="2360121"/>
            <a:ext cx="21328" cy="397646"/>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Rounded Corners 50">
            <a:extLst>
              <a:ext uri="{FF2B5EF4-FFF2-40B4-BE49-F238E27FC236}">
                <a16:creationId xmlns:a16="http://schemas.microsoft.com/office/drawing/2014/main" id="{D5703328-AFD9-4B85-B16E-18CCDE1FAD4D}"/>
              </a:ext>
            </a:extLst>
          </p:cNvPr>
          <p:cNvSpPr/>
          <p:nvPr/>
        </p:nvSpPr>
        <p:spPr>
          <a:xfrm>
            <a:off x="6471015" y="2773175"/>
            <a:ext cx="2448255" cy="1440158"/>
          </a:xfrm>
          <a:prstGeom prst="roundRect">
            <a:avLst/>
          </a:prstGeom>
          <a:ln w="19050"/>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accent3">
                    <a:lumMod val="50000"/>
                  </a:schemeClr>
                </a:solidFill>
              </a:rPr>
              <a:t>Innovation implementation</a:t>
            </a:r>
          </a:p>
        </p:txBody>
      </p:sp>
      <p:sp>
        <p:nvSpPr>
          <p:cNvPr id="56" name="Oval 55">
            <a:extLst>
              <a:ext uri="{FF2B5EF4-FFF2-40B4-BE49-F238E27FC236}">
                <a16:creationId xmlns:a16="http://schemas.microsoft.com/office/drawing/2014/main" id="{DDDDEB3B-58DD-4D00-B300-144FD06AED2B}"/>
              </a:ext>
            </a:extLst>
          </p:cNvPr>
          <p:cNvSpPr/>
          <p:nvPr/>
        </p:nvSpPr>
        <p:spPr>
          <a:xfrm>
            <a:off x="6119016" y="4583142"/>
            <a:ext cx="3132357" cy="1075520"/>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accent5">
                    <a:lumMod val="50000"/>
                  </a:schemeClr>
                </a:solidFill>
              </a:rPr>
              <a:t>Enabling  factors</a:t>
            </a:r>
          </a:p>
        </p:txBody>
      </p:sp>
      <p:cxnSp>
        <p:nvCxnSpPr>
          <p:cNvPr id="63" name="Straight Arrow Connector 62">
            <a:extLst>
              <a:ext uri="{FF2B5EF4-FFF2-40B4-BE49-F238E27FC236}">
                <a16:creationId xmlns:a16="http://schemas.microsoft.com/office/drawing/2014/main" id="{F181DD89-2ACA-43C1-9B41-CBEC94701EFD}"/>
              </a:ext>
            </a:extLst>
          </p:cNvPr>
          <p:cNvCxnSpPr>
            <a:cxnSpLocks/>
            <a:stCxn id="56" idx="0"/>
            <a:endCxn id="51" idx="2"/>
          </p:cNvCxnSpPr>
          <p:nvPr/>
        </p:nvCxnSpPr>
        <p:spPr>
          <a:xfrm flipV="1">
            <a:off x="7685195" y="4213333"/>
            <a:ext cx="9948" cy="369809"/>
          </a:xfrm>
          <a:prstGeom prst="straightConnector1">
            <a:avLst/>
          </a:prstGeom>
          <a:ln w="762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61122B1-B70E-4668-8ADA-A505783B5242}"/>
              </a:ext>
            </a:extLst>
          </p:cNvPr>
          <p:cNvCxnSpPr>
            <a:cxnSpLocks/>
            <a:stCxn id="30" idx="3"/>
            <a:endCxn id="51" idx="1"/>
          </p:cNvCxnSpPr>
          <p:nvPr/>
        </p:nvCxnSpPr>
        <p:spPr>
          <a:xfrm>
            <a:off x="5663952" y="3477847"/>
            <a:ext cx="807063" cy="15407"/>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115FFAEF-A7BF-4C19-8D66-84BAC31D90A5}"/>
              </a:ext>
            </a:extLst>
          </p:cNvPr>
          <p:cNvSpPr/>
          <p:nvPr/>
        </p:nvSpPr>
        <p:spPr>
          <a:xfrm>
            <a:off x="2676718" y="188640"/>
            <a:ext cx="1440160" cy="792088"/>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FF0000"/>
                </a:solidFill>
              </a:rPr>
              <a:t>R&amp;D</a:t>
            </a:r>
          </a:p>
        </p:txBody>
      </p:sp>
      <p:sp>
        <p:nvSpPr>
          <p:cNvPr id="25" name="Oval 24">
            <a:extLst>
              <a:ext uri="{FF2B5EF4-FFF2-40B4-BE49-F238E27FC236}">
                <a16:creationId xmlns:a16="http://schemas.microsoft.com/office/drawing/2014/main" id="{359DDDE8-B517-4E2C-BADD-D4D5EEADDCAC}"/>
              </a:ext>
            </a:extLst>
          </p:cNvPr>
          <p:cNvSpPr/>
          <p:nvPr/>
        </p:nvSpPr>
        <p:spPr>
          <a:xfrm>
            <a:off x="4269329" y="188640"/>
            <a:ext cx="1589798" cy="792088"/>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FF0000"/>
                </a:solidFill>
              </a:rPr>
              <a:t>Education</a:t>
            </a:r>
          </a:p>
        </p:txBody>
      </p:sp>
      <p:sp>
        <p:nvSpPr>
          <p:cNvPr id="26" name="Oval 25">
            <a:extLst>
              <a:ext uri="{FF2B5EF4-FFF2-40B4-BE49-F238E27FC236}">
                <a16:creationId xmlns:a16="http://schemas.microsoft.com/office/drawing/2014/main" id="{9DD8887E-1656-42C3-B611-11A8F833B117}"/>
              </a:ext>
            </a:extLst>
          </p:cNvPr>
          <p:cNvSpPr/>
          <p:nvPr/>
        </p:nvSpPr>
        <p:spPr>
          <a:xfrm>
            <a:off x="7985995" y="227452"/>
            <a:ext cx="1554259" cy="783664"/>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FF0000"/>
                </a:solidFill>
              </a:rPr>
              <a:t>ICTs</a:t>
            </a:r>
          </a:p>
        </p:txBody>
      </p:sp>
      <p:sp>
        <p:nvSpPr>
          <p:cNvPr id="27" name="Oval 26">
            <a:extLst>
              <a:ext uri="{FF2B5EF4-FFF2-40B4-BE49-F238E27FC236}">
                <a16:creationId xmlns:a16="http://schemas.microsoft.com/office/drawing/2014/main" id="{42B9B8A1-2BCD-4AA5-B35E-336104D06C5B}"/>
              </a:ext>
            </a:extLst>
          </p:cNvPr>
          <p:cNvSpPr/>
          <p:nvPr/>
        </p:nvSpPr>
        <p:spPr>
          <a:xfrm>
            <a:off x="6127662" y="227452"/>
            <a:ext cx="1589798" cy="792087"/>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FF0000"/>
                </a:solidFill>
              </a:rPr>
              <a:t>Linkages</a:t>
            </a:r>
          </a:p>
        </p:txBody>
      </p:sp>
      <p:sp>
        <p:nvSpPr>
          <p:cNvPr id="34" name="Oval 33">
            <a:extLst>
              <a:ext uri="{FF2B5EF4-FFF2-40B4-BE49-F238E27FC236}">
                <a16:creationId xmlns:a16="http://schemas.microsoft.com/office/drawing/2014/main" id="{27709D7A-9F5F-43F0-A7D9-310C6747A020}"/>
              </a:ext>
            </a:extLst>
          </p:cNvPr>
          <p:cNvSpPr/>
          <p:nvPr/>
        </p:nvSpPr>
        <p:spPr>
          <a:xfrm>
            <a:off x="4079779" y="5658661"/>
            <a:ext cx="2448255" cy="1033677"/>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accent5">
                    <a:lumMod val="50000"/>
                  </a:schemeClr>
                </a:solidFill>
              </a:rPr>
              <a:t>Technological absorption</a:t>
            </a:r>
          </a:p>
        </p:txBody>
      </p:sp>
      <p:sp>
        <p:nvSpPr>
          <p:cNvPr id="36" name="Oval 35">
            <a:extLst>
              <a:ext uri="{FF2B5EF4-FFF2-40B4-BE49-F238E27FC236}">
                <a16:creationId xmlns:a16="http://schemas.microsoft.com/office/drawing/2014/main" id="{95497BA3-306B-4A9E-8957-DE0223618853}"/>
              </a:ext>
            </a:extLst>
          </p:cNvPr>
          <p:cNvSpPr/>
          <p:nvPr/>
        </p:nvSpPr>
        <p:spPr>
          <a:xfrm>
            <a:off x="9354729" y="5667091"/>
            <a:ext cx="2184346" cy="1030005"/>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accent5">
                    <a:lumMod val="50000"/>
                  </a:schemeClr>
                </a:solidFill>
              </a:rPr>
              <a:t>Business internal skills</a:t>
            </a:r>
          </a:p>
        </p:txBody>
      </p:sp>
      <p:sp>
        <p:nvSpPr>
          <p:cNvPr id="37" name="Oval 36">
            <a:extLst>
              <a:ext uri="{FF2B5EF4-FFF2-40B4-BE49-F238E27FC236}">
                <a16:creationId xmlns:a16="http://schemas.microsoft.com/office/drawing/2014/main" id="{8B0CE2EE-33FA-4DB4-9189-82324BB6CFAA}"/>
              </a:ext>
            </a:extLst>
          </p:cNvPr>
          <p:cNvSpPr/>
          <p:nvPr/>
        </p:nvSpPr>
        <p:spPr>
          <a:xfrm>
            <a:off x="6734021" y="5688076"/>
            <a:ext cx="2331045" cy="1033676"/>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accent5">
                    <a:lumMod val="50000"/>
                  </a:schemeClr>
                </a:solidFill>
              </a:rPr>
              <a:t>Technological and business environment</a:t>
            </a:r>
          </a:p>
        </p:txBody>
      </p:sp>
      <p:sp>
        <p:nvSpPr>
          <p:cNvPr id="28" name="Rectangle: Rounded Corners 27">
            <a:extLst>
              <a:ext uri="{FF2B5EF4-FFF2-40B4-BE49-F238E27FC236}">
                <a16:creationId xmlns:a16="http://schemas.microsoft.com/office/drawing/2014/main" id="{809EACCB-75D1-41D2-A8CD-4DEDB01FE3AF}"/>
              </a:ext>
            </a:extLst>
          </p:cNvPr>
          <p:cNvSpPr/>
          <p:nvPr/>
        </p:nvSpPr>
        <p:spPr>
          <a:xfrm rot="16200000">
            <a:off x="-736700" y="3079429"/>
            <a:ext cx="2490738"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4400" b="1" dirty="0"/>
              <a:t>outputs</a:t>
            </a:r>
          </a:p>
        </p:txBody>
      </p:sp>
      <p:sp>
        <p:nvSpPr>
          <p:cNvPr id="29" name="Rectangle: Rounded Corners 28">
            <a:extLst>
              <a:ext uri="{FF2B5EF4-FFF2-40B4-BE49-F238E27FC236}">
                <a16:creationId xmlns:a16="http://schemas.microsoft.com/office/drawing/2014/main" id="{321E96A5-A9BA-4DC4-B75B-A8E404C116E7}"/>
              </a:ext>
            </a:extLst>
          </p:cNvPr>
          <p:cNvSpPr/>
          <p:nvPr/>
        </p:nvSpPr>
        <p:spPr>
          <a:xfrm rot="5400000">
            <a:off x="10389087" y="3073269"/>
            <a:ext cx="2490738" cy="7324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4400" b="1" dirty="0"/>
              <a:t>outputs</a:t>
            </a:r>
          </a:p>
        </p:txBody>
      </p:sp>
      <p:sp>
        <p:nvSpPr>
          <p:cNvPr id="31" name="Rectangle: Rounded Corners 30">
            <a:extLst>
              <a:ext uri="{FF2B5EF4-FFF2-40B4-BE49-F238E27FC236}">
                <a16:creationId xmlns:a16="http://schemas.microsoft.com/office/drawing/2014/main" id="{6B2B98F6-071E-443D-8B2B-DA7EE5585C1A}"/>
              </a:ext>
            </a:extLst>
          </p:cNvPr>
          <p:cNvSpPr/>
          <p:nvPr/>
        </p:nvSpPr>
        <p:spPr>
          <a:xfrm>
            <a:off x="84942" y="934781"/>
            <a:ext cx="2490738"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400" b="1" dirty="0"/>
              <a:t>inputs</a:t>
            </a:r>
          </a:p>
        </p:txBody>
      </p:sp>
      <p:sp>
        <p:nvSpPr>
          <p:cNvPr id="32" name="Rectangle: Rounded Corners 31">
            <a:extLst>
              <a:ext uri="{FF2B5EF4-FFF2-40B4-BE49-F238E27FC236}">
                <a16:creationId xmlns:a16="http://schemas.microsoft.com/office/drawing/2014/main" id="{F4CFB70E-5298-4BF4-BA3B-A212F77D80C2}"/>
              </a:ext>
            </a:extLst>
          </p:cNvPr>
          <p:cNvSpPr/>
          <p:nvPr/>
        </p:nvSpPr>
        <p:spPr>
          <a:xfrm>
            <a:off x="119336" y="5108461"/>
            <a:ext cx="2490738"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400" b="1" dirty="0"/>
              <a:t>inputs</a:t>
            </a:r>
          </a:p>
        </p:txBody>
      </p:sp>
      <p:sp>
        <p:nvSpPr>
          <p:cNvPr id="2" name="TextBox 1">
            <a:extLst>
              <a:ext uri="{FF2B5EF4-FFF2-40B4-BE49-F238E27FC236}">
                <a16:creationId xmlns:a16="http://schemas.microsoft.com/office/drawing/2014/main" id="{F2811601-DC83-4DC0-BA24-EA43E42FB6D6}"/>
              </a:ext>
            </a:extLst>
          </p:cNvPr>
          <p:cNvSpPr txBox="1"/>
          <p:nvPr/>
        </p:nvSpPr>
        <p:spPr>
          <a:xfrm>
            <a:off x="5598445" y="1068985"/>
            <a:ext cx="3341101" cy="830997"/>
          </a:xfrm>
          <a:prstGeom prst="rect">
            <a:avLst/>
          </a:prstGeom>
          <a:noFill/>
          <a:ln w="12700">
            <a:solidFill>
              <a:schemeClr val="tx1"/>
            </a:solidFill>
          </a:ln>
        </p:spPr>
        <p:txBody>
          <a:bodyPr wrap="square" rtlCol="0">
            <a:spAutoFit/>
          </a:bodyPr>
          <a:lstStyle/>
          <a:p>
            <a:r>
              <a:rPr lang="en-US" sz="1600" b="1" dirty="0"/>
              <a:t>University/industry collaboration </a:t>
            </a:r>
          </a:p>
          <a:p>
            <a:r>
              <a:rPr lang="en-US" sz="1600" b="1" dirty="0"/>
              <a:t>R&amp;D financed by abroad </a:t>
            </a:r>
          </a:p>
          <a:p>
            <a:r>
              <a:rPr lang="en-US" sz="1600" b="1" dirty="0"/>
              <a:t>JV–strategic alliance deals</a:t>
            </a:r>
          </a:p>
        </p:txBody>
      </p:sp>
      <p:sp>
        <p:nvSpPr>
          <p:cNvPr id="3" name="Rectangle 2">
            <a:extLst>
              <a:ext uri="{FF2B5EF4-FFF2-40B4-BE49-F238E27FC236}">
                <a16:creationId xmlns:a16="http://schemas.microsoft.com/office/drawing/2014/main" id="{91709FAC-D830-4B4A-888B-6B88C86770E0}"/>
              </a:ext>
            </a:extLst>
          </p:cNvPr>
          <p:cNvSpPr/>
          <p:nvPr/>
        </p:nvSpPr>
        <p:spPr>
          <a:xfrm>
            <a:off x="8544272" y="843663"/>
            <a:ext cx="3394907" cy="830997"/>
          </a:xfrm>
          <a:prstGeom prst="rect">
            <a:avLst/>
          </a:prstGeom>
          <a:ln w="12700">
            <a:solidFill>
              <a:schemeClr val="tx1"/>
            </a:solidFill>
          </a:ln>
        </p:spPr>
        <p:txBody>
          <a:bodyPr wrap="square">
            <a:spAutoFit/>
          </a:bodyPr>
          <a:lstStyle/>
          <a:p>
            <a:r>
              <a:rPr lang="en-US" sz="1600" b="1" dirty="0"/>
              <a:t>ICT access </a:t>
            </a:r>
          </a:p>
          <a:p>
            <a:r>
              <a:rPr lang="en-US" sz="1600" b="1" dirty="0"/>
              <a:t>Government’s online service </a:t>
            </a:r>
          </a:p>
          <a:p>
            <a:r>
              <a:rPr lang="en-US" sz="1600" b="1" dirty="0"/>
              <a:t>E-participation</a:t>
            </a:r>
          </a:p>
        </p:txBody>
      </p:sp>
      <p:sp>
        <p:nvSpPr>
          <p:cNvPr id="4" name="Rectangle 3">
            <a:extLst>
              <a:ext uri="{FF2B5EF4-FFF2-40B4-BE49-F238E27FC236}">
                <a16:creationId xmlns:a16="http://schemas.microsoft.com/office/drawing/2014/main" id="{EDAC6451-CA62-4666-B194-F2B1FE8ED8A7}"/>
              </a:ext>
            </a:extLst>
          </p:cNvPr>
          <p:cNvSpPr/>
          <p:nvPr/>
        </p:nvSpPr>
        <p:spPr>
          <a:xfrm>
            <a:off x="2610761" y="4865037"/>
            <a:ext cx="2189095" cy="1323439"/>
          </a:xfrm>
          <a:prstGeom prst="rect">
            <a:avLst/>
          </a:prstGeom>
          <a:ln w="12700">
            <a:solidFill>
              <a:schemeClr val="tx1"/>
            </a:solidFill>
          </a:ln>
        </p:spPr>
        <p:txBody>
          <a:bodyPr wrap="square">
            <a:spAutoFit/>
          </a:bodyPr>
          <a:lstStyle/>
          <a:p>
            <a:r>
              <a:rPr lang="en-US" sz="1600" b="1" dirty="0"/>
              <a:t>IP payments</a:t>
            </a:r>
          </a:p>
          <a:p>
            <a:r>
              <a:rPr lang="en-US" sz="1600" b="1" dirty="0"/>
              <a:t>H-T imports </a:t>
            </a:r>
          </a:p>
          <a:p>
            <a:r>
              <a:rPr lang="en-US" sz="1600" b="1" dirty="0"/>
              <a:t>ICT services imports </a:t>
            </a:r>
          </a:p>
          <a:p>
            <a:r>
              <a:rPr lang="en-US" sz="1600" b="1" dirty="0"/>
              <a:t>Graduates in science and engineering</a:t>
            </a:r>
          </a:p>
        </p:txBody>
      </p:sp>
      <p:sp>
        <p:nvSpPr>
          <p:cNvPr id="6" name="Rectangle 5">
            <a:extLst>
              <a:ext uri="{FF2B5EF4-FFF2-40B4-BE49-F238E27FC236}">
                <a16:creationId xmlns:a16="http://schemas.microsoft.com/office/drawing/2014/main" id="{60BE1564-D33A-49E9-955E-1EA9FEE0BDE7}"/>
              </a:ext>
            </a:extLst>
          </p:cNvPr>
          <p:cNvSpPr/>
          <p:nvPr/>
        </p:nvSpPr>
        <p:spPr>
          <a:xfrm>
            <a:off x="8889247" y="5046605"/>
            <a:ext cx="3091817" cy="584775"/>
          </a:xfrm>
          <a:prstGeom prst="rect">
            <a:avLst/>
          </a:prstGeom>
          <a:ln w="12700">
            <a:solidFill>
              <a:schemeClr val="tx1"/>
            </a:solidFill>
          </a:ln>
        </p:spPr>
        <p:txBody>
          <a:bodyPr wrap="square">
            <a:spAutoFit/>
          </a:bodyPr>
          <a:lstStyle/>
          <a:p>
            <a:r>
              <a:rPr lang="en-US" sz="1600" b="1" dirty="0"/>
              <a:t>Knowledge-intensive employment</a:t>
            </a:r>
          </a:p>
          <a:p>
            <a:r>
              <a:rPr lang="en-US" sz="1600" b="1" dirty="0"/>
              <a:t>Firms offering formal training</a:t>
            </a:r>
          </a:p>
        </p:txBody>
      </p:sp>
      <p:sp>
        <p:nvSpPr>
          <p:cNvPr id="44" name="Rectangle 43">
            <a:extLst>
              <a:ext uri="{FF2B5EF4-FFF2-40B4-BE49-F238E27FC236}">
                <a16:creationId xmlns:a16="http://schemas.microsoft.com/office/drawing/2014/main" id="{FFC8B212-04D6-4781-B2F1-343118497D14}"/>
              </a:ext>
            </a:extLst>
          </p:cNvPr>
          <p:cNvSpPr/>
          <p:nvPr/>
        </p:nvSpPr>
        <p:spPr>
          <a:xfrm>
            <a:off x="4995244" y="4684838"/>
            <a:ext cx="2264835" cy="830997"/>
          </a:xfrm>
          <a:prstGeom prst="rect">
            <a:avLst/>
          </a:prstGeom>
          <a:ln w="12700">
            <a:solidFill>
              <a:schemeClr val="tx1"/>
            </a:solidFill>
          </a:ln>
        </p:spPr>
        <p:txBody>
          <a:bodyPr wrap="square">
            <a:spAutoFit/>
          </a:bodyPr>
          <a:lstStyle/>
          <a:p>
            <a:r>
              <a:rPr lang="en-US" sz="1600" b="1" dirty="0"/>
              <a:t>Access to finance</a:t>
            </a:r>
          </a:p>
          <a:p>
            <a:r>
              <a:rPr lang="en-US" sz="1600" b="1" dirty="0"/>
              <a:t>Regulatory environment</a:t>
            </a:r>
          </a:p>
          <a:p>
            <a:r>
              <a:rPr lang="en-US" sz="1600" b="1" dirty="0"/>
              <a:t>General infrastructure</a:t>
            </a:r>
          </a:p>
        </p:txBody>
      </p:sp>
      <p:sp>
        <p:nvSpPr>
          <p:cNvPr id="43" name="Rectangle 42">
            <a:extLst>
              <a:ext uri="{FF2B5EF4-FFF2-40B4-BE49-F238E27FC236}">
                <a16:creationId xmlns:a16="http://schemas.microsoft.com/office/drawing/2014/main" id="{04FBF598-2BDD-4A1C-92C7-095A9BBC469D}"/>
              </a:ext>
            </a:extLst>
          </p:cNvPr>
          <p:cNvSpPr/>
          <p:nvPr/>
        </p:nvSpPr>
        <p:spPr>
          <a:xfrm>
            <a:off x="1830384" y="840937"/>
            <a:ext cx="2286494" cy="584775"/>
          </a:xfrm>
          <a:prstGeom prst="rect">
            <a:avLst/>
          </a:prstGeom>
          <a:ln w="12700">
            <a:solidFill>
              <a:schemeClr val="tx1"/>
            </a:solidFill>
          </a:ln>
        </p:spPr>
        <p:txBody>
          <a:bodyPr wrap="square">
            <a:spAutoFit/>
          </a:bodyPr>
          <a:lstStyle/>
          <a:p>
            <a:r>
              <a:rPr lang="en-US" sz="1600" b="1" dirty="0"/>
              <a:t>Financed by government and/or by businesses</a:t>
            </a:r>
          </a:p>
        </p:txBody>
      </p:sp>
      <p:sp>
        <p:nvSpPr>
          <p:cNvPr id="45" name="Rectangle 44">
            <a:extLst>
              <a:ext uri="{FF2B5EF4-FFF2-40B4-BE49-F238E27FC236}">
                <a16:creationId xmlns:a16="http://schemas.microsoft.com/office/drawing/2014/main" id="{3CD1CC64-3F78-42B5-B01B-379850B5B776}"/>
              </a:ext>
            </a:extLst>
          </p:cNvPr>
          <p:cNvSpPr/>
          <p:nvPr/>
        </p:nvSpPr>
        <p:spPr>
          <a:xfrm>
            <a:off x="4261776" y="808934"/>
            <a:ext cx="1731942" cy="584775"/>
          </a:xfrm>
          <a:prstGeom prst="rect">
            <a:avLst/>
          </a:prstGeom>
          <a:ln w="12700">
            <a:solidFill>
              <a:schemeClr val="tx1"/>
            </a:solidFill>
          </a:ln>
        </p:spPr>
        <p:txBody>
          <a:bodyPr wrap="square">
            <a:spAutoFit/>
          </a:bodyPr>
          <a:lstStyle/>
          <a:p>
            <a:r>
              <a:rPr lang="en-US" sz="1600" b="1" dirty="0"/>
              <a:t>Schooling years, tertiary education</a:t>
            </a:r>
          </a:p>
        </p:txBody>
      </p:sp>
      <p:sp>
        <p:nvSpPr>
          <p:cNvPr id="18" name="Rectangle: Rounded Corners 17">
            <a:extLst>
              <a:ext uri="{FF2B5EF4-FFF2-40B4-BE49-F238E27FC236}">
                <a16:creationId xmlns:a16="http://schemas.microsoft.com/office/drawing/2014/main" id="{94ED4D3E-C9FD-4D92-A902-816614F09A34}"/>
              </a:ext>
            </a:extLst>
          </p:cNvPr>
          <p:cNvSpPr/>
          <p:nvPr/>
        </p:nvSpPr>
        <p:spPr>
          <a:xfrm>
            <a:off x="9145566" y="2283708"/>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Productivity</a:t>
            </a:r>
          </a:p>
        </p:txBody>
      </p:sp>
      <p:sp>
        <p:nvSpPr>
          <p:cNvPr id="19" name="Rectangle: Rounded Corners 18">
            <a:extLst>
              <a:ext uri="{FF2B5EF4-FFF2-40B4-BE49-F238E27FC236}">
                <a16:creationId xmlns:a16="http://schemas.microsoft.com/office/drawing/2014/main" id="{ECACABD1-83D5-4205-82E1-5E35916EE676}"/>
              </a:ext>
            </a:extLst>
          </p:cNvPr>
          <p:cNvSpPr/>
          <p:nvPr/>
        </p:nvSpPr>
        <p:spPr>
          <a:xfrm>
            <a:off x="9166174" y="2822010"/>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Growth</a:t>
            </a:r>
          </a:p>
        </p:txBody>
      </p:sp>
      <p:sp>
        <p:nvSpPr>
          <p:cNvPr id="20" name="Rectangle: Rounded Corners 19">
            <a:extLst>
              <a:ext uri="{FF2B5EF4-FFF2-40B4-BE49-F238E27FC236}">
                <a16:creationId xmlns:a16="http://schemas.microsoft.com/office/drawing/2014/main" id="{DE2C7301-1C76-444A-A6AE-7B16484A8E17}"/>
              </a:ext>
            </a:extLst>
          </p:cNvPr>
          <p:cNvSpPr/>
          <p:nvPr/>
        </p:nvSpPr>
        <p:spPr>
          <a:xfrm>
            <a:off x="9173967" y="3359670"/>
            <a:ext cx="1740322"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Inclusion of wider populations</a:t>
            </a:r>
          </a:p>
        </p:txBody>
      </p:sp>
      <p:sp>
        <p:nvSpPr>
          <p:cNvPr id="13" name="Rectangle: Rounded Corners 12">
            <a:extLst>
              <a:ext uri="{FF2B5EF4-FFF2-40B4-BE49-F238E27FC236}">
                <a16:creationId xmlns:a16="http://schemas.microsoft.com/office/drawing/2014/main" id="{F6FA79DB-AB49-4410-B384-A21A4FE275D6}"/>
              </a:ext>
            </a:extLst>
          </p:cNvPr>
          <p:cNvSpPr/>
          <p:nvPr/>
        </p:nvSpPr>
        <p:spPr>
          <a:xfrm>
            <a:off x="1631504" y="2283708"/>
            <a:ext cx="1395261" cy="4740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patents</a:t>
            </a:r>
          </a:p>
        </p:txBody>
      </p:sp>
      <p:sp>
        <p:nvSpPr>
          <p:cNvPr id="14" name="Rectangle: Rounded Corners 13">
            <a:extLst>
              <a:ext uri="{FF2B5EF4-FFF2-40B4-BE49-F238E27FC236}">
                <a16:creationId xmlns:a16="http://schemas.microsoft.com/office/drawing/2014/main" id="{D7E992A1-131A-441B-959C-F4040C90F5AC}"/>
              </a:ext>
            </a:extLst>
          </p:cNvPr>
          <p:cNvSpPr/>
          <p:nvPr/>
        </p:nvSpPr>
        <p:spPr>
          <a:xfrm>
            <a:off x="1631504" y="2822010"/>
            <a:ext cx="1434803" cy="4740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PCTs</a:t>
            </a:r>
          </a:p>
        </p:txBody>
      </p:sp>
      <p:sp>
        <p:nvSpPr>
          <p:cNvPr id="16" name="Rectangle: Rounded Corners 15">
            <a:extLst>
              <a:ext uri="{FF2B5EF4-FFF2-40B4-BE49-F238E27FC236}">
                <a16:creationId xmlns:a16="http://schemas.microsoft.com/office/drawing/2014/main" id="{B3995E8C-B47F-43E9-AFC4-00CFC0B7A722}"/>
              </a:ext>
            </a:extLst>
          </p:cNvPr>
          <p:cNvSpPr/>
          <p:nvPr/>
        </p:nvSpPr>
        <p:spPr>
          <a:xfrm>
            <a:off x="1222676" y="3399663"/>
            <a:ext cx="1848988" cy="473384"/>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Business  models</a:t>
            </a:r>
          </a:p>
        </p:txBody>
      </p:sp>
      <p:sp>
        <p:nvSpPr>
          <p:cNvPr id="46" name="Rectangle: Rounded Corners 45">
            <a:extLst>
              <a:ext uri="{FF2B5EF4-FFF2-40B4-BE49-F238E27FC236}">
                <a16:creationId xmlns:a16="http://schemas.microsoft.com/office/drawing/2014/main" id="{0C882F73-F636-4F64-B791-984E05C6F549}"/>
              </a:ext>
            </a:extLst>
          </p:cNvPr>
          <p:cNvSpPr/>
          <p:nvPr/>
        </p:nvSpPr>
        <p:spPr>
          <a:xfrm>
            <a:off x="1123406" y="3976641"/>
            <a:ext cx="1976491" cy="473384"/>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Organizational models</a:t>
            </a:r>
          </a:p>
        </p:txBody>
      </p:sp>
      <p:sp>
        <p:nvSpPr>
          <p:cNvPr id="22" name="Rectangle: Rounded Corners 21">
            <a:extLst>
              <a:ext uri="{FF2B5EF4-FFF2-40B4-BE49-F238E27FC236}">
                <a16:creationId xmlns:a16="http://schemas.microsoft.com/office/drawing/2014/main" id="{7280FB82-3E53-4B2D-8613-923112184D14}"/>
              </a:ext>
            </a:extLst>
          </p:cNvPr>
          <p:cNvSpPr/>
          <p:nvPr/>
        </p:nvSpPr>
        <p:spPr>
          <a:xfrm>
            <a:off x="9173967" y="3910879"/>
            <a:ext cx="1678330"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Diminution of gaps</a:t>
            </a:r>
          </a:p>
        </p:txBody>
      </p:sp>
    </p:spTree>
    <p:extLst>
      <p:ext uri="{BB962C8B-B14F-4D97-AF65-F5344CB8AC3E}">
        <p14:creationId xmlns:p14="http://schemas.microsoft.com/office/powerpoint/2010/main" val="122305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4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4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4"/>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44"/>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1" nodeType="clickEffect">
                                  <p:stCondLst>
                                    <p:cond delay="0"/>
                                  </p:stCondLst>
                                  <p:childTnLst>
                                    <p:set>
                                      <p:cBhvr>
                                        <p:cTn id="88" dur="1" fill="hold">
                                          <p:stCondLst>
                                            <p:cond delay="0"/>
                                          </p:stCondLst>
                                        </p:cTn>
                                        <p:tgtEl>
                                          <p:spTgt spid="6"/>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34" grpId="0" animBg="1"/>
      <p:bldP spid="36" grpId="0" animBg="1"/>
      <p:bldP spid="37" grpId="0" animBg="1"/>
      <p:bldP spid="2" grpId="0" animBg="1"/>
      <p:bldP spid="2" grpId="1" animBg="1"/>
      <p:bldP spid="3" grpId="0" animBg="1"/>
      <p:bldP spid="3" grpId="1" animBg="1"/>
      <p:bldP spid="4" grpId="0" animBg="1"/>
      <p:bldP spid="4" grpId="1" animBg="1"/>
      <p:bldP spid="6" grpId="0" animBg="1"/>
      <p:bldP spid="6" grpId="1" animBg="1"/>
      <p:bldP spid="44" grpId="0" animBg="1"/>
      <p:bldP spid="44" grpId="1" animBg="1"/>
      <p:bldP spid="43" grpId="0" animBg="1"/>
      <p:bldP spid="43" grpId="1" animBg="1"/>
      <p:bldP spid="45" grpId="0" animBg="1"/>
      <p:bldP spid="45" grpId="1" animBg="1"/>
      <p:bldP spid="18" grpId="0" animBg="1"/>
      <p:bldP spid="19" grpId="0" animBg="1"/>
      <p:bldP spid="20" grpId="0" animBg="1"/>
      <p:bldP spid="13" grpId="0" animBg="1"/>
      <p:bldP spid="14" grpId="0" animBg="1"/>
      <p:bldP spid="16" grpId="0" animBg="1"/>
      <p:bldP spid="46"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9AE1A7-E8EE-4D6A-84DD-2ADEC489275F}"/>
              </a:ext>
            </a:extLst>
          </p:cNvPr>
          <p:cNvSpPr/>
          <p:nvPr/>
        </p:nvSpPr>
        <p:spPr>
          <a:xfrm>
            <a:off x="6514674" y="1966936"/>
            <a:ext cx="5595015" cy="923330"/>
          </a:xfrm>
          <a:prstGeom prst="rect">
            <a:avLst/>
          </a:prstGeom>
        </p:spPr>
        <p:txBody>
          <a:bodyPr wrap="square">
            <a:spAutoFit/>
          </a:bodyPr>
          <a:lstStyle/>
          <a:p>
            <a:pPr lvl="0" eaLnBrk="0" fontAlgn="base" hangingPunct="0">
              <a:spcBef>
                <a:spcPct val="0"/>
              </a:spcBef>
              <a:spcAft>
                <a:spcPct val="0"/>
              </a:spcAft>
            </a:pPr>
            <a:r>
              <a:rPr lang="en-US" altLang="en-US" b="1" dirty="0">
                <a:latin typeface="Calibri" panose="020F0502020204030204" pitchFamily="34" charset="0"/>
                <a:ea typeface="Calibri" panose="020F0502020204030204" pitchFamily="34" charset="0"/>
                <a:cs typeface="Arial" panose="020B0604020202020204" pitchFamily="34" charset="0"/>
              </a:rPr>
              <a:t>T</a:t>
            </a:r>
            <a:r>
              <a:rPr lang="en-US" altLang="en-US" b="1" dirty="0" bmk="">
                <a:latin typeface="Calibri" panose="020F0502020204030204" pitchFamily="34" charset="0"/>
                <a:ea typeface="Calibri" panose="020F0502020204030204" pitchFamily="34" charset="0"/>
                <a:cs typeface="Arial" panose="020B0604020202020204" pitchFamily="34" charset="0"/>
              </a:rPr>
              <a:t>able 2</a:t>
            </a:r>
            <a:r>
              <a:rPr lang="en-US" altLang="en-US" b="1" dirty="0" bmk="">
                <a:solidFill>
                  <a:srgbClr val="FF0000"/>
                </a:solidFill>
                <a:latin typeface="Calibri" panose="020F0502020204030204" pitchFamily="34" charset="0"/>
                <a:ea typeface="Calibri" panose="020F0502020204030204" pitchFamily="34" charset="0"/>
                <a:cs typeface="Arial" panose="020B0604020202020204" pitchFamily="34" charset="0"/>
              </a:rPr>
              <a:t>: Organizational models creation</a:t>
            </a:r>
            <a:r>
              <a:rPr lang="en-US" altLang="en-US" b="1" dirty="0" bmk="">
                <a:latin typeface="Calibri" panose="020F0502020204030204" pitchFamily="34" charset="0"/>
                <a:ea typeface="Calibri" panose="020F0502020204030204" pitchFamily="34" charset="0"/>
                <a:cs typeface="Arial" panose="020B0604020202020204" pitchFamily="34" charset="0"/>
              </a:rPr>
              <a:t>, as a function of innovation initiators variables: standardized coefficients beta</a:t>
            </a:r>
            <a:endParaRPr lang="en-US" altLang="en-US" sz="1050" b="1" dirty="0"/>
          </a:p>
        </p:txBody>
      </p:sp>
      <p:sp>
        <p:nvSpPr>
          <p:cNvPr id="11" name="Rectangle 10">
            <a:extLst>
              <a:ext uri="{FF2B5EF4-FFF2-40B4-BE49-F238E27FC236}">
                <a16:creationId xmlns:a16="http://schemas.microsoft.com/office/drawing/2014/main" id="{EA0437C3-E19A-4357-B7A6-0646983D81CF}"/>
              </a:ext>
            </a:extLst>
          </p:cNvPr>
          <p:cNvSpPr/>
          <p:nvPr/>
        </p:nvSpPr>
        <p:spPr>
          <a:xfrm>
            <a:off x="82311" y="1651095"/>
            <a:ext cx="6096000" cy="646331"/>
          </a:xfrm>
          <a:prstGeom prst="rect">
            <a:avLst/>
          </a:prstGeom>
        </p:spPr>
        <p:txBody>
          <a:bodyPr>
            <a:spAutoFit/>
          </a:bodyPr>
          <a:lstStyle/>
          <a:p>
            <a:pPr>
              <a:spcAft>
                <a:spcPts val="800"/>
              </a:spcAft>
            </a:pPr>
            <a:r>
              <a:rPr lang="en-US" b="1" dirty="0">
                <a:latin typeface="Calibri" panose="020F0502020204030204" pitchFamily="34" charset="0"/>
                <a:ea typeface="Calibri" panose="020F0502020204030204" pitchFamily="34" charset="0"/>
                <a:cs typeface="Arial" panose="020B0604020202020204" pitchFamily="34" charset="0"/>
              </a:rPr>
              <a:t>Table 1: </a:t>
            </a:r>
            <a:r>
              <a:rPr lang="en-US" b="1" dirty="0">
                <a:solidFill>
                  <a:srgbClr val="FF0000"/>
                </a:solidFill>
                <a:latin typeface="Calibri" panose="020F0502020204030204" pitchFamily="34" charset="0"/>
                <a:ea typeface="Calibri" panose="020F0502020204030204" pitchFamily="34" charset="0"/>
                <a:cs typeface="Arial" panose="020B0604020202020204" pitchFamily="34" charset="0"/>
              </a:rPr>
              <a:t>Local patents and PCTs</a:t>
            </a:r>
            <a:r>
              <a:rPr lang="en-US" b="1" dirty="0">
                <a:latin typeface="Calibri" panose="020F0502020204030204" pitchFamily="34" charset="0"/>
                <a:ea typeface="Calibri" panose="020F0502020204030204" pitchFamily="34" charset="0"/>
                <a:cs typeface="Arial" panose="020B0604020202020204" pitchFamily="34" charset="0"/>
              </a:rPr>
              <a:t>, as a function of innovation initiators variables: standardized coefficients beta</a:t>
            </a:r>
            <a:endParaRPr lang="en-US" sz="1600" b="1" dirty="0">
              <a:latin typeface="Calibri" panose="020F0502020204030204" pitchFamily="34" charset="0"/>
              <a:ea typeface="Calibri" panose="020F0502020204030204" pitchFamily="34" charset="0"/>
              <a:cs typeface="Arial" panose="020B0604020202020204" pitchFamily="34" charset="0"/>
            </a:endParaRPr>
          </a:p>
        </p:txBody>
      </p:sp>
      <p:sp>
        <p:nvSpPr>
          <p:cNvPr id="12" name="Oval 11">
            <a:extLst>
              <a:ext uri="{FF2B5EF4-FFF2-40B4-BE49-F238E27FC236}">
                <a16:creationId xmlns:a16="http://schemas.microsoft.com/office/drawing/2014/main" id="{8BD3BEBE-5D93-44AD-B69D-D7084F8E0EFB}"/>
              </a:ext>
            </a:extLst>
          </p:cNvPr>
          <p:cNvSpPr/>
          <p:nvPr/>
        </p:nvSpPr>
        <p:spPr>
          <a:xfrm>
            <a:off x="3642839" y="5181168"/>
            <a:ext cx="2093121" cy="40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A9F91F2-44DA-4CCB-8B8C-D2BA61E8B02D}"/>
              </a:ext>
            </a:extLst>
          </p:cNvPr>
          <p:cNvSpPr/>
          <p:nvPr/>
        </p:nvSpPr>
        <p:spPr>
          <a:xfrm>
            <a:off x="1703512" y="2935584"/>
            <a:ext cx="802119" cy="40807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CF18670D-3877-42C1-B1D4-32A7B7CAB03E}"/>
              </a:ext>
            </a:extLst>
          </p:cNvPr>
          <p:cNvSpPr/>
          <p:nvPr/>
        </p:nvSpPr>
        <p:spPr>
          <a:xfrm>
            <a:off x="146137" y="996040"/>
            <a:ext cx="6027062" cy="720080"/>
          </a:xfrm>
          <a:prstGeom prst="roundRect">
            <a:avLst/>
          </a:prstGeom>
          <a:solidFill>
            <a:schemeClr val="accent1">
              <a:lumMod val="20000"/>
              <a:lumOff val="80000"/>
            </a:schemeClr>
          </a:solidFill>
          <a:ln w="19050"/>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prstClr val="black"/>
                </a:solidFill>
                <a:latin typeface="Calibri"/>
              </a:rPr>
              <a:t>Technological knowledge creation</a:t>
            </a:r>
          </a:p>
        </p:txBody>
      </p:sp>
      <p:sp>
        <p:nvSpPr>
          <p:cNvPr id="16" name="Rectangle: Rounded Corners 15">
            <a:extLst>
              <a:ext uri="{FF2B5EF4-FFF2-40B4-BE49-F238E27FC236}">
                <a16:creationId xmlns:a16="http://schemas.microsoft.com/office/drawing/2014/main" id="{A2AAE402-A455-44B1-95EB-7DF1A55D9801}"/>
              </a:ext>
            </a:extLst>
          </p:cNvPr>
          <p:cNvSpPr/>
          <p:nvPr/>
        </p:nvSpPr>
        <p:spPr>
          <a:xfrm>
            <a:off x="6117610" y="996040"/>
            <a:ext cx="6027062" cy="720080"/>
          </a:xfrm>
          <a:prstGeom prst="roundRect">
            <a:avLst/>
          </a:prstGeom>
          <a:solidFill>
            <a:schemeClr val="accent1">
              <a:lumMod val="20000"/>
              <a:lumOff val="80000"/>
            </a:schemeClr>
          </a:solidFill>
          <a:ln w="19050"/>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prstClr val="black"/>
                </a:solidFill>
                <a:latin typeface="Calibri"/>
              </a:rPr>
              <a:t>Non-technological knowledge creation</a:t>
            </a:r>
          </a:p>
        </p:txBody>
      </p:sp>
      <p:sp>
        <p:nvSpPr>
          <p:cNvPr id="3" name="TextBox 2">
            <a:extLst>
              <a:ext uri="{FF2B5EF4-FFF2-40B4-BE49-F238E27FC236}">
                <a16:creationId xmlns:a16="http://schemas.microsoft.com/office/drawing/2014/main" id="{7AF901E3-961F-4F76-8A2E-EFD51FB944AA}"/>
              </a:ext>
            </a:extLst>
          </p:cNvPr>
          <p:cNvSpPr txBox="1"/>
          <p:nvPr/>
        </p:nvSpPr>
        <p:spPr>
          <a:xfrm>
            <a:off x="623392" y="260648"/>
            <a:ext cx="10225136" cy="584775"/>
          </a:xfrm>
          <a:prstGeom prst="rect">
            <a:avLst/>
          </a:prstGeom>
          <a:noFill/>
        </p:spPr>
        <p:txBody>
          <a:bodyPr wrap="square" rtlCol="0">
            <a:spAutoFit/>
          </a:bodyPr>
          <a:lstStyle/>
          <a:p>
            <a:pPr algn="ctr"/>
            <a:r>
              <a:rPr lang="en-US" sz="3200" b="1" dirty="0">
                <a:solidFill>
                  <a:schemeClr val="tx2"/>
                </a:solidFill>
              </a:rPr>
              <a:t>The influence of innovation initiators variables upon:</a:t>
            </a:r>
          </a:p>
        </p:txBody>
      </p:sp>
      <p:sp>
        <p:nvSpPr>
          <p:cNvPr id="17" name="Oval 16">
            <a:extLst>
              <a:ext uri="{FF2B5EF4-FFF2-40B4-BE49-F238E27FC236}">
                <a16:creationId xmlns:a16="http://schemas.microsoft.com/office/drawing/2014/main" id="{A3F27930-B4C8-45E4-AC6A-F37B1D7880F9}"/>
              </a:ext>
            </a:extLst>
          </p:cNvPr>
          <p:cNvSpPr/>
          <p:nvPr/>
        </p:nvSpPr>
        <p:spPr>
          <a:xfrm>
            <a:off x="10128448" y="3782644"/>
            <a:ext cx="1615750" cy="19506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BFA0C8B7-8419-6E8D-C0C2-FDA170F152F1}"/>
              </a:ext>
            </a:extLst>
          </p:cNvPr>
          <p:cNvGraphicFramePr>
            <a:graphicFrameLocks noGrp="1"/>
          </p:cNvGraphicFramePr>
          <p:nvPr>
            <p:extLst>
              <p:ext uri="{D42A27DB-BD31-4B8C-83A1-F6EECF244321}">
                <p14:modId xmlns:p14="http://schemas.microsoft.com/office/powerpoint/2010/main" val="4031833138"/>
              </p:ext>
            </p:extLst>
          </p:nvPr>
        </p:nvGraphicFramePr>
        <p:xfrm>
          <a:off x="263895" y="2420888"/>
          <a:ext cx="5544073" cy="4093182"/>
        </p:xfrm>
        <a:graphic>
          <a:graphicData uri="http://schemas.openxmlformats.org/drawingml/2006/table">
            <a:tbl>
              <a:tblPr/>
              <a:tblGrid>
                <a:gridCol w="1482625">
                  <a:extLst>
                    <a:ext uri="{9D8B030D-6E8A-4147-A177-3AD203B41FA5}">
                      <a16:colId xmlns:a16="http://schemas.microsoft.com/office/drawing/2014/main" val="3231325235"/>
                    </a:ext>
                  </a:extLst>
                </a:gridCol>
                <a:gridCol w="646723">
                  <a:extLst>
                    <a:ext uri="{9D8B030D-6E8A-4147-A177-3AD203B41FA5}">
                      <a16:colId xmlns:a16="http://schemas.microsoft.com/office/drawing/2014/main" val="2640622051"/>
                    </a:ext>
                  </a:extLst>
                </a:gridCol>
                <a:gridCol w="654789">
                  <a:extLst>
                    <a:ext uri="{9D8B030D-6E8A-4147-A177-3AD203B41FA5}">
                      <a16:colId xmlns:a16="http://schemas.microsoft.com/office/drawing/2014/main" val="3756355929"/>
                    </a:ext>
                  </a:extLst>
                </a:gridCol>
                <a:gridCol w="689984">
                  <a:extLst>
                    <a:ext uri="{9D8B030D-6E8A-4147-A177-3AD203B41FA5}">
                      <a16:colId xmlns:a16="http://schemas.microsoft.com/office/drawing/2014/main" val="2230273310"/>
                    </a:ext>
                  </a:extLst>
                </a:gridCol>
                <a:gridCol w="689984">
                  <a:extLst>
                    <a:ext uri="{9D8B030D-6E8A-4147-A177-3AD203B41FA5}">
                      <a16:colId xmlns:a16="http://schemas.microsoft.com/office/drawing/2014/main" val="3997458077"/>
                    </a:ext>
                  </a:extLst>
                </a:gridCol>
                <a:gridCol w="689984">
                  <a:extLst>
                    <a:ext uri="{9D8B030D-6E8A-4147-A177-3AD203B41FA5}">
                      <a16:colId xmlns:a16="http://schemas.microsoft.com/office/drawing/2014/main" val="807305749"/>
                    </a:ext>
                  </a:extLst>
                </a:gridCol>
                <a:gridCol w="689984">
                  <a:extLst>
                    <a:ext uri="{9D8B030D-6E8A-4147-A177-3AD203B41FA5}">
                      <a16:colId xmlns:a16="http://schemas.microsoft.com/office/drawing/2014/main" val="2815028758"/>
                    </a:ext>
                  </a:extLst>
                </a:gridCol>
              </a:tblGrid>
              <a:tr h="450408">
                <a:tc>
                  <a:txBody>
                    <a:bodyPr/>
                    <a:lstStyle/>
                    <a:p>
                      <a:pP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Innovation initiator variables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Patents (1)</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dirty="0">
                          <a:effectLst/>
                          <a:latin typeface="Times New Roman" panose="02020603050405020304" pitchFamily="18" charset="0"/>
                          <a:ea typeface="Times New Roman" panose="02020603050405020304" pitchFamily="18" charset="0"/>
                          <a:cs typeface="Arial" panose="020B0604020202020204" pitchFamily="34" charset="0"/>
                        </a:rPr>
                        <a:t>Patents (2)</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800"/>
                        </a:spcAft>
                      </a:pPr>
                      <a:r>
                        <a:rPr lang="en-US" sz="1050" b="1" kern="12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Patents</a:t>
                      </a:r>
                      <a:endParaRPr lang="en-US" sz="1050" b="1" kern="1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p>
                      <a:pPr marL="0" algn="ctr" defTabSz="914400" rtl="0" eaLnBrk="1" latinLnBrk="0" hangingPunct="1">
                        <a:lnSpc>
                          <a:spcPct val="107000"/>
                        </a:lnSpc>
                        <a:spcAft>
                          <a:spcPts val="800"/>
                        </a:spcAft>
                      </a:pPr>
                      <a:r>
                        <a:rPr lang="en-US" sz="1050" b="1" kern="12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(3)</a:t>
                      </a:r>
                      <a:endParaRPr lang="en-US" sz="1050" b="1" kern="1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PCTs (1)</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PCTs (2)</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dirty="0">
                          <a:effectLst/>
                          <a:latin typeface="Times New Roman" panose="02020603050405020304" pitchFamily="18" charset="0"/>
                          <a:ea typeface="Times New Roman" panose="02020603050405020304" pitchFamily="18" charset="0"/>
                          <a:cs typeface="Arial" panose="020B0604020202020204" pitchFamily="34" charset="0"/>
                        </a:rPr>
                        <a:t>PCTs</a:t>
                      </a:r>
                      <a:r>
                        <a:rPr lang="en-US" sz="1200" b="1" dirty="0">
                          <a:effectLst/>
                          <a:latin typeface="Calibri" panose="020F0502020204030204" pitchFamily="34" charset="0"/>
                          <a:ea typeface="Times New Roman" panose="02020603050405020304" pitchFamily="18" charset="0"/>
                          <a:cs typeface="Arial" panose="020B0604020202020204" pitchFamily="34" charset="0"/>
                        </a:rPr>
                        <a:t> </a:t>
                      </a:r>
                      <a:r>
                        <a:rPr lang="en-US" sz="1050" b="1" dirty="0">
                          <a:effectLst/>
                          <a:latin typeface="Times New Roman" panose="02020603050405020304" pitchFamily="18" charset="0"/>
                          <a:ea typeface="Times New Roman" panose="02020603050405020304" pitchFamily="18" charset="0"/>
                          <a:cs typeface="Arial" panose="020B0604020202020204" pitchFamily="34" charset="0"/>
                        </a:rPr>
                        <a:t>(3)</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3781313"/>
                  </a:ext>
                </a:extLst>
              </a:tr>
              <a:tr h="568104">
                <a:tc>
                  <a:txBody>
                    <a:bodyPr/>
                    <a:lstStyle/>
                    <a:p>
                      <a:pPr>
                        <a:lnSpc>
                          <a:spcPct val="107000"/>
                        </a:lnSpc>
                        <a:spcAft>
                          <a:spcPts val="8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Gross expenditure on R&amp;D (GERD) (% of GDP)</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.753**</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.720**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39224"/>
                  </a:ext>
                </a:extLst>
              </a:tr>
              <a:tr h="375579">
                <a:tc>
                  <a:txBody>
                    <a:bodyPr/>
                    <a:lstStyle/>
                    <a:p>
                      <a:pPr>
                        <a:lnSpc>
                          <a:spcPct val="107000"/>
                        </a:lnSpc>
                        <a:spcAft>
                          <a:spcPts val="800"/>
                        </a:spcAft>
                      </a:pPr>
                      <a:r>
                        <a:rPr lang="en-US" sz="1200">
                          <a:effectLst/>
                          <a:latin typeface="Times New Roman" panose="02020603050405020304" pitchFamily="18" charset="0"/>
                          <a:ea typeface="Times New Roman" panose="02020603050405020304" pitchFamily="18" charset="0"/>
                          <a:cs typeface="Arial" panose="020B0604020202020204" pitchFamily="34" charset="0"/>
                        </a:rPr>
                        <a:t>GERD two years earlier (% of GDP)</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.573**</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.649**</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2193122"/>
                  </a:ext>
                </a:extLst>
              </a:tr>
              <a:tr h="568104">
                <a:tc>
                  <a:txBody>
                    <a:bodyPr/>
                    <a:lstStyle/>
                    <a:p>
                      <a:pPr>
                        <a:lnSpc>
                          <a:spcPct val="107000"/>
                        </a:lnSpc>
                        <a:spcAft>
                          <a:spcPts val="8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Expenditure on education (% of GDP)</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-.003</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.035</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.150</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.019</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.035</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.165*</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8201840"/>
                  </a:ext>
                </a:extLst>
              </a:tr>
              <a:tr h="568104">
                <a:tc>
                  <a:txBody>
                    <a:bodyPr/>
                    <a:lstStyle/>
                    <a:p>
                      <a:pPr>
                        <a:lnSpc>
                          <a:spcPct val="107000"/>
                        </a:lnSpc>
                        <a:spcAft>
                          <a:spcPts val="8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University/industry research collaboration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.028</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.118</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.471**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.100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.124</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.524**</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0273101"/>
                  </a:ext>
                </a:extLst>
              </a:tr>
              <a:tr h="760630">
                <a:tc>
                  <a:txBody>
                    <a:bodyPr/>
                    <a:lstStyle/>
                    <a:p>
                      <a:pPr>
                        <a:lnSpc>
                          <a:spcPct val="107000"/>
                        </a:lnSpc>
                        <a:spcAft>
                          <a:spcPts val="800"/>
                        </a:spcAft>
                      </a:pPr>
                      <a:r>
                        <a:rPr lang="en-US" sz="1200">
                          <a:effectLst/>
                          <a:latin typeface="Times New Roman" panose="02020603050405020304" pitchFamily="18" charset="0"/>
                          <a:ea typeface="Times New Roman" panose="02020603050405020304" pitchFamily="18" charset="0"/>
                          <a:cs typeface="Arial" panose="020B0604020202020204" pitchFamily="34" charset="0"/>
                        </a:rPr>
                        <a:t>Joint venture/strategic alliance deals/bnPPP$GDP</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-.092</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-.074</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-.082</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.178**</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.197**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.188*</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9470616"/>
                  </a:ext>
                </a:extLst>
              </a:tr>
              <a:tr h="191503">
                <a:tc>
                  <a:txBody>
                    <a:bodyPr/>
                    <a:lstStyle/>
                    <a:p>
                      <a:pPr>
                        <a:lnSpc>
                          <a:spcPct val="107000"/>
                        </a:lnSpc>
                        <a:spcAft>
                          <a:spcPts val="800"/>
                        </a:spcAft>
                      </a:pPr>
                      <a:r>
                        <a:rPr lang="en-US" sz="1200">
                          <a:effectLst/>
                          <a:latin typeface="Times New Roman" panose="02020603050405020304" pitchFamily="18" charset="0"/>
                          <a:ea typeface="Times New Roman" panose="02020603050405020304" pitchFamily="18" charset="0"/>
                          <a:cs typeface="Arial" panose="020B0604020202020204" pitchFamily="34" charset="0"/>
                        </a:rPr>
                        <a:t>ICT access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.122</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.195*</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.249**</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-.127</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.053</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.114</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303651"/>
                  </a:ext>
                </a:extLst>
              </a:tr>
              <a:tr h="372103">
                <a:tc>
                  <a:txBody>
                    <a:bodyPr/>
                    <a:lstStyle/>
                    <a:p>
                      <a:pPr>
                        <a:lnSpc>
                          <a:spcPct val="107000"/>
                        </a:lnSpc>
                        <a:spcAft>
                          <a:spcPts val="800"/>
                        </a:spcAft>
                      </a:pPr>
                      <a:r>
                        <a:rPr lang="en-US" sz="1200">
                          <a:effectLst/>
                          <a:latin typeface="Times New Roman" panose="02020603050405020304" pitchFamily="18" charset="0"/>
                          <a:ea typeface="Times New Roman" panose="02020603050405020304" pitchFamily="18" charset="0"/>
                          <a:cs typeface="Arial" panose="020B0604020202020204" pitchFamily="34" charset="0"/>
                        </a:rPr>
                        <a:t>Adjusted R2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.624 **</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.547**</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.399**</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.811**</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.800**</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.603**</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2738151"/>
                  </a:ext>
                </a:extLst>
              </a:tr>
              <a:tr h="191503">
                <a:tc>
                  <a:txBody>
                    <a:bodyPr/>
                    <a:lstStyle/>
                    <a:p>
                      <a:pPr>
                        <a:lnSpc>
                          <a:spcPct val="107000"/>
                        </a:lnSpc>
                        <a:spcAft>
                          <a:spcPts val="800"/>
                        </a:spcAft>
                      </a:pPr>
                      <a:r>
                        <a:rPr lang="en-US" sz="1200" dirty="0" err="1">
                          <a:effectLst/>
                          <a:latin typeface="Times New Roman" panose="02020603050405020304" pitchFamily="18" charset="0"/>
                          <a:ea typeface="Times New Roman" panose="02020603050405020304" pitchFamily="18" charset="0"/>
                          <a:cs typeface="Arial" panose="020B0604020202020204" pitchFamily="34" charset="0"/>
                        </a:rPr>
                        <a:t>d.f.</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101</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97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108</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100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97</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100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2962808"/>
                  </a:ext>
                </a:extLst>
              </a:tr>
            </a:tbl>
          </a:graphicData>
        </a:graphic>
      </p:graphicFrame>
      <p:sp>
        <p:nvSpPr>
          <p:cNvPr id="9" name="Oval 8">
            <a:extLst>
              <a:ext uri="{FF2B5EF4-FFF2-40B4-BE49-F238E27FC236}">
                <a16:creationId xmlns:a16="http://schemas.microsoft.com/office/drawing/2014/main" id="{03BD0C14-18F1-E9B0-563D-60970B553192}"/>
              </a:ext>
            </a:extLst>
          </p:cNvPr>
          <p:cNvSpPr/>
          <p:nvPr/>
        </p:nvSpPr>
        <p:spPr>
          <a:xfrm>
            <a:off x="2423592" y="3395699"/>
            <a:ext cx="802119" cy="40807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0D41C1E-608F-42DC-5E85-87AA831A5FDA}"/>
              </a:ext>
            </a:extLst>
          </p:cNvPr>
          <p:cNvSpPr/>
          <p:nvPr/>
        </p:nvSpPr>
        <p:spPr>
          <a:xfrm>
            <a:off x="3763434" y="2943029"/>
            <a:ext cx="802119" cy="40807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2D448DC-CBDA-D6C0-1933-C4E6599077B6}"/>
              </a:ext>
            </a:extLst>
          </p:cNvPr>
          <p:cNvSpPr/>
          <p:nvPr/>
        </p:nvSpPr>
        <p:spPr>
          <a:xfrm>
            <a:off x="4439816" y="3429000"/>
            <a:ext cx="802119" cy="40807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1DD0824-3934-51C3-D23A-1A27DA0F5FA4}"/>
              </a:ext>
            </a:extLst>
          </p:cNvPr>
          <p:cNvSpPr txBox="1"/>
          <p:nvPr/>
        </p:nvSpPr>
        <p:spPr>
          <a:xfrm>
            <a:off x="210277" y="6472727"/>
            <a:ext cx="2295354" cy="311496"/>
          </a:xfrm>
          <a:prstGeom prst="rect">
            <a:avLst/>
          </a:prstGeom>
          <a:noFill/>
        </p:spPr>
        <p:txBody>
          <a:bodyPr wrap="square">
            <a:spAutoFit/>
          </a:bodyPr>
          <a:lstStyle/>
          <a:p>
            <a:pPr>
              <a:lnSpc>
                <a:spcPct val="107000"/>
              </a:lnSpc>
              <a:spcAft>
                <a:spcPts val="800"/>
              </a:spcAft>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 p&lt;.05, **: p&lt;.01</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2" name="Table 21">
            <a:extLst>
              <a:ext uri="{FF2B5EF4-FFF2-40B4-BE49-F238E27FC236}">
                <a16:creationId xmlns:a16="http://schemas.microsoft.com/office/drawing/2014/main" id="{DEB30FE8-3CC0-D31B-95C1-932FBFC22B1E}"/>
              </a:ext>
            </a:extLst>
          </p:cNvPr>
          <p:cNvGraphicFramePr>
            <a:graphicFrameLocks noGrp="1"/>
          </p:cNvGraphicFramePr>
          <p:nvPr>
            <p:extLst>
              <p:ext uri="{D42A27DB-BD31-4B8C-83A1-F6EECF244321}">
                <p14:modId xmlns:p14="http://schemas.microsoft.com/office/powerpoint/2010/main" val="1411323245"/>
              </p:ext>
            </p:extLst>
          </p:nvPr>
        </p:nvGraphicFramePr>
        <p:xfrm>
          <a:off x="6545944" y="2859314"/>
          <a:ext cx="5166984" cy="3228672"/>
        </p:xfrm>
        <a:graphic>
          <a:graphicData uri="http://schemas.openxmlformats.org/drawingml/2006/table">
            <a:tbl>
              <a:tblPr/>
              <a:tblGrid>
                <a:gridCol w="3626780">
                  <a:extLst>
                    <a:ext uri="{9D8B030D-6E8A-4147-A177-3AD203B41FA5}">
                      <a16:colId xmlns:a16="http://schemas.microsoft.com/office/drawing/2014/main" val="1598809194"/>
                    </a:ext>
                  </a:extLst>
                </a:gridCol>
                <a:gridCol w="1540204">
                  <a:extLst>
                    <a:ext uri="{9D8B030D-6E8A-4147-A177-3AD203B41FA5}">
                      <a16:colId xmlns:a16="http://schemas.microsoft.com/office/drawing/2014/main" val="3591224954"/>
                    </a:ext>
                  </a:extLst>
                </a:gridCol>
              </a:tblGrid>
              <a:tr h="614365">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Innovation initiator variables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Organizational models</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970102"/>
                  </a:ext>
                </a:extLst>
              </a:tr>
              <a:tr h="532871">
                <a:tc>
                  <a:txBody>
                    <a:bodyPr/>
                    <a:lstStyle/>
                    <a:p>
                      <a:pPr>
                        <a:lnSpc>
                          <a:spcPct val="107000"/>
                        </a:lnSpc>
                        <a:spcAft>
                          <a:spcPts val="8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Expenditure on education (% of GDP)</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.021</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0613311"/>
                  </a:ext>
                </a:extLst>
              </a:tr>
              <a:tr h="614365">
                <a:tc>
                  <a:txBody>
                    <a:bodyPr/>
                    <a:lstStyle/>
                    <a:p>
                      <a:pPr>
                        <a:lnSpc>
                          <a:spcPct val="107000"/>
                        </a:lnSpc>
                        <a:spcAft>
                          <a:spcPts val="8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Joint venture/strategic alliance deals/</a:t>
                      </a:r>
                      <a:r>
                        <a:rPr lang="en-US" sz="1200" dirty="0" err="1">
                          <a:effectLst/>
                          <a:latin typeface="Times New Roman" panose="02020603050405020304" pitchFamily="18" charset="0"/>
                          <a:ea typeface="Times New Roman" panose="02020603050405020304" pitchFamily="18" charset="0"/>
                          <a:cs typeface="Arial" panose="020B0604020202020204" pitchFamily="34" charset="0"/>
                        </a:rPr>
                        <a:t>bnPPP$GDP</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.338**</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7737996"/>
                  </a:ext>
                </a:extLst>
              </a:tr>
              <a:tr h="422507">
                <a:tc>
                  <a:txBody>
                    <a:bodyPr/>
                    <a:lstStyle/>
                    <a:p>
                      <a:pPr>
                        <a:lnSpc>
                          <a:spcPct val="107000"/>
                        </a:lnSpc>
                        <a:spcAft>
                          <a:spcPts val="8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ICT access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.327**</a:t>
                      </a:r>
                      <a:endParaRPr lang="en-US" sz="12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837336"/>
                  </a:ext>
                </a:extLst>
              </a:tr>
              <a:tr h="413590">
                <a:tc>
                  <a:txBody>
                    <a:bodyPr/>
                    <a:lstStyle/>
                    <a:p>
                      <a:pPr>
                        <a:lnSpc>
                          <a:spcPct val="107000"/>
                        </a:lnSpc>
                        <a:spcAft>
                          <a:spcPts val="8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Government’s online service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.230**</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273648"/>
                  </a:ext>
                </a:extLst>
              </a:tr>
              <a:tr h="315487">
                <a:tc>
                  <a:txBody>
                    <a:bodyPr/>
                    <a:lstStyle/>
                    <a:p>
                      <a:pPr>
                        <a:lnSpc>
                          <a:spcPct val="107000"/>
                        </a:lnSpc>
                        <a:spcAft>
                          <a:spcPts val="800"/>
                        </a:spcAft>
                      </a:pPr>
                      <a:r>
                        <a:rPr lang="en-US" sz="1200">
                          <a:effectLst/>
                          <a:latin typeface="Times New Roman" panose="02020603050405020304" pitchFamily="18" charset="0"/>
                          <a:ea typeface="Times New Roman" panose="02020603050405020304" pitchFamily="18" charset="0"/>
                          <a:cs typeface="Arial" panose="020B0604020202020204" pitchFamily="34" charset="0"/>
                        </a:rPr>
                        <a:t>Adjusted R2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.554**</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4112199"/>
                  </a:ext>
                </a:extLst>
              </a:tr>
              <a:tr h="315487">
                <a:tc>
                  <a:txBody>
                    <a:bodyPr/>
                    <a:lstStyle/>
                    <a:p>
                      <a:pPr>
                        <a:lnSpc>
                          <a:spcPct val="107000"/>
                        </a:lnSpc>
                        <a:spcAft>
                          <a:spcPts val="800"/>
                        </a:spcAft>
                      </a:pPr>
                      <a:r>
                        <a:rPr lang="en-US" sz="1200" dirty="0" err="1">
                          <a:effectLst/>
                          <a:latin typeface="Times New Roman" panose="02020603050405020304" pitchFamily="18" charset="0"/>
                          <a:ea typeface="Times New Roman" panose="02020603050405020304" pitchFamily="18" charset="0"/>
                          <a:cs typeface="Arial" panose="020B0604020202020204" pitchFamily="34" charset="0"/>
                        </a:rPr>
                        <a:t>d.f.</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106</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511707"/>
                  </a:ext>
                </a:extLst>
              </a:tr>
            </a:tbl>
          </a:graphicData>
        </a:graphic>
      </p:graphicFrame>
      <p:sp>
        <p:nvSpPr>
          <p:cNvPr id="23" name="Oval 22">
            <a:extLst>
              <a:ext uri="{FF2B5EF4-FFF2-40B4-BE49-F238E27FC236}">
                <a16:creationId xmlns:a16="http://schemas.microsoft.com/office/drawing/2014/main" id="{423BA5F8-0877-5E67-D5A2-5ED1FCD792A1}"/>
              </a:ext>
            </a:extLst>
          </p:cNvPr>
          <p:cNvSpPr/>
          <p:nvPr/>
        </p:nvSpPr>
        <p:spPr>
          <a:xfrm>
            <a:off x="5142996" y="4435539"/>
            <a:ext cx="698469" cy="40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9B92392-9269-CF10-6723-5F7ABE890ACE}"/>
              </a:ext>
            </a:extLst>
          </p:cNvPr>
          <p:cNvSpPr/>
          <p:nvPr/>
        </p:nvSpPr>
        <p:spPr>
          <a:xfrm>
            <a:off x="3082469" y="4435539"/>
            <a:ext cx="698469" cy="40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12FA98CC-58A8-497F-ED3E-58D4266C1EAB}"/>
              </a:ext>
            </a:extLst>
          </p:cNvPr>
          <p:cNvSpPr txBox="1"/>
          <p:nvPr/>
        </p:nvSpPr>
        <p:spPr>
          <a:xfrm>
            <a:off x="6545944" y="6341523"/>
            <a:ext cx="2295354" cy="311496"/>
          </a:xfrm>
          <a:prstGeom prst="rect">
            <a:avLst/>
          </a:prstGeom>
          <a:noFill/>
        </p:spPr>
        <p:txBody>
          <a:bodyPr wrap="square">
            <a:spAutoFit/>
          </a:bodyPr>
          <a:lstStyle/>
          <a:p>
            <a:pPr>
              <a:lnSpc>
                <a:spcPct val="107000"/>
              </a:lnSpc>
              <a:spcAft>
                <a:spcPts val="800"/>
              </a:spcAft>
            </a:pPr>
            <a:r>
              <a:rPr lang="en-US" sz="1400" dirty="0">
                <a:effectLst/>
                <a:latin typeface="Times New Roman" panose="02020603050405020304" pitchFamily="18" charset="0"/>
                <a:ea typeface="Times New Roman" panose="02020603050405020304" pitchFamily="18" charset="0"/>
                <a:cs typeface="Arial" panose="020B0604020202020204" pitchFamily="34" charset="0"/>
              </a:rPr>
              <a:t>*: p&lt;.05, **: p&lt;.01</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243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animBg="1"/>
      <p:bldP spid="9" grpId="0" animBg="1"/>
      <p:bldP spid="18" grpId="0" animBg="1"/>
      <p:bldP spid="19"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7E61671-7685-3FA2-5DAE-66FEBB4A432F}"/>
              </a:ext>
            </a:extLst>
          </p:cNvPr>
          <p:cNvGraphicFramePr>
            <a:graphicFrameLocks noGrp="1"/>
          </p:cNvGraphicFramePr>
          <p:nvPr>
            <p:extLst>
              <p:ext uri="{D42A27DB-BD31-4B8C-83A1-F6EECF244321}">
                <p14:modId xmlns:p14="http://schemas.microsoft.com/office/powerpoint/2010/main" val="3374731322"/>
              </p:ext>
            </p:extLst>
          </p:nvPr>
        </p:nvGraphicFramePr>
        <p:xfrm>
          <a:off x="1559496" y="1077218"/>
          <a:ext cx="9577065" cy="5544618"/>
        </p:xfrm>
        <a:graphic>
          <a:graphicData uri="http://schemas.openxmlformats.org/drawingml/2006/table">
            <a:tbl>
              <a:tblPr/>
              <a:tblGrid>
                <a:gridCol w="2357750">
                  <a:extLst>
                    <a:ext uri="{9D8B030D-6E8A-4147-A177-3AD203B41FA5}">
                      <a16:colId xmlns:a16="http://schemas.microsoft.com/office/drawing/2014/main" val="1764835807"/>
                    </a:ext>
                  </a:extLst>
                </a:gridCol>
                <a:gridCol w="1314609">
                  <a:extLst>
                    <a:ext uri="{9D8B030D-6E8A-4147-A177-3AD203B41FA5}">
                      <a16:colId xmlns:a16="http://schemas.microsoft.com/office/drawing/2014/main" val="3659641995"/>
                    </a:ext>
                  </a:extLst>
                </a:gridCol>
                <a:gridCol w="1092749">
                  <a:extLst>
                    <a:ext uri="{9D8B030D-6E8A-4147-A177-3AD203B41FA5}">
                      <a16:colId xmlns:a16="http://schemas.microsoft.com/office/drawing/2014/main" val="3599125560"/>
                    </a:ext>
                  </a:extLst>
                </a:gridCol>
                <a:gridCol w="1052789">
                  <a:extLst>
                    <a:ext uri="{9D8B030D-6E8A-4147-A177-3AD203B41FA5}">
                      <a16:colId xmlns:a16="http://schemas.microsoft.com/office/drawing/2014/main" val="1916794792"/>
                    </a:ext>
                  </a:extLst>
                </a:gridCol>
                <a:gridCol w="939792">
                  <a:extLst>
                    <a:ext uri="{9D8B030D-6E8A-4147-A177-3AD203B41FA5}">
                      <a16:colId xmlns:a16="http://schemas.microsoft.com/office/drawing/2014/main" val="1851455771"/>
                    </a:ext>
                  </a:extLst>
                </a:gridCol>
                <a:gridCol w="939792">
                  <a:extLst>
                    <a:ext uri="{9D8B030D-6E8A-4147-A177-3AD203B41FA5}">
                      <a16:colId xmlns:a16="http://schemas.microsoft.com/office/drawing/2014/main" val="2894427053"/>
                    </a:ext>
                  </a:extLst>
                </a:gridCol>
                <a:gridCol w="939792">
                  <a:extLst>
                    <a:ext uri="{9D8B030D-6E8A-4147-A177-3AD203B41FA5}">
                      <a16:colId xmlns:a16="http://schemas.microsoft.com/office/drawing/2014/main" val="1306857633"/>
                    </a:ext>
                  </a:extLst>
                </a:gridCol>
                <a:gridCol w="939792">
                  <a:extLst>
                    <a:ext uri="{9D8B030D-6E8A-4147-A177-3AD203B41FA5}">
                      <a16:colId xmlns:a16="http://schemas.microsoft.com/office/drawing/2014/main" val="3636055684"/>
                    </a:ext>
                  </a:extLst>
                </a:gridCol>
              </a:tblGrid>
              <a:tr h="318988">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Local innovation implementation</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Global innovation implementation</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28905537"/>
                  </a:ext>
                </a:extLst>
              </a:tr>
              <a:tr h="558999">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Knowledge creation and enabling factors</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H-T and M-H-T output</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Labor productivity</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New business density</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IP receipts</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ICT services exports</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High-tech exports</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Production and export diversity</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3398412"/>
                  </a:ext>
                </a:extLst>
              </a:tr>
              <a:tr h="318988">
                <a:tc>
                  <a:txBody>
                    <a:bodyPr/>
                    <a:lstStyle/>
                    <a:p>
                      <a:pPr algn="l">
                        <a:lnSpc>
                          <a:spcPct val="107000"/>
                        </a:lnSpc>
                        <a:spcAft>
                          <a:spcPts val="800"/>
                        </a:spcAft>
                      </a:pPr>
                      <a:r>
                        <a:rPr lang="en-US" sz="1400" b="1">
                          <a:solidFill>
                            <a:srgbClr val="2E75B6"/>
                          </a:solidFill>
                          <a:effectLst/>
                          <a:latin typeface="Times New Roman" panose="02020603050405020304" pitchFamily="18" charset="0"/>
                          <a:ea typeface="Times New Roman" panose="02020603050405020304" pitchFamily="18" charset="0"/>
                          <a:cs typeface="Arial" panose="020B0604020202020204" pitchFamily="34" charset="0"/>
                        </a:rPr>
                        <a:t>Knowledge creation:</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400" b="1">
                          <a:solidFill>
                            <a:srgbClr val="2E75B6"/>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400" b="1">
                          <a:solidFill>
                            <a:srgbClr val="2E75B6"/>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400" b="1">
                          <a:solidFill>
                            <a:srgbClr val="2E75B6"/>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400" b="1">
                          <a:solidFill>
                            <a:srgbClr val="2E75B6"/>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400" b="1">
                          <a:solidFill>
                            <a:srgbClr val="2E75B6"/>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400" b="1">
                          <a:solidFill>
                            <a:srgbClr val="2E75B6"/>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400" b="1">
                          <a:solidFill>
                            <a:srgbClr val="2E75B6"/>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4349080"/>
                  </a:ext>
                </a:extLst>
              </a:tr>
              <a:tr h="293789">
                <a:tc>
                  <a:txBody>
                    <a:bodyPr/>
                    <a:lstStyle/>
                    <a:p>
                      <a:pPr marL="0" lvl="0" indent="0" algn="l" rtl="0">
                        <a:lnSpc>
                          <a:spcPct val="107000"/>
                        </a:lnSpc>
                        <a:spcAft>
                          <a:spcPts val="800"/>
                        </a:spcAft>
                        <a:buFont typeface="+mj-lt"/>
                        <a:buNone/>
                      </a:pPr>
                      <a:r>
                        <a:rPr lang="en-US" sz="1050" dirty="0">
                          <a:effectLst/>
                          <a:latin typeface="Times New Roman" panose="02020603050405020304" pitchFamily="18" charset="0"/>
                          <a:ea typeface="Times New Roman" panose="02020603050405020304" pitchFamily="18" charset="0"/>
                          <a:cs typeface="Calibri" panose="020F0502020204030204" pitchFamily="34" charset="0"/>
                        </a:rPr>
                        <a:t>PCTs (two years lag)</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.012</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-.147</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-.231</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.440**</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-.109</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.142</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.251**</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589069"/>
                  </a:ext>
                </a:extLst>
              </a:tr>
              <a:tr h="369572">
                <a:tc>
                  <a:txBody>
                    <a:bodyPr/>
                    <a:lstStyle/>
                    <a:p>
                      <a:pPr marL="0" lvl="0" indent="0" algn="l" rtl="0">
                        <a:lnSpc>
                          <a:spcPct val="107000"/>
                        </a:lnSpc>
                        <a:spcAft>
                          <a:spcPts val="800"/>
                        </a:spcAft>
                        <a:buFont typeface="+mj-lt"/>
                        <a:buNone/>
                      </a:pPr>
                      <a:r>
                        <a:rPr lang="en-US" sz="1050" dirty="0">
                          <a:effectLst/>
                          <a:latin typeface="Times New Roman" panose="02020603050405020304" pitchFamily="18" charset="0"/>
                          <a:ea typeface="Times New Roman" panose="02020603050405020304" pitchFamily="18" charset="0"/>
                          <a:cs typeface="Calibri" panose="020F0502020204030204" pitchFamily="34" charset="0"/>
                        </a:rPr>
                        <a:t>Organizational models creation (two years lag)</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.244*</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.270</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.165</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.049</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.122</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.125</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.044</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680193"/>
                  </a:ext>
                </a:extLst>
              </a:tr>
              <a:tr h="263672">
                <a:tc>
                  <a:txBody>
                    <a:bodyPr/>
                    <a:lstStyle/>
                    <a:p>
                      <a:pPr algn="l">
                        <a:lnSpc>
                          <a:spcPct val="107000"/>
                        </a:lnSpc>
                        <a:spcAft>
                          <a:spcPts val="800"/>
                        </a:spcAft>
                      </a:pPr>
                      <a:r>
                        <a:rPr lang="en-US" sz="1400" b="1">
                          <a:solidFill>
                            <a:srgbClr val="2E75B6"/>
                          </a:solidFill>
                          <a:effectLst/>
                          <a:latin typeface="Times New Roman" panose="02020603050405020304" pitchFamily="18" charset="0"/>
                          <a:ea typeface="Times New Roman" panose="02020603050405020304" pitchFamily="18" charset="0"/>
                          <a:cs typeface="Arial" panose="020B0604020202020204" pitchFamily="34" charset="0"/>
                        </a:rPr>
                        <a:t>Enabling factors:</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6834698"/>
                  </a:ext>
                </a:extLst>
              </a:tr>
              <a:tr h="263672">
                <a:tc>
                  <a:txBody>
                    <a:bodyPr/>
                    <a:lstStyle/>
                    <a:p>
                      <a:pPr algn="l">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Technological absorption</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1369689"/>
                  </a:ext>
                </a:extLst>
              </a:tr>
              <a:tr h="263672">
                <a:tc>
                  <a:txBody>
                    <a:bodyPr/>
                    <a:lstStyle/>
                    <a:p>
                      <a:pPr marL="171450" lvl="0" indent="-171450" algn="l" rtl="0">
                        <a:lnSpc>
                          <a:spcPct val="107000"/>
                        </a:lnSpc>
                        <a:spcAft>
                          <a:spcPts val="800"/>
                        </a:spcAft>
                        <a:buFont typeface="Arial" panose="020B0604020202020204" pitchFamily="34" charset="0"/>
                        <a:buChar char="•"/>
                      </a:pPr>
                      <a:r>
                        <a:rPr lang="en-US" sz="1050" dirty="0">
                          <a:effectLst/>
                          <a:latin typeface="Times New Roman" panose="02020603050405020304" pitchFamily="18" charset="0"/>
                          <a:ea typeface="Times New Roman" panose="02020603050405020304" pitchFamily="18" charset="0"/>
                          <a:cs typeface="Calibri" panose="020F0502020204030204" pitchFamily="34" charset="0"/>
                        </a:rPr>
                        <a:t>High-tech imports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.192*</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.204</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.200*</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-.008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.027</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.612**</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.267**</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6451931"/>
                  </a:ext>
                </a:extLst>
              </a:tr>
              <a:tr h="263672">
                <a:tc>
                  <a:txBody>
                    <a:bodyPr/>
                    <a:lstStyle/>
                    <a:p>
                      <a:pPr marL="171450" lvl="0" indent="-171450" algn="l" rtl="0">
                        <a:lnSpc>
                          <a:spcPct val="107000"/>
                        </a:lnSpc>
                        <a:spcAft>
                          <a:spcPts val="800"/>
                        </a:spcAft>
                        <a:buFont typeface="Arial" panose="020B0604020202020204" pitchFamily="34" charset="0"/>
                        <a:buChar char="•"/>
                      </a:pPr>
                      <a:r>
                        <a:rPr lang="en-US" sz="1050" dirty="0">
                          <a:effectLst/>
                          <a:latin typeface="Times New Roman" panose="02020603050405020304" pitchFamily="18" charset="0"/>
                          <a:ea typeface="Times New Roman" panose="02020603050405020304" pitchFamily="18" charset="0"/>
                          <a:cs typeface="Calibri" panose="020F0502020204030204" pitchFamily="34" charset="0"/>
                        </a:rPr>
                        <a:t>ICT services imports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.168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.005</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.114</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.076</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.443**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-.045</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.029</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0817199"/>
                  </a:ext>
                </a:extLst>
              </a:tr>
              <a:tr h="369572">
                <a:tc>
                  <a:txBody>
                    <a:bodyPr/>
                    <a:lstStyle/>
                    <a:p>
                      <a:pPr marL="171450" lvl="0" indent="-171450" algn="l" rtl="0">
                        <a:lnSpc>
                          <a:spcPct val="107000"/>
                        </a:lnSpc>
                        <a:spcAft>
                          <a:spcPts val="800"/>
                        </a:spcAft>
                        <a:buFont typeface="Arial" panose="020B0604020202020204" pitchFamily="34" charset="0"/>
                        <a:buChar char="•"/>
                      </a:pPr>
                      <a:r>
                        <a:rPr lang="en-US" sz="1050" dirty="0">
                          <a:effectLst/>
                          <a:latin typeface="Times New Roman" panose="02020603050405020304" pitchFamily="18" charset="0"/>
                          <a:ea typeface="Times New Roman" panose="02020603050405020304" pitchFamily="18" charset="0"/>
                          <a:cs typeface="Calibri" panose="020F0502020204030204" pitchFamily="34" charset="0"/>
                        </a:rPr>
                        <a:t>Intellectual property payments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.203*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-.132</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.113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.301**</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.120</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.099</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.077</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836221"/>
                  </a:ext>
                </a:extLst>
              </a:tr>
              <a:tr h="263672">
                <a:tc>
                  <a:txBody>
                    <a:bodyPr/>
                    <a:lstStyle/>
                    <a:p>
                      <a:pPr algn="l">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Business environment</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1013927"/>
                  </a:ext>
                </a:extLst>
              </a:tr>
              <a:tr h="369572">
                <a:tc>
                  <a:txBody>
                    <a:bodyPr/>
                    <a:lstStyle/>
                    <a:p>
                      <a:pPr marL="171450" lvl="0" indent="-171450" algn="l" rtl="0">
                        <a:lnSpc>
                          <a:spcPct val="107000"/>
                        </a:lnSpc>
                        <a:spcAft>
                          <a:spcPts val="800"/>
                        </a:spcAft>
                        <a:buFont typeface="Arial" panose="020B0604020202020204" pitchFamily="34" charset="0"/>
                        <a:buChar char="•"/>
                      </a:pPr>
                      <a:r>
                        <a:rPr lang="en-US" sz="1050" dirty="0">
                          <a:effectLst/>
                          <a:latin typeface="Times New Roman" panose="02020603050405020304" pitchFamily="18" charset="0"/>
                          <a:ea typeface="Times New Roman" panose="02020603050405020304" pitchFamily="18" charset="0"/>
                          <a:cs typeface="Calibri" panose="020F0502020204030204" pitchFamily="34" charset="0"/>
                        </a:rPr>
                        <a:t>Domestic industry diversification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.155</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.109</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-.238*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-.013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-.016</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.088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.289**</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8661659"/>
                  </a:ext>
                </a:extLst>
              </a:tr>
              <a:tr h="263672">
                <a:tc>
                  <a:txBody>
                    <a:bodyPr/>
                    <a:lstStyle/>
                    <a:p>
                      <a:pPr marL="171450" lvl="0" indent="-171450" algn="l" rtl="0">
                        <a:lnSpc>
                          <a:spcPct val="107000"/>
                        </a:lnSpc>
                        <a:spcAft>
                          <a:spcPts val="800"/>
                        </a:spcAft>
                        <a:buFont typeface="Arial" panose="020B0604020202020204" pitchFamily="34" charset="0"/>
                        <a:buChar char="•"/>
                      </a:pPr>
                      <a:r>
                        <a:rPr lang="en-US" sz="1050" dirty="0">
                          <a:effectLst/>
                          <a:latin typeface="Times New Roman" panose="02020603050405020304" pitchFamily="18" charset="0"/>
                          <a:ea typeface="Times New Roman" panose="02020603050405020304" pitchFamily="18" charset="0"/>
                          <a:cs typeface="Calibri" panose="020F0502020204030204" pitchFamily="34" charset="0"/>
                        </a:rPr>
                        <a:t>Domestic market scale</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.217*</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.037</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-.265*</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.036</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-.013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.008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-.006</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7272010"/>
                  </a:ext>
                </a:extLst>
              </a:tr>
              <a:tr h="263672">
                <a:tc>
                  <a:txBody>
                    <a:bodyPr/>
                    <a:lstStyle/>
                    <a:p>
                      <a:pPr algn="l">
                        <a:lnSpc>
                          <a:spcPct val="107000"/>
                        </a:lnSpc>
                        <a:spcAft>
                          <a:spcPts val="800"/>
                        </a:spcAft>
                      </a:pPr>
                      <a:r>
                        <a:rPr lang="en-US" sz="1050" b="1">
                          <a:effectLst/>
                          <a:latin typeface="Times New Roman" panose="02020603050405020304" pitchFamily="18" charset="0"/>
                          <a:ea typeface="Times New Roman" panose="02020603050405020304" pitchFamily="18" charset="0"/>
                          <a:cs typeface="Arial" panose="020B0604020202020204" pitchFamily="34" charset="0"/>
                        </a:rPr>
                        <a:t>Business internal skills</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8542425"/>
                  </a:ext>
                </a:extLst>
              </a:tr>
              <a:tr h="369572">
                <a:tc>
                  <a:txBody>
                    <a:bodyPr/>
                    <a:lstStyle/>
                    <a:p>
                      <a:pPr marL="171450" lvl="0" indent="-171450" algn="l" rtl="0">
                        <a:lnSpc>
                          <a:spcPct val="107000"/>
                        </a:lnSpc>
                        <a:spcAft>
                          <a:spcPts val="800"/>
                        </a:spcAft>
                        <a:buFont typeface="Arial" panose="020B0604020202020204" pitchFamily="34" charset="0"/>
                        <a:buChar char="•"/>
                      </a:pPr>
                      <a:r>
                        <a:rPr lang="en-US" sz="1050" dirty="0">
                          <a:effectLst/>
                          <a:latin typeface="Times New Roman" panose="02020603050405020304" pitchFamily="18" charset="0"/>
                          <a:ea typeface="Times New Roman" panose="02020603050405020304" pitchFamily="18" charset="0"/>
                          <a:cs typeface="Calibri" panose="020F0502020204030204" pitchFamily="34" charset="0"/>
                        </a:rPr>
                        <a:t>Graduates in science and engineering</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.178*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-.197</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-.171</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-.008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-.005</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.132</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.074</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0564924"/>
                  </a:ext>
                </a:extLst>
              </a:tr>
              <a:tr h="369572">
                <a:tc>
                  <a:txBody>
                    <a:bodyPr/>
                    <a:lstStyle/>
                    <a:p>
                      <a:pPr marL="171450" lvl="0" indent="-171450" algn="l" rtl="0">
                        <a:lnSpc>
                          <a:spcPct val="107000"/>
                        </a:lnSpc>
                        <a:spcAft>
                          <a:spcPts val="800"/>
                        </a:spcAft>
                        <a:buFont typeface="Arial" panose="020B0604020202020204" pitchFamily="34" charset="0"/>
                        <a:buChar char="•"/>
                      </a:pPr>
                      <a:r>
                        <a:rPr lang="en-US" sz="1050" dirty="0">
                          <a:effectLst/>
                          <a:latin typeface="Times New Roman" panose="02020603050405020304" pitchFamily="18" charset="0"/>
                          <a:ea typeface="Times New Roman" panose="02020603050405020304" pitchFamily="18" charset="0"/>
                          <a:cs typeface="Calibri" panose="020F0502020204030204" pitchFamily="34" charset="0"/>
                        </a:rPr>
                        <a:t>Employment in knowledge intensive services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-.005</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-.322*</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.616**</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.157</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.037</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.057</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.351**</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596458"/>
                  </a:ext>
                </a:extLst>
              </a:tr>
              <a:tr h="180145">
                <a:tc>
                  <a:txBody>
                    <a:bodyPr/>
                    <a:lstStyle/>
                    <a:p>
                      <a:pPr algn="ctr">
                        <a:lnSpc>
                          <a:spcPct val="107000"/>
                        </a:lnSpc>
                        <a:spcAft>
                          <a:spcPts val="800"/>
                        </a:spcAft>
                      </a:pPr>
                      <a:r>
                        <a:rPr lang="en-US" sz="1050">
                          <a:effectLst/>
                          <a:latin typeface="Times New Roman" panose="02020603050405020304" pitchFamily="18" charset="0"/>
                          <a:ea typeface="Times New Roman" panose="02020603050405020304" pitchFamily="18" charset="0"/>
                          <a:cs typeface="Arial" panose="020B0604020202020204" pitchFamily="34" charset="0"/>
                        </a:rPr>
                        <a:t>Adjusted R2</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.588**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.158**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.424**</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.703**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.182**</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.617**</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.751**</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1395352"/>
                  </a:ext>
                </a:extLst>
              </a:tr>
              <a:tr h="180145">
                <a:tc>
                  <a:txBody>
                    <a:bodyPr/>
                    <a:lstStyle/>
                    <a:p>
                      <a:pPr algn="ctr">
                        <a:lnSpc>
                          <a:spcPct val="107000"/>
                        </a:lnSpc>
                        <a:spcAft>
                          <a:spcPts val="800"/>
                        </a:spcAft>
                      </a:pPr>
                      <a:r>
                        <a:rPr lang="en-US" sz="1050">
                          <a:effectLst/>
                          <a:latin typeface="Times New Roman" panose="02020603050405020304" pitchFamily="18" charset="0"/>
                          <a:ea typeface="Times New Roman" panose="02020603050405020304" pitchFamily="18" charset="0"/>
                          <a:cs typeface="Arial" panose="020B0604020202020204" pitchFamily="34" charset="0"/>
                        </a:rPr>
                        <a:t>d.f.</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91</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93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93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93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93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93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dirty="0">
                          <a:effectLst/>
                          <a:latin typeface="Times New Roman" panose="02020603050405020304" pitchFamily="18" charset="0"/>
                          <a:ea typeface="Times New Roman" panose="02020603050405020304" pitchFamily="18" charset="0"/>
                          <a:cs typeface="Arial" panose="020B0604020202020204" pitchFamily="34" charset="0"/>
                        </a:rPr>
                        <a:t>93</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4184" marR="54184"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3572926"/>
                  </a:ext>
                </a:extLst>
              </a:tr>
            </a:tbl>
          </a:graphicData>
        </a:graphic>
      </p:graphicFrame>
      <p:sp>
        <p:nvSpPr>
          <p:cNvPr id="4" name="TextBox 3">
            <a:extLst>
              <a:ext uri="{FF2B5EF4-FFF2-40B4-BE49-F238E27FC236}">
                <a16:creationId xmlns:a16="http://schemas.microsoft.com/office/drawing/2014/main" id="{86D67C81-36EA-D667-9BB1-96053637E34E}"/>
              </a:ext>
            </a:extLst>
          </p:cNvPr>
          <p:cNvSpPr txBox="1"/>
          <p:nvPr/>
        </p:nvSpPr>
        <p:spPr>
          <a:xfrm>
            <a:off x="119336" y="0"/>
            <a:ext cx="11809312"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1F497D"/>
                </a:solidFill>
                <a:effectLst/>
                <a:uLnTx/>
                <a:uFillTx/>
                <a:latin typeface="Calibri"/>
                <a:ea typeface="+mn-ea"/>
                <a:cs typeface="+mn-cs"/>
              </a:rPr>
              <a:t>The influence of knowledge creation and enabling factors upon local and global innovation implementation</a:t>
            </a:r>
          </a:p>
        </p:txBody>
      </p:sp>
      <p:sp>
        <p:nvSpPr>
          <p:cNvPr id="5" name="Oval 4">
            <a:extLst>
              <a:ext uri="{FF2B5EF4-FFF2-40B4-BE49-F238E27FC236}">
                <a16:creationId xmlns:a16="http://schemas.microsoft.com/office/drawing/2014/main" id="{6B78AFF3-14B8-6898-0581-54625846EF70}"/>
              </a:ext>
            </a:extLst>
          </p:cNvPr>
          <p:cNvSpPr/>
          <p:nvPr/>
        </p:nvSpPr>
        <p:spPr>
          <a:xfrm>
            <a:off x="4286801" y="2276872"/>
            <a:ext cx="738080" cy="269777"/>
          </a:xfrm>
          <a:prstGeom prst="ellipse">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DE6A2C0-8D53-A907-B4A4-172F14B2E159}"/>
              </a:ext>
            </a:extLst>
          </p:cNvPr>
          <p:cNvSpPr/>
          <p:nvPr/>
        </p:nvSpPr>
        <p:spPr>
          <a:xfrm>
            <a:off x="7536160" y="2276872"/>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0C6E50F-E011-B431-984C-9EC4FAEEDE4A}"/>
              </a:ext>
            </a:extLst>
          </p:cNvPr>
          <p:cNvSpPr/>
          <p:nvPr/>
        </p:nvSpPr>
        <p:spPr>
          <a:xfrm>
            <a:off x="5001299" y="3030807"/>
            <a:ext cx="5706648" cy="8470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Patents have no significant impact upon the local production or </a:t>
            </a:r>
            <a:r>
              <a:rPr lang="en-US" sz="2000" b="1" dirty="0"/>
              <a:t>exports</a:t>
            </a:r>
            <a:r>
              <a:rPr lang="en-US" b="1" dirty="0"/>
              <a:t>, they are sold on the global market</a:t>
            </a:r>
          </a:p>
        </p:txBody>
      </p:sp>
      <p:sp>
        <p:nvSpPr>
          <p:cNvPr id="11" name="Oval 10">
            <a:extLst>
              <a:ext uri="{FF2B5EF4-FFF2-40B4-BE49-F238E27FC236}">
                <a16:creationId xmlns:a16="http://schemas.microsoft.com/office/drawing/2014/main" id="{22D1A75F-3DB4-A319-DED0-9D44AA77A480}"/>
              </a:ext>
            </a:extLst>
          </p:cNvPr>
          <p:cNvSpPr/>
          <p:nvPr/>
        </p:nvSpPr>
        <p:spPr>
          <a:xfrm>
            <a:off x="4223792" y="2599068"/>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1FC5A5E-872C-355A-56B1-DF32302E1946}"/>
              </a:ext>
            </a:extLst>
          </p:cNvPr>
          <p:cNvSpPr/>
          <p:nvPr/>
        </p:nvSpPr>
        <p:spPr>
          <a:xfrm>
            <a:off x="5682240" y="1805966"/>
            <a:ext cx="6336705" cy="84709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Non-technological knowledge creation (business model creation) influences the creation of innovative products</a:t>
            </a:r>
          </a:p>
        </p:txBody>
      </p:sp>
      <p:sp>
        <p:nvSpPr>
          <p:cNvPr id="13" name="Oval 12">
            <a:extLst>
              <a:ext uri="{FF2B5EF4-FFF2-40B4-BE49-F238E27FC236}">
                <a16:creationId xmlns:a16="http://schemas.microsoft.com/office/drawing/2014/main" id="{9277F74C-DBAF-F843-171E-453A0128635A}"/>
              </a:ext>
            </a:extLst>
          </p:cNvPr>
          <p:cNvSpPr/>
          <p:nvPr/>
        </p:nvSpPr>
        <p:spPr>
          <a:xfrm>
            <a:off x="4223792" y="3442353"/>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651EE63-34A9-0146-6855-E0C6E444F83A}"/>
              </a:ext>
            </a:extLst>
          </p:cNvPr>
          <p:cNvSpPr/>
          <p:nvPr/>
        </p:nvSpPr>
        <p:spPr>
          <a:xfrm>
            <a:off x="4223792" y="4018369"/>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042C689-0B2C-AF07-AAA0-699F0C342387}"/>
              </a:ext>
            </a:extLst>
          </p:cNvPr>
          <p:cNvSpPr/>
          <p:nvPr/>
        </p:nvSpPr>
        <p:spPr>
          <a:xfrm>
            <a:off x="8418255" y="3709888"/>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8639A8E-A2AB-AE8E-CA96-EB9A5DD84C5B}"/>
              </a:ext>
            </a:extLst>
          </p:cNvPr>
          <p:cNvSpPr/>
          <p:nvPr/>
        </p:nvSpPr>
        <p:spPr>
          <a:xfrm>
            <a:off x="10338908" y="3444861"/>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B8EAED6-F221-BD6C-605E-D41D8B41C229}"/>
              </a:ext>
            </a:extLst>
          </p:cNvPr>
          <p:cNvSpPr/>
          <p:nvPr/>
        </p:nvSpPr>
        <p:spPr>
          <a:xfrm>
            <a:off x="9408368" y="3462372"/>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ADD9929-0E3F-1527-2D63-79EA2344F477}"/>
              </a:ext>
            </a:extLst>
          </p:cNvPr>
          <p:cNvSpPr/>
          <p:nvPr/>
        </p:nvSpPr>
        <p:spPr>
          <a:xfrm>
            <a:off x="6433067" y="3459864"/>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39373CDF-4C48-1F7A-E8B4-ECC81A418A25}"/>
              </a:ext>
            </a:extLst>
          </p:cNvPr>
          <p:cNvSpPr/>
          <p:nvPr/>
        </p:nvSpPr>
        <p:spPr>
          <a:xfrm>
            <a:off x="7392144" y="4029491"/>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36C388E-E7D3-2930-CA32-025241EA2397}"/>
              </a:ext>
            </a:extLst>
          </p:cNvPr>
          <p:cNvSpPr/>
          <p:nvPr/>
        </p:nvSpPr>
        <p:spPr>
          <a:xfrm>
            <a:off x="297412" y="1948251"/>
            <a:ext cx="5461521" cy="847098"/>
          </a:xfrm>
          <a:prstGeom prst="rect">
            <a:avLst/>
          </a:prstGeom>
          <a:solidFill>
            <a:schemeClr val="accent2">
              <a:lumMod val="75000"/>
            </a:schemeClr>
          </a:solidFill>
          <a:ln/>
          <a:effectLst/>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chemeClr val="bg1"/>
                </a:solidFill>
                <a:latin typeface="Calibri"/>
              </a:rPr>
              <a:t>Major importance of  technological absorption capacity of external knowledge for promoting both local and global innovation implementation.</a:t>
            </a:r>
          </a:p>
        </p:txBody>
      </p:sp>
      <p:sp>
        <p:nvSpPr>
          <p:cNvPr id="21" name="Oval 20">
            <a:extLst>
              <a:ext uri="{FF2B5EF4-FFF2-40B4-BE49-F238E27FC236}">
                <a16:creationId xmlns:a16="http://schemas.microsoft.com/office/drawing/2014/main" id="{D9EA8863-B4E5-2D7B-78B4-87EACCBE1B13}"/>
              </a:ext>
            </a:extLst>
          </p:cNvPr>
          <p:cNvSpPr/>
          <p:nvPr/>
        </p:nvSpPr>
        <p:spPr>
          <a:xfrm>
            <a:off x="4223792" y="4017153"/>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89F2B2B-7DCF-8B66-E3E0-FD32FFA7D6EB}"/>
              </a:ext>
            </a:extLst>
          </p:cNvPr>
          <p:cNvSpPr/>
          <p:nvPr/>
        </p:nvSpPr>
        <p:spPr>
          <a:xfrm>
            <a:off x="4223792" y="4959423"/>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544CCF0-C737-69E5-437E-55519955F0C7}"/>
              </a:ext>
            </a:extLst>
          </p:cNvPr>
          <p:cNvSpPr/>
          <p:nvPr/>
        </p:nvSpPr>
        <p:spPr>
          <a:xfrm>
            <a:off x="5452386" y="4606653"/>
            <a:ext cx="5706648" cy="84709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 large market facilitates High Tech manufacturing</a:t>
            </a:r>
          </a:p>
        </p:txBody>
      </p:sp>
      <p:sp>
        <p:nvSpPr>
          <p:cNvPr id="25" name="Oval 24">
            <a:extLst>
              <a:ext uri="{FF2B5EF4-FFF2-40B4-BE49-F238E27FC236}">
                <a16:creationId xmlns:a16="http://schemas.microsoft.com/office/drawing/2014/main" id="{C2644B51-75A4-4414-2F9F-A71A8BBD2923}"/>
              </a:ext>
            </a:extLst>
          </p:cNvPr>
          <p:cNvSpPr/>
          <p:nvPr/>
        </p:nvSpPr>
        <p:spPr>
          <a:xfrm>
            <a:off x="4223792" y="5549402"/>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D3CCCCB-EDF6-AFDF-8867-A706AED4536C}"/>
              </a:ext>
            </a:extLst>
          </p:cNvPr>
          <p:cNvSpPr/>
          <p:nvPr/>
        </p:nvSpPr>
        <p:spPr>
          <a:xfrm>
            <a:off x="6437656" y="5917483"/>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1FD6B27-928B-3F7B-C8EF-07E391052F35}"/>
              </a:ext>
            </a:extLst>
          </p:cNvPr>
          <p:cNvSpPr/>
          <p:nvPr/>
        </p:nvSpPr>
        <p:spPr>
          <a:xfrm>
            <a:off x="10338907" y="5940156"/>
            <a:ext cx="738080" cy="26977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9CF829E-1C04-873B-761B-B8702B48E1DC}"/>
              </a:ext>
            </a:extLst>
          </p:cNvPr>
          <p:cNvSpPr/>
          <p:nvPr/>
        </p:nvSpPr>
        <p:spPr>
          <a:xfrm>
            <a:off x="862036" y="4255648"/>
            <a:ext cx="5706648" cy="847098"/>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Knowledge services contribute to increasing business activity and to diversified exports</a:t>
            </a:r>
          </a:p>
        </p:txBody>
      </p:sp>
    </p:spTree>
    <p:extLst>
      <p:ext uri="{BB962C8B-B14F-4D97-AF65-F5344CB8AC3E}">
        <p14:creationId xmlns:p14="http://schemas.microsoft.com/office/powerpoint/2010/main" val="13236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1"/>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3"/>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8"/>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4"/>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5"/>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7"/>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20"/>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21"/>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23"/>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2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1" nodeType="clickEffect">
                                  <p:stCondLst>
                                    <p:cond delay="0"/>
                                  </p:stCondLst>
                                  <p:childTnLst>
                                    <p:set>
                                      <p:cBhvr>
                                        <p:cTn id="96" dur="1" fill="hold">
                                          <p:stCondLst>
                                            <p:cond delay="0"/>
                                          </p:stCondLst>
                                        </p:cTn>
                                        <p:tgtEl>
                                          <p:spTgt spid="25"/>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26"/>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28"/>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3" grpId="0" animBg="1"/>
      <p:bldP spid="23" grpId="1" animBg="1"/>
      <p:bldP spid="24" grpId="0" animBg="1"/>
      <p:bldP spid="24" grpId="1" animBg="1"/>
      <p:bldP spid="25" grpId="0" animBg="1"/>
      <p:bldP spid="25" grpId="1" animBg="1"/>
      <p:bldP spid="26" grpId="0" animBg="1"/>
      <p:bldP spid="26" grpId="1" animBg="1"/>
      <p:bldP spid="28" grpId="0" animBg="1"/>
      <p:bldP spid="28" grpId="1" animBg="1"/>
      <p:bldP spid="29" grpId="0" animBg="1"/>
      <p:bldP spid="29"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 name="Rectangle: Rounded Corners 29">
            <a:extLst>
              <a:ext uri="{FF2B5EF4-FFF2-40B4-BE49-F238E27FC236}">
                <a16:creationId xmlns:a16="http://schemas.microsoft.com/office/drawing/2014/main" id="{9A152A51-9651-44E8-A65F-D5E0F062C9E2}"/>
              </a:ext>
            </a:extLst>
          </p:cNvPr>
          <p:cNvSpPr/>
          <p:nvPr/>
        </p:nvSpPr>
        <p:spPr>
          <a:xfrm>
            <a:off x="2957027" y="2773983"/>
            <a:ext cx="2448255" cy="14401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lumMod val="75000"/>
                  </a:srgbClr>
                </a:solidFill>
                <a:effectLst/>
                <a:uLnTx/>
                <a:uFillTx/>
                <a:latin typeface="Calibri"/>
                <a:ea typeface="+mn-ea"/>
                <a:cs typeface="+mn-cs"/>
              </a:rPr>
              <a:t>Knowledge creation</a:t>
            </a:r>
          </a:p>
        </p:txBody>
      </p:sp>
      <p:sp>
        <p:nvSpPr>
          <p:cNvPr id="51" name="Rectangle: Rounded Corners 50">
            <a:extLst>
              <a:ext uri="{FF2B5EF4-FFF2-40B4-BE49-F238E27FC236}">
                <a16:creationId xmlns:a16="http://schemas.microsoft.com/office/drawing/2014/main" id="{D5703328-AFD9-4B85-B16E-18CCDE1FAD4D}"/>
              </a:ext>
            </a:extLst>
          </p:cNvPr>
          <p:cNvSpPr/>
          <p:nvPr/>
        </p:nvSpPr>
        <p:spPr>
          <a:xfrm>
            <a:off x="6471015" y="2773175"/>
            <a:ext cx="2448255" cy="1440158"/>
          </a:xfrm>
          <a:prstGeom prst="roundRect">
            <a:avLst/>
          </a:prstGeom>
          <a:ln w="19050"/>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BBB59">
                    <a:lumMod val="50000"/>
                  </a:srgbClr>
                </a:solidFill>
                <a:effectLst/>
                <a:uLnTx/>
                <a:uFillTx/>
                <a:latin typeface="Calibri"/>
                <a:ea typeface="+mn-ea"/>
                <a:cs typeface="+mn-cs"/>
              </a:rPr>
              <a:t>Innovation creation</a:t>
            </a:r>
          </a:p>
        </p:txBody>
      </p:sp>
      <p:sp>
        <p:nvSpPr>
          <p:cNvPr id="56" name="Oval 55">
            <a:extLst>
              <a:ext uri="{FF2B5EF4-FFF2-40B4-BE49-F238E27FC236}">
                <a16:creationId xmlns:a16="http://schemas.microsoft.com/office/drawing/2014/main" id="{DDDDEB3B-58DD-4D00-B300-144FD06AED2B}"/>
              </a:ext>
            </a:extLst>
          </p:cNvPr>
          <p:cNvSpPr/>
          <p:nvPr/>
        </p:nvSpPr>
        <p:spPr>
          <a:xfrm>
            <a:off x="6119016" y="4583142"/>
            <a:ext cx="3132357" cy="1075520"/>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BACC6">
                    <a:lumMod val="50000"/>
                  </a:srgbClr>
                </a:solidFill>
                <a:effectLst/>
                <a:uLnTx/>
                <a:uFillTx/>
                <a:latin typeface="Calibri"/>
                <a:ea typeface="+mn-ea"/>
                <a:cs typeface="+mn-cs"/>
              </a:rPr>
              <a:t>Enabling  factors</a:t>
            </a:r>
          </a:p>
        </p:txBody>
      </p:sp>
      <p:cxnSp>
        <p:nvCxnSpPr>
          <p:cNvPr id="63" name="Straight Arrow Connector 62">
            <a:extLst>
              <a:ext uri="{FF2B5EF4-FFF2-40B4-BE49-F238E27FC236}">
                <a16:creationId xmlns:a16="http://schemas.microsoft.com/office/drawing/2014/main" id="{F181DD89-2ACA-43C1-9B41-CBEC94701EFD}"/>
              </a:ext>
            </a:extLst>
          </p:cNvPr>
          <p:cNvCxnSpPr>
            <a:cxnSpLocks/>
          </p:cNvCxnSpPr>
          <p:nvPr/>
        </p:nvCxnSpPr>
        <p:spPr>
          <a:xfrm flipV="1">
            <a:off x="7685195" y="4152643"/>
            <a:ext cx="9948" cy="369809"/>
          </a:xfrm>
          <a:prstGeom prst="straightConnector1">
            <a:avLst/>
          </a:prstGeom>
          <a:ln w="76200">
            <a:solidFill>
              <a:schemeClr val="accent3">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61122B1-B70E-4668-8ADA-A505783B5242}"/>
              </a:ext>
            </a:extLst>
          </p:cNvPr>
          <p:cNvCxnSpPr>
            <a:cxnSpLocks/>
            <a:stCxn id="30" idx="3"/>
            <a:endCxn id="51" idx="1"/>
          </p:cNvCxnSpPr>
          <p:nvPr/>
        </p:nvCxnSpPr>
        <p:spPr>
          <a:xfrm flipV="1">
            <a:off x="5405282" y="3493254"/>
            <a:ext cx="1065733" cy="809"/>
          </a:xfrm>
          <a:prstGeom prst="straightConnector1">
            <a:avLst/>
          </a:prstGeom>
          <a:ln w="762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94ED4D3E-C9FD-4D92-A902-816614F09A34}"/>
              </a:ext>
            </a:extLst>
          </p:cNvPr>
          <p:cNvSpPr/>
          <p:nvPr/>
        </p:nvSpPr>
        <p:spPr>
          <a:xfrm>
            <a:off x="9345764" y="2337562"/>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Productivity</a:t>
            </a:r>
          </a:p>
        </p:txBody>
      </p:sp>
      <p:sp>
        <p:nvSpPr>
          <p:cNvPr id="19" name="Rectangle: Rounded Corners 18">
            <a:extLst>
              <a:ext uri="{FF2B5EF4-FFF2-40B4-BE49-F238E27FC236}">
                <a16:creationId xmlns:a16="http://schemas.microsoft.com/office/drawing/2014/main" id="{ECACABD1-83D5-4205-82E1-5E35916EE676}"/>
              </a:ext>
            </a:extLst>
          </p:cNvPr>
          <p:cNvSpPr/>
          <p:nvPr/>
        </p:nvSpPr>
        <p:spPr>
          <a:xfrm>
            <a:off x="9345764" y="2849622"/>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Density</a:t>
            </a:r>
          </a:p>
        </p:txBody>
      </p:sp>
      <p:sp>
        <p:nvSpPr>
          <p:cNvPr id="20" name="Rectangle: Rounded Corners 19">
            <a:extLst>
              <a:ext uri="{FF2B5EF4-FFF2-40B4-BE49-F238E27FC236}">
                <a16:creationId xmlns:a16="http://schemas.microsoft.com/office/drawing/2014/main" id="{DE2C7301-1C76-444A-A6AE-7B16484A8E17}"/>
              </a:ext>
            </a:extLst>
          </p:cNvPr>
          <p:cNvSpPr/>
          <p:nvPr/>
        </p:nvSpPr>
        <p:spPr>
          <a:xfrm>
            <a:off x="9370462" y="3381999"/>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H.T. output</a:t>
            </a:r>
          </a:p>
        </p:txBody>
      </p:sp>
      <p:sp>
        <p:nvSpPr>
          <p:cNvPr id="21" name="Rectangle: Rounded Corners 20">
            <a:extLst>
              <a:ext uri="{FF2B5EF4-FFF2-40B4-BE49-F238E27FC236}">
                <a16:creationId xmlns:a16="http://schemas.microsoft.com/office/drawing/2014/main" id="{B55AA749-62A0-492C-98F1-FEA1152E63FC}"/>
              </a:ext>
            </a:extLst>
          </p:cNvPr>
          <p:cNvSpPr/>
          <p:nvPr/>
        </p:nvSpPr>
        <p:spPr>
          <a:xfrm>
            <a:off x="9337014" y="4539117"/>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IP receipts</a:t>
            </a:r>
          </a:p>
        </p:txBody>
      </p:sp>
      <p:sp>
        <p:nvSpPr>
          <p:cNvPr id="22" name="Rectangle: Rounded Corners 21">
            <a:extLst>
              <a:ext uri="{FF2B5EF4-FFF2-40B4-BE49-F238E27FC236}">
                <a16:creationId xmlns:a16="http://schemas.microsoft.com/office/drawing/2014/main" id="{7280FB82-3E53-4B2D-8613-923112184D14}"/>
              </a:ext>
            </a:extLst>
          </p:cNvPr>
          <p:cNvSpPr/>
          <p:nvPr/>
        </p:nvSpPr>
        <p:spPr>
          <a:xfrm>
            <a:off x="9337014" y="3989254"/>
            <a:ext cx="1321836"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H.T. exports</a:t>
            </a:r>
          </a:p>
        </p:txBody>
      </p:sp>
      <p:sp>
        <p:nvSpPr>
          <p:cNvPr id="34" name="Oval 33">
            <a:extLst>
              <a:ext uri="{FF2B5EF4-FFF2-40B4-BE49-F238E27FC236}">
                <a16:creationId xmlns:a16="http://schemas.microsoft.com/office/drawing/2014/main" id="{27709D7A-9F5F-43F0-A7D9-310C6747A020}"/>
              </a:ext>
            </a:extLst>
          </p:cNvPr>
          <p:cNvSpPr/>
          <p:nvPr/>
        </p:nvSpPr>
        <p:spPr>
          <a:xfrm>
            <a:off x="4007771" y="5684882"/>
            <a:ext cx="2448255" cy="1005620"/>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BACC6">
                    <a:lumMod val="50000"/>
                  </a:srgbClr>
                </a:solidFill>
                <a:effectLst/>
                <a:uLnTx/>
                <a:uFillTx/>
                <a:latin typeface="Calibri"/>
                <a:ea typeface="+mn-ea"/>
                <a:cs typeface="+mn-cs"/>
              </a:rPr>
              <a:t>Technological absorption capacity</a:t>
            </a:r>
          </a:p>
        </p:txBody>
      </p:sp>
      <p:sp>
        <p:nvSpPr>
          <p:cNvPr id="36" name="Oval 35">
            <a:extLst>
              <a:ext uri="{FF2B5EF4-FFF2-40B4-BE49-F238E27FC236}">
                <a16:creationId xmlns:a16="http://schemas.microsoft.com/office/drawing/2014/main" id="{95497BA3-306B-4A9E-8957-DE0223618853}"/>
              </a:ext>
            </a:extLst>
          </p:cNvPr>
          <p:cNvSpPr/>
          <p:nvPr/>
        </p:nvSpPr>
        <p:spPr>
          <a:xfrm>
            <a:off x="9336360" y="5660496"/>
            <a:ext cx="2184346" cy="1030005"/>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BACC6">
                    <a:lumMod val="50000"/>
                  </a:srgbClr>
                </a:solidFill>
                <a:effectLst/>
                <a:uLnTx/>
                <a:uFillTx/>
                <a:latin typeface="Calibri"/>
                <a:ea typeface="+mn-ea"/>
                <a:cs typeface="+mn-cs"/>
              </a:rPr>
              <a:t>Business internal skills</a:t>
            </a:r>
          </a:p>
        </p:txBody>
      </p:sp>
      <p:sp>
        <p:nvSpPr>
          <p:cNvPr id="37" name="Oval 36">
            <a:extLst>
              <a:ext uri="{FF2B5EF4-FFF2-40B4-BE49-F238E27FC236}">
                <a16:creationId xmlns:a16="http://schemas.microsoft.com/office/drawing/2014/main" id="{8B0CE2EE-33FA-4DB4-9189-82324BB6CFAA}"/>
              </a:ext>
            </a:extLst>
          </p:cNvPr>
          <p:cNvSpPr/>
          <p:nvPr/>
        </p:nvSpPr>
        <p:spPr>
          <a:xfrm>
            <a:off x="6779756" y="5680903"/>
            <a:ext cx="2331045" cy="1007457"/>
          </a:xfrm>
          <a:prstGeom prst="ellipse">
            <a:avLst/>
          </a:prstGeom>
          <a:ln>
            <a:solidFill>
              <a:schemeClr val="accent3">
                <a:lumMod val="75000"/>
              </a:schemeClr>
            </a:solidFill>
          </a:ln>
        </p:spPr>
        <p:style>
          <a:lnRef idx="2">
            <a:schemeClr val="accent1">
              <a:shade val="50000"/>
            </a:schemeClr>
          </a:lnRef>
          <a:fillRef idx="1001">
            <a:schemeClr val="lt2"/>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4BACC6">
                    <a:lumMod val="50000"/>
                  </a:srgbClr>
                </a:solidFill>
                <a:effectLst/>
                <a:uLnTx/>
                <a:uFillTx/>
                <a:latin typeface="Calibri"/>
                <a:ea typeface="+mn-ea"/>
                <a:cs typeface="+mn-cs"/>
              </a:rPr>
              <a:t>Technological and business environment</a:t>
            </a:r>
          </a:p>
        </p:txBody>
      </p:sp>
      <p:sp>
        <p:nvSpPr>
          <p:cNvPr id="29" name="Rectangle: Rounded Corners 28">
            <a:extLst>
              <a:ext uri="{FF2B5EF4-FFF2-40B4-BE49-F238E27FC236}">
                <a16:creationId xmlns:a16="http://schemas.microsoft.com/office/drawing/2014/main" id="{321E96A5-A9BA-4DC4-B75B-A8E404C116E7}"/>
              </a:ext>
            </a:extLst>
          </p:cNvPr>
          <p:cNvSpPr/>
          <p:nvPr/>
        </p:nvSpPr>
        <p:spPr>
          <a:xfrm rot="5400000">
            <a:off x="10179223" y="3189261"/>
            <a:ext cx="2490738"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a:ea typeface="+mn-ea"/>
                <a:cs typeface="+mn-cs"/>
              </a:rPr>
              <a:t>outputs</a:t>
            </a:r>
          </a:p>
        </p:txBody>
      </p:sp>
      <p:sp>
        <p:nvSpPr>
          <p:cNvPr id="33" name="Rectangle: Rounded Corners 32">
            <a:extLst>
              <a:ext uri="{FF2B5EF4-FFF2-40B4-BE49-F238E27FC236}">
                <a16:creationId xmlns:a16="http://schemas.microsoft.com/office/drawing/2014/main" id="{CDD7FA6B-F45F-458F-8D85-B029276BF214}"/>
              </a:ext>
            </a:extLst>
          </p:cNvPr>
          <p:cNvSpPr/>
          <p:nvPr/>
        </p:nvSpPr>
        <p:spPr>
          <a:xfrm>
            <a:off x="119336" y="5108461"/>
            <a:ext cx="2490738"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a:ea typeface="+mn-ea"/>
                <a:cs typeface="+mn-cs"/>
              </a:rPr>
              <a:t>inputs</a:t>
            </a:r>
          </a:p>
        </p:txBody>
      </p:sp>
      <p:cxnSp>
        <p:nvCxnSpPr>
          <p:cNvPr id="40" name="Straight Arrow Connector 39">
            <a:extLst>
              <a:ext uri="{FF2B5EF4-FFF2-40B4-BE49-F238E27FC236}">
                <a16:creationId xmlns:a16="http://schemas.microsoft.com/office/drawing/2014/main" id="{ABF8F5AE-480E-44C9-ABA6-F22D5B86FDC4}"/>
              </a:ext>
            </a:extLst>
          </p:cNvPr>
          <p:cNvCxnSpPr>
            <a:cxnSpLocks/>
          </p:cNvCxnSpPr>
          <p:nvPr/>
        </p:nvCxnSpPr>
        <p:spPr>
          <a:xfrm>
            <a:off x="4181154" y="2340274"/>
            <a:ext cx="0" cy="43370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Rounded Corners 41">
            <a:extLst>
              <a:ext uri="{FF2B5EF4-FFF2-40B4-BE49-F238E27FC236}">
                <a16:creationId xmlns:a16="http://schemas.microsoft.com/office/drawing/2014/main" id="{A5BB5A7B-40E8-4CAD-8B64-78585599F6EA}"/>
              </a:ext>
            </a:extLst>
          </p:cNvPr>
          <p:cNvSpPr/>
          <p:nvPr/>
        </p:nvSpPr>
        <p:spPr>
          <a:xfrm>
            <a:off x="3592105" y="2320098"/>
            <a:ext cx="1297138" cy="4740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patents</a:t>
            </a:r>
          </a:p>
        </p:txBody>
      </p:sp>
      <p:sp>
        <p:nvSpPr>
          <p:cNvPr id="43" name="Rectangle: Rounded Corners 42">
            <a:extLst>
              <a:ext uri="{FF2B5EF4-FFF2-40B4-BE49-F238E27FC236}">
                <a16:creationId xmlns:a16="http://schemas.microsoft.com/office/drawing/2014/main" id="{4929FD18-DF15-48C9-83B1-A9FB9B3D0A37}"/>
              </a:ext>
            </a:extLst>
          </p:cNvPr>
          <p:cNvSpPr/>
          <p:nvPr/>
        </p:nvSpPr>
        <p:spPr>
          <a:xfrm>
            <a:off x="3592105" y="2855850"/>
            <a:ext cx="1297138" cy="4740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PCTs</a:t>
            </a:r>
          </a:p>
        </p:txBody>
      </p:sp>
      <p:sp>
        <p:nvSpPr>
          <p:cNvPr id="45" name="Rectangle: Rounded Corners 44">
            <a:extLst>
              <a:ext uri="{FF2B5EF4-FFF2-40B4-BE49-F238E27FC236}">
                <a16:creationId xmlns:a16="http://schemas.microsoft.com/office/drawing/2014/main" id="{C0E4C38A-0B75-4B31-9FFE-DFBD3D848CCE}"/>
              </a:ext>
            </a:extLst>
          </p:cNvPr>
          <p:cNvSpPr/>
          <p:nvPr/>
        </p:nvSpPr>
        <p:spPr>
          <a:xfrm>
            <a:off x="3592692" y="4063103"/>
            <a:ext cx="1297138" cy="590033"/>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Business and organizational models</a:t>
            </a:r>
          </a:p>
        </p:txBody>
      </p:sp>
      <p:sp>
        <p:nvSpPr>
          <p:cNvPr id="46" name="Rectangle: Rounded Corners 45">
            <a:extLst>
              <a:ext uri="{FF2B5EF4-FFF2-40B4-BE49-F238E27FC236}">
                <a16:creationId xmlns:a16="http://schemas.microsoft.com/office/drawing/2014/main" id="{19596217-7CFF-4263-B9C7-96F07804FCC3}"/>
              </a:ext>
            </a:extLst>
          </p:cNvPr>
          <p:cNvSpPr/>
          <p:nvPr/>
        </p:nvSpPr>
        <p:spPr>
          <a:xfrm>
            <a:off x="7296710" y="2276872"/>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Productivity</a:t>
            </a:r>
          </a:p>
        </p:txBody>
      </p:sp>
      <p:sp>
        <p:nvSpPr>
          <p:cNvPr id="47" name="Rectangle: Rounded Corners 46">
            <a:extLst>
              <a:ext uri="{FF2B5EF4-FFF2-40B4-BE49-F238E27FC236}">
                <a16:creationId xmlns:a16="http://schemas.microsoft.com/office/drawing/2014/main" id="{E51EE86D-14FE-4BDE-85A4-BF7A269F1657}"/>
              </a:ext>
            </a:extLst>
          </p:cNvPr>
          <p:cNvSpPr/>
          <p:nvPr/>
        </p:nvSpPr>
        <p:spPr>
          <a:xfrm>
            <a:off x="7296710" y="2788932"/>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Density</a:t>
            </a:r>
          </a:p>
        </p:txBody>
      </p:sp>
      <p:sp>
        <p:nvSpPr>
          <p:cNvPr id="48" name="Rectangle: Rounded Corners 47">
            <a:extLst>
              <a:ext uri="{FF2B5EF4-FFF2-40B4-BE49-F238E27FC236}">
                <a16:creationId xmlns:a16="http://schemas.microsoft.com/office/drawing/2014/main" id="{E3C36B44-4C3F-4D26-A878-A911F0677ACE}"/>
              </a:ext>
            </a:extLst>
          </p:cNvPr>
          <p:cNvSpPr/>
          <p:nvPr/>
        </p:nvSpPr>
        <p:spPr>
          <a:xfrm>
            <a:off x="7321408" y="3321309"/>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H.T. output</a:t>
            </a:r>
          </a:p>
        </p:txBody>
      </p:sp>
      <p:sp>
        <p:nvSpPr>
          <p:cNvPr id="49" name="Rectangle: Rounded Corners 48">
            <a:extLst>
              <a:ext uri="{FF2B5EF4-FFF2-40B4-BE49-F238E27FC236}">
                <a16:creationId xmlns:a16="http://schemas.microsoft.com/office/drawing/2014/main" id="{72278E6A-5FB2-4D75-B2C0-6C150D1F122A}"/>
              </a:ext>
            </a:extLst>
          </p:cNvPr>
          <p:cNvSpPr/>
          <p:nvPr/>
        </p:nvSpPr>
        <p:spPr>
          <a:xfrm>
            <a:off x="7287960" y="4478427"/>
            <a:ext cx="1297138"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IP receipts</a:t>
            </a:r>
          </a:p>
        </p:txBody>
      </p:sp>
      <p:sp>
        <p:nvSpPr>
          <p:cNvPr id="50" name="Rectangle: Rounded Corners 49">
            <a:extLst>
              <a:ext uri="{FF2B5EF4-FFF2-40B4-BE49-F238E27FC236}">
                <a16:creationId xmlns:a16="http://schemas.microsoft.com/office/drawing/2014/main" id="{0A751CB7-91F9-457B-AB1F-83DEF6575920}"/>
              </a:ext>
            </a:extLst>
          </p:cNvPr>
          <p:cNvSpPr/>
          <p:nvPr/>
        </p:nvSpPr>
        <p:spPr>
          <a:xfrm>
            <a:off x="7287960" y="3928564"/>
            <a:ext cx="1321836" cy="474059"/>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H.T. exports</a:t>
            </a:r>
          </a:p>
        </p:txBody>
      </p:sp>
      <p:sp>
        <p:nvSpPr>
          <p:cNvPr id="59" name="Rectangle: Rounded Corners 58">
            <a:extLst>
              <a:ext uri="{FF2B5EF4-FFF2-40B4-BE49-F238E27FC236}">
                <a16:creationId xmlns:a16="http://schemas.microsoft.com/office/drawing/2014/main" id="{758DEF74-7D8F-45BF-9D02-A9C7C5ADB2DF}"/>
              </a:ext>
            </a:extLst>
          </p:cNvPr>
          <p:cNvSpPr/>
          <p:nvPr/>
        </p:nvSpPr>
        <p:spPr>
          <a:xfrm>
            <a:off x="9076175" y="2798548"/>
            <a:ext cx="1699310" cy="708642"/>
          </a:xfrm>
          <a:prstGeom prst="roundRect">
            <a:avLst/>
          </a:prstGeom>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LOCAL</a:t>
            </a:r>
          </a:p>
        </p:txBody>
      </p:sp>
      <p:sp>
        <p:nvSpPr>
          <p:cNvPr id="60" name="Rectangle: Rounded Corners 59">
            <a:extLst>
              <a:ext uri="{FF2B5EF4-FFF2-40B4-BE49-F238E27FC236}">
                <a16:creationId xmlns:a16="http://schemas.microsoft.com/office/drawing/2014/main" id="{FEC55C9B-973D-4ED1-BC8F-2B1FE20C810C}"/>
              </a:ext>
            </a:extLst>
          </p:cNvPr>
          <p:cNvSpPr/>
          <p:nvPr/>
        </p:nvSpPr>
        <p:spPr>
          <a:xfrm>
            <a:off x="9135348" y="4283976"/>
            <a:ext cx="1699310" cy="708642"/>
          </a:xfrm>
          <a:prstGeom prst="roundRect">
            <a:avLst/>
          </a:prstGeom>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GLOBAL</a:t>
            </a:r>
          </a:p>
        </p:txBody>
      </p:sp>
      <p:cxnSp>
        <p:nvCxnSpPr>
          <p:cNvPr id="4" name="Straight Arrow Connector 3">
            <a:extLst>
              <a:ext uri="{FF2B5EF4-FFF2-40B4-BE49-F238E27FC236}">
                <a16:creationId xmlns:a16="http://schemas.microsoft.com/office/drawing/2014/main" id="{95ECA1D8-4A70-ADF1-BAB4-CF5CEAACF505}"/>
              </a:ext>
            </a:extLst>
          </p:cNvPr>
          <p:cNvCxnSpPr>
            <a:cxnSpLocks/>
            <a:stCxn id="37" idx="2"/>
            <a:endCxn id="48" idx="1"/>
          </p:cNvCxnSpPr>
          <p:nvPr/>
        </p:nvCxnSpPr>
        <p:spPr>
          <a:xfrm flipV="1">
            <a:off x="6779756" y="3558339"/>
            <a:ext cx="541652" cy="2626293"/>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88DFF949-7D67-B96D-BFC9-E323C7CB7BD4}"/>
              </a:ext>
            </a:extLst>
          </p:cNvPr>
          <p:cNvCxnSpPr>
            <a:cxnSpLocks/>
            <a:stCxn id="34" idx="0"/>
            <a:endCxn id="47" idx="1"/>
          </p:cNvCxnSpPr>
          <p:nvPr/>
        </p:nvCxnSpPr>
        <p:spPr>
          <a:xfrm flipV="1">
            <a:off x="5231899" y="3025962"/>
            <a:ext cx="2064811" cy="2658920"/>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53AA827-305A-E57C-5B17-59644A88FA19}"/>
              </a:ext>
            </a:extLst>
          </p:cNvPr>
          <p:cNvCxnSpPr>
            <a:cxnSpLocks/>
            <a:stCxn id="34" idx="0"/>
            <a:endCxn id="46" idx="1"/>
          </p:cNvCxnSpPr>
          <p:nvPr/>
        </p:nvCxnSpPr>
        <p:spPr>
          <a:xfrm flipV="1">
            <a:off x="5231899" y="2513902"/>
            <a:ext cx="2064811" cy="3170980"/>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9E5C2D24-776F-0FEF-850B-988EFD44CC3E}"/>
              </a:ext>
            </a:extLst>
          </p:cNvPr>
          <p:cNvCxnSpPr>
            <a:cxnSpLocks/>
            <a:stCxn id="34" idx="0"/>
            <a:endCxn id="50" idx="1"/>
          </p:cNvCxnSpPr>
          <p:nvPr/>
        </p:nvCxnSpPr>
        <p:spPr>
          <a:xfrm flipV="1">
            <a:off x="5231899" y="4165594"/>
            <a:ext cx="2056061" cy="1519288"/>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7065D72-B0FB-F145-A43E-1EFD4BC31D85}"/>
              </a:ext>
            </a:extLst>
          </p:cNvPr>
          <p:cNvCxnSpPr>
            <a:cxnSpLocks/>
            <a:stCxn id="34" idx="0"/>
            <a:endCxn id="49" idx="1"/>
          </p:cNvCxnSpPr>
          <p:nvPr/>
        </p:nvCxnSpPr>
        <p:spPr>
          <a:xfrm flipV="1">
            <a:off x="5231899" y="4715457"/>
            <a:ext cx="2056061" cy="969425"/>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C40680B-E414-ADB4-460F-7605B785381E}"/>
              </a:ext>
            </a:extLst>
          </p:cNvPr>
          <p:cNvCxnSpPr>
            <a:cxnSpLocks/>
            <a:stCxn id="43" idx="3"/>
            <a:endCxn id="49" idx="1"/>
          </p:cNvCxnSpPr>
          <p:nvPr/>
        </p:nvCxnSpPr>
        <p:spPr>
          <a:xfrm>
            <a:off x="4889243" y="3092880"/>
            <a:ext cx="2398717" cy="1622577"/>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3EFAB35-04FF-5403-86FA-B6DF95B99849}"/>
              </a:ext>
            </a:extLst>
          </p:cNvPr>
          <p:cNvCxnSpPr>
            <a:cxnSpLocks/>
            <a:stCxn id="45" idx="3"/>
            <a:endCxn id="48" idx="1"/>
          </p:cNvCxnSpPr>
          <p:nvPr/>
        </p:nvCxnSpPr>
        <p:spPr>
          <a:xfrm flipV="1">
            <a:off x="4889830" y="3558339"/>
            <a:ext cx="2431578" cy="799781"/>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CBD46AC-FB62-5E7B-21EC-1D5EE9CFA2BA}"/>
              </a:ext>
            </a:extLst>
          </p:cNvPr>
          <p:cNvCxnSpPr>
            <a:cxnSpLocks/>
            <a:stCxn id="43" idx="3"/>
            <a:endCxn id="48" idx="1"/>
          </p:cNvCxnSpPr>
          <p:nvPr/>
        </p:nvCxnSpPr>
        <p:spPr>
          <a:xfrm>
            <a:off x="4889243" y="3092880"/>
            <a:ext cx="2432165" cy="465459"/>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DB3DF8F-F707-ED3D-7E62-CE5F40653525}"/>
              </a:ext>
            </a:extLst>
          </p:cNvPr>
          <p:cNvCxnSpPr>
            <a:cxnSpLocks/>
            <a:stCxn id="36" idx="0"/>
            <a:endCxn id="47" idx="3"/>
          </p:cNvCxnSpPr>
          <p:nvPr/>
        </p:nvCxnSpPr>
        <p:spPr>
          <a:xfrm flipH="1" flipV="1">
            <a:off x="8593848" y="3025962"/>
            <a:ext cx="1834685" cy="2634534"/>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61FD23D-A8DD-14A9-4282-7A4336BD9E3F}"/>
              </a:ext>
            </a:extLst>
          </p:cNvPr>
          <p:cNvCxnSpPr>
            <a:cxnSpLocks/>
            <a:stCxn id="36" idx="0"/>
            <a:endCxn id="48" idx="3"/>
          </p:cNvCxnSpPr>
          <p:nvPr/>
        </p:nvCxnSpPr>
        <p:spPr>
          <a:xfrm flipH="1" flipV="1">
            <a:off x="8618546" y="3558339"/>
            <a:ext cx="1809987" cy="2102157"/>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8" name="Group 57">
            <a:extLst>
              <a:ext uri="{FF2B5EF4-FFF2-40B4-BE49-F238E27FC236}">
                <a16:creationId xmlns:a16="http://schemas.microsoft.com/office/drawing/2014/main" id="{7FDA6995-B3C5-CFC4-D9C2-E7727089562E}"/>
              </a:ext>
            </a:extLst>
          </p:cNvPr>
          <p:cNvGrpSpPr/>
          <p:nvPr/>
        </p:nvGrpSpPr>
        <p:grpSpPr>
          <a:xfrm>
            <a:off x="84942" y="188640"/>
            <a:ext cx="9455312" cy="4523800"/>
            <a:chOff x="84942" y="188640"/>
            <a:chExt cx="9455312" cy="4523800"/>
          </a:xfrm>
        </p:grpSpPr>
        <p:cxnSp>
          <p:nvCxnSpPr>
            <p:cNvPr id="61" name="Straight Arrow Connector 60">
              <a:extLst>
                <a:ext uri="{FF2B5EF4-FFF2-40B4-BE49-F238E27FC236}">
                  <a16:creationId xmlns:a16="http://schemas.microsoft.com/office/drawing/2014/main" id="{65A30085-15A9-CD88-8FB5-2232F45A08EA}"/>
                </a:ext>
              </a:extLst>
            </p:cNvPr>
            <p:cNvCxnSpPr>
              <a:cxnSpLocks/>
            </p:cNvCxnSpPr>
            <p:nvPr/>
          </p:nvCxnSpPr>
          <p:spPr>
            <a:xfrm>
              <a:off x="4181154" y="2340274"/>
              <a:ext cx="0" cy="43370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2" name="Rectangle: Rounded Corners 61">
              <a:extLst>
                <a:ext uri="{FF2B5EF4-FFF2-40B4-BE49-F238E27FC236}">
                  <a16:creationId xmlns:a16="http://schemas.microsoft.com/office/drawing/2014/main" id="{9BB8DDDC-6BC8-CE28-DBE8-653E73646B66}"/>
                </a:ext>
              </a:extLst>
            </p:cNvPr>
            <p:cNvSpPr/>
            <p:nvPr/>
          </p:nvSpPr>
          <p:spPr>
            <a:xfrm>
              <a:off x="1485907" y="2855850"/>
              <a:ext cx="1297138" cy="4740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PCTs</a:t>
              </a:r>
            </a:p>
          </p:txBody>
        </p:sp>
        <p:sp>
          <p:nvSpPr>
            <p:cNvPr id="64" name="Rectangle: Rounded Corners 63">
              <a:extLst>
                <a:ext uri="{FF2B5EF4-FFF2-40B4-BE49-F238E27FC236}">
                  <a16:creationId xmlns:a16="http://schemas.microsoft.com/office/drawing/2014/main" id="{39936FF0-4F1E-42FA-D1E1-D12AD7916F21}"/>
                </a:ext>
              </a:extLst>
            </p:cNvPr>
            <p:cNvSpPr/>
            <p:nvPr/>
          </p:nvSpPr>
          <p:spPr>
            <a:xfrm>
              <a:off x="1486494" y="4063103"/>
              <a:ext cx="1297138" cy="590033"/>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Business and organizational models</a:t>
              </a:r>
            </a:p>
          </p:txBody>
        </p:sp>
        <p:sp>
          <p:nvSpPr>
            <p:cNvPr id="67" name="Oval 66">
              <a:extLst>
                <a:ext uri="{FF2B5EF4-FFF2-40B4-BE49-F238E27FC236}">
                  <a16:creationId xmlns:a16="http://schemas.microsoft.com/office/drawing/2014/main" id="{24D79A09-1CF0-1059-5069-5A0EE4E6D79F}"/>
                </a:ext>
              </a:extLst>
            </p:cNvPr>
            <p:cNvSpPr/>
            <p:nvPr/>
          </p:nvSpPr>
          <p:spPr>
            <a:xfrm>
              <a:off x="2676718" y="188640"/>
              <a:ext cx="1440160" cy="792088"/>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R&amp;D</a:t>
              </a:r>
            </a:p>
          </p:txBody>
        </p:sp>
        <p:sp>
          <p:nvSpPr>
            <p:cNvPr id="68" name="Oval 67">
              <a:extLst>
                <a:ext uri="{FF2B5EF4-FFF2-40B4-BE49-F238E27FC236}">
                  <a16:creationId xmlns:a16="http://schemas.microsoft.com/office/drawing/2014/main" id="{51907118-1C02-691A-5B04-5DFF23F96C39}"/>
                </a:ext>
              </a:extLst>
            </p:cNvPr>
            <p:cNvSpPr/>
            <p:nvPr/>
          </p:nvSpPr>
          <p:spPr>
            <a:xfrm>
              <a:off x="4269329" y="188640"/>
              <a:ext cx="1589798" cy="792088"/>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Education</a:t>
              </a:r>
            </a:p>
          </p:txBody>
        </p:sp>
        <p:sp>
          <p:nvSpPr>
            <p:cNvPr id="69" name="Oval 68">
              <a:extLst>
                <a:ext uri="{FF2B5EF4-FFF2-40B4-BE49-F238E27FC236}">
                  <a16:creationId xmlns:a16="http://schemas.microsoft.com/office/drawing/2014/main" id="{1DC73D7D-06DB-90A3-A79F-618C84C58E51}"/>
                </a:ext>
              </a:extLst>
            </p:cNvPr>
            <p:cNvSpPr/>
            <p:nvPr/>
          </p:nvSpPr>
          <p:spPr>
            <a:xfrm>
              <a:off x="7985995" y="227452"/>
              <a:ext cx="1554259" cy="783664"/>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ICTs</a:t>
              </a:r>
            </a:p>
          </p:txBody>
        </p:sp>
        <p:sp>
          <p:nvSpPr>
            <p:cNvPr id="70" name="Oval 69">
              <a:extLst>
                <a:ext uri="{FF2B5EF4-FFF2-40B4-BE49-F238E27FC236}">
                  <a16:creationId xmlns:a16="http://schemas.microsoft.com/office/drawing/2014/main" id="{38609CC7-CCC0-CFB0-20DF-EDB68F2667A5}"/>
                </a:ext>
              </a:extLst>
            </p:cNvPr>
            <p:cNvSpPr/>
            <p:nvPr/>
          </p:nvSpPr>
          <p:spPr>
            <a:xfrm>
              <a:off x="6127662" y="227452"/>
              <a:ext cx="1589798" cy="792087"/>
            </a:xfrm>
            <a:prstGeom prst="ellipse">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Linkages</a:t>
              </a:r>
            </a:p>
          </p:txBody>
        </p:sp>
        <p:sp>
          <p:nvSpPr>
            <p:cNvPr id="71" name="Rectangle: Rounded Corners 70">
              <a:extLst>
                <a:ext uri="{FF2B5EF4-FFF2-40B4-BE49-F238E27FC236}">
                  <a16:creationId xmlns:a16="http://schemas.microsoft.com/office/drawing/2014/main" id="{2344FC92-CC57-80D9-472F-61DE147FD384}"/>
                </a:ext>
              </a:extLst>
            </p:cNvPr>
            <p:cNvSpPr/>
            <p:nvPr/>
          </p:nvSpPr>
          <p:spPr>
            <a:xfrm rot="16200000">
              <a:off x="-693971" y="3079429"/>
              <a:ext cx="2490738" cy="72008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a:ea typeface="+mn-ea"/>
                  <a:cs typeface="+mn-cs"/>
                </a:rPr>
                <a:t>outputs</a:t>
              </a:r>
            </a:p>
          </p:txBody>
        </p:sp>
        <p:sp>
          <p:nvSpPr>
            <p:cNvPr id="72" name="Rectangle: Rounded Corners 71">
              <a:extLst>
                <a:ext uri="{FF2B5EF4-FFF2-40B4-BE49-F238E27FC236}">
                  <a16:creationId xmlns:a16="http://schemas.microsoft.com/office/drawing/2014/main" id="{9C88BBFB-C410-63CC-8E0F-D5958C6BD806}"/>
                </a:ext>
              </a:extLst>
            </p:cNvPr>
            <p:cNvSpPr/>
            <p:nvPr/>
          </p:nvSpPr>
          <p:spPr>
            <a:xfrm>
              <a:off x="84942" y="934781"/>
              <a:ext cx="2490738"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a:ea typeface="+mn-ea"/>
                  <a:cs typeface="+mn-cs"/>
                </a:rPr>
                <a:t>inputs</a:t>
              </a:r>
            </a:p>
          </p:txBody>
        </p:sp>
        <p:sp>
          <p:nvSpPr>
            <p:cNvPr id="73" name="Rectangle: Rounded Corners 72">
              <a:extLst>
                <a:ext uri="{FF2B5EF4-FFF2-40B4-BE49-F238E27FC236}">
                  <a16:creationId xmlns:a16="http://schemas.microsoft.com/office/drawing/2014/main" id="{7AFD3088-2A1D-A652-24EB-365E2ED3127D}"/>
                </a:ext>
              </a:extLst>
            </p:cNvPr>
            <p:cNvSpPr/>
            <p:nvPr/>
          </p:nvSpPr>
          <p:spPr>
            <a:xfrm>
              <a:off x="3592105" y="2320098"/>
              <a:ext cx="1297138" cy="4740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patents</a:t>
              </a:r>
            </a:p>
          </p:txBody>
        </p:sp>
        <p:sp>
          <p:nvSpPr>
            <p:cNvPr id="74" name="Rectangle: Rounded Corners 73">
              <a:extLst>
                <a:ext uri="{FF2B5EF4-FFF2-40B4-BE49-F238E27FC236}">
                  <a16:creationId xmlns:a16="http://schemas.microsoft.com/office/drawing/2014/main" id="{2B6AFF55-8CB6-9428-A6E9-2245286C8EB1}"/>
                </a:ext>
              </a:extLst>
            </p:cNvPr>
            <p:cNvSpPr/>
            <p:nvPr/>
          </p:nvSpPr>
          <p:spPr>
            <a:xfrm>
              <a:off x="3592105" y="2855850"/>
              <a:ext cx="1297138" cy="474059"/>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PCTs</a:t>
              </a:r>
            </a:p>
          </p:txBody>
        </p:sp>
        <p:sp>
          <p:nvSpPr>
            <p:cNvPr id="75" name="Rectangle: Rounded Corners 74">
              <a:extLst>
                <a:ext uri="{FF2B5EF4-FFF2-40B4-BE49-F238E27FC236}">
                  <a16:creationId xmlns:a16="http://schemas.microsoft.com/office/drawing/2014/main" id="{FD6EB99A-E899-34A0-F853-C47445B5C496}"/>
                </a:ext>
              </a:extLst>
            </p:cNvPr>
            <p:cNvSpPr/>
            <p:nvPr/>
          </p:nvSpPr>
          <p:spPr>
            <a:xfrm>
              <a:off x="3592692" y="4063103"/>
              <a:ext cx="1297138" cy="590033"/>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Business and organizational models</a:t>
              </a:r>
            </a:p>
          </p:txBody>
        </p:sp>
        <p:sp>
          <p:nvSpPr>
            <p:cNvPr id="76" name="Rectangle: Rounded Corners 75">
              <a:extLst>
                <a:ext uri="{FF2B5EF4-FFF2-40B4-BE49-F238E27FC236}">
                  <a16:creationId xmlns:a16="http://schemas.microsoft.com/office/drawing/2014/main" id="{1D195FDF-D0C5-87D6-B6CC-652902A48DCE}"/>
                </a:ext>
              </a:extLst>
            </p:cNvPr>
            <p:cNvSpPr/>
            <p:nvPr/>
          </p:nvSpPr>
          <p:spPr>
            <a:xfrm>
              <a:off x="1504614" y="2818709"/>
              <a:ext cx="1699310" cy="708642"/>
            </a:xfrm>
            <a:prstGeom prst="roundRect">
              <a:avLst/>
            </a:prstGeom>
            <a:solidFill>
              <a:schemeClr val="accent1">
                <a:lumMod val="20000"/>
                <a:lumOff val="80000"/>
              </a:schemeClr>
            </a:solidFill>
            <a:ln w="19050"/>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TECHNOLOGICAL</a:t>
              </a:r>
            </a:p>
          </p:txBody>
        </p:sp>
        <p:sp>
          <p:nvSpPr>
            <p:cNvPr id="77" name="Rectangle: Rounded Corners 76">
              <a:extLst>
                <a:ext uri="{FF2B5EF4-FFF2-40B4-BE49-F238E27FC236}">
                  <a16:creationId xmlns:a16="http://schemas.microsoft.com/office/drawing/2014/main" id="{B5898AEA-061F-F1BF-9F72-6389AC6DEBD2}"/>
                </a:ext>
              </a:extLst>
            </p:cNvPr>
            <p:cNvSpPr/>
            <p:nvPr/>
          </p:nvSpPr>
          <p:spPr>
            <a:xfrm>
              <a:off x="1514196" y="4003798"/>
              <a:ext cx="1699310" cy="708642"/>
            </a:xfrm>
            <a:prstGeom prst="roundRect">
              <a:avLst/>
            </a:prstGeom>
            <a:solidFill>
              <a:schemeClr val="accent1">
                <a:lumMod val="20000"/>
                <a:lumOff val="80000"/>
              </a:schemeClr>
            </a:solidFill>
            <a:ln w="19050"/>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NON-TECHNOLOGICAL</a:t>
              </a:r>
            </a:p>
          </p:txBody>
        </p:sp>
        <p:cxnSp>
          <p:nvCxnSpPr>
            <p:cNvPr id="78" name="Straight Arrow Connector 77">
              <a:extLst>
                <a:ext uri="{FF2B5EF4-FFF2-40B4-BE49-F238E27FC236}">
                  <a16:creationId xmlns:a16="http://schemas.microsoft.com/office/drawing/2014/main" id="{B29FDF4D-7733-F56F-A604-6CCE354F5506}"/>
                </a:ext>
              </a:extLst>
            </p:cNvPr>
            <p:cNvCxnSpPr>
              <a:cxnSpLocks/>
              <a:stCxn id="67" idx="3"/>
              <a:endCxn id="73" idx="1"/>
            </p:cNvCxnSpPr>
            <p:nvPr/>
          </p:nvCxnSpPr>
          <p:spPr>
            <a:xfrm>
              <a:off x="2887625" y="864729"/>
              <a:ext cx="704480" cy="169239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146B91A9-FEB1-21FD-42FC-F9D4FF2EDEFE}"/>
                </a:ext>
              </a:extLst>
            </p:cNvPr>
            <p:cNvCxnSpPr>
              <a:cxnSpLocks/>
              <a:stCxn id="67" idx="3"/>
              <a:endCxn id="74" idx="1"/>
            </p:cNvCxnSpPr>
            <p:nvPr/>
          </p:nvCxnSpPr>
          <p:spPr>
            <a:xfrm>
              <a:off x="2887625" y="864729"/>
              <a:ext cx="704480" cy="22281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CC6B8F2F-F9CC-B3F7-12C9-76B5B10625EB}"/>
                </a:ext>
              </a:extLst>
            </p:cNvPr>
            <p:cNvCxnSpPr>
              <a:cxnSpLocks/>
              <a:stCxn id="69" idx="4"/>
              <a:endCxn id="75" idx="3"/>
            </p:cNvCxnSpPr>
            <p:nvPr/>
          </p:nvCxnSpPr>
          <p:spPr>
            <a:xfrm flipH="1">
              <a:off x="4889830" y="1011116"/>
              <a:ext cx="3873295" cy="334700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488CF7BF-386D-F974-1100-0B47697B687C}"/>
                </a:ext>
              </a:extLst>
            </p:cNvPr>
            <p:cNvCxnSpPr>
              <a:cxnSpLocks/>
              <a:stCxn id="68" idx="4"/>
            </p:cNvCxnSpPr>
            <p:nvPr/>
          </p:nvCxnSpPr>
          <p:spPr>
            <a:xfrm flipH="1">
              <a:off x="4889243" y="980728"/>
              <a:ext cx="174985" cy="211215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AE0DEF05-5F31-9699-8470-785416D329B1}"/>
                </a:ext>
              </a:extLst>
            </p:cNvPr>
            <p:cNvCxnSpPr>
              <a:cxnSpLocks/>
              <a:stCxn id="70" idx="4"/>
              <a:endCxn id="74" idx="3"/>
            </p:cNvCxnSpPr>
            <p:nvPr/>
          </p:nvCxnSpPr>
          <p:spPr>
            <a:xfrm flipH="1">
              <a:off x="4889243" y="1019539"/>
              <a:ext cx="2033318" cy="207334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BAD5D2C-5A73-2D2E-743E-85FFE1FEE583}"/>
                </a:ext>
              </a:extLst>
            </p:cNvPr>
            <p:cNvCxnSpPr>
              <a:cxnSpLocks/>
              <a:stCxn id="70" idx="4"/>
              <a:endCxn id="75" idx="3"/>
            </p:cNvCxnSpPr>
            <p:nvPr/>
          </p:nvCxnSpPr>
          <p:spPr>
            <a:xfrm flipH="1">
              <a:off x="4889830" y="1019539"/>
              <a:ext cx="2032731" cy="333858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0077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exit" presetSubtype="0" fill="hold" grpId="1" nodeType="clickEffect">
                                  <p:stCondLst>
                                    <p:cond delay="0"/>
                                  </p:stCondLst>
                                  <p:childTnLst>
                                    <p:animEffect transition="out" filter="fade">
                                      <p:cBhvr>
                                        <p:cTn id="38" dur="1000"/>
                                        <p:tgtEl>
                                          <p:spTgt spid="30"/>
                                        </p:tgtEl>
                                      </p:cBhvr>
                                    </p:animEffect>
                                    <p:anim calcmode="lin" valueType="num">
                                      <p:cBhvr>
                                        <p:cTn id="39" dur="1000"/>
                                        <p:tgtEl>
                                          <p:spTgt spid="30"/>
                                        </p:tgtEl>
                                        <p:attrNameLst>
                                          <p:attrName>ppt_x</p:attrName>
                                        </p:attrNameLst>
                                      </p:cBhvr>
                                      <p:tavLst>
                                        <p:tav tm="0">
                                          <p:val>
                                            <p:strVal val="ppt_x"/>
                                          </p:val>
                                        </p:tav>
                                        <p:tav tm="100000">
                                          <p:val>
                                            <p:strVal val="ppt_x"/>
                                          </p:val>
                                        </p:tav>
                                      </p:tavLst>
                                    </p:anim>
                                    <p:anim calcmode="lin" valueType="num">
                                      <p:cBhvr>
                                        <p:cTn id="40" dur="1000"/>
                                        <p:tgtEl>
                                          <p:spTgt spid="30"/>
                                        </p:tgtEl>
                                        <p:attrNameLst>
                                          <p:attrName>ppt_y</p:attrName>
                                        </p:attrNameLst>
                                      </p:cBhvr>
                                      <p:tavLst>
                                        <p:tav tm="0">
                                          <p:val>
                                            <p:strVal val="ppt_y"/>
                                          </p:val>
                                        </p:tav>
                                        <p:tav tm="100000">
                                          <p:val>
                                            <p:strVal val="ppt_y+.1"/>
                                          </p:val>
                                        </p:tav>
                                      </p:tavLst>
                                    </p:anim>
                                    <p:set>
                                      <p:cBhvr>
                                        <p:cTn id="41" dur="1" fill="hold">
                                          <p:stCondLst>
                                            <p:cond delay="999"/>
                                          </p:stCondLst>
                                        </p:cTn>
                                        <p:tgtEl>
                                          <p:spTgt spid="30"/>
                                        </p:tgtEl>
                                        <p:attrNameLst>
                                          <p:attrName>style.visibility</p:attrName>
                                        </p:attrNameLst>
                                      </p:cBhvr>
                                      <p:to>
                                        <p:strVal val="hidden"/>
                                      </p:to>
                                    </p:set>
                                  </p:childTnLst>
                                </p:cTn>
                              </p:par>
                              <p:par>
                                <p:cTn id="42" presetID="1" presetClass="entr" presetSubtype="0" fill="hold" nodeType="withEffect">
                                  <p:stCondLst>
                                    <p:cond delay="0"/>
                                  </p:stCondLst>
                                  <p:childTnLst>
                                    <p:set>
                                      <p:cBhvr>
                                        <p:cTn id="43" dur="1" fill="hold">
                                          <p:stCondLst>
                                            <p:cond delay="0"/>
                                          </p:stCondLst>
                                        </p:cTn>
                                        <p:tgtEl>
                                          <p:spTgt spid="40"/>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4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42" presetClass="exit" presetSubtype="0" fill="hold" grpId="1" nodeType="clickEffect">
                                  <p:stCondLst>
                                    <p:cond delay="0"/>
                                  </p:stCondLst>
                                  <p:childTnLst>
                                    <p:animEffect transition="out" filter="fade">
                                      <p:cBhvr>
                                        <p:cTn id="53" dur="1000"/>
                                        <p:tgtEl>
                                          <p:spTgt spid="51"/>
                                        </p:tgtEl>
                                      </p:cBhvr>
                                    </p:animEffect>
                                    <p:anim calcmode="lin" valueType="num">
                                      <p:cBhvr>
                                        <p:cTn id="54" dur="1000"/>
                                        <p:tgtEl>
                                          <p:spTgt spid="51"/>
                                        </p:tgtEl>
                                        <p:attrNameLst>
                                          <p:attrName>ppt_x</p:attrName>
                                        </p:attrNameLst>
                                      </p:cBhvr>
                                      <p:tavLst>
                                        <p:tav tm="0">
                                          <p:val>
                                            <p:strVal val="ppt_x"/>
                                          </p:val>
                                        </p:tav>
                                        <p:tav tm="100000">
                                          <p:val>
                                            <p:strVal val="ppt_x"/>
                                          </p:val>
                                        </p:tav>
                                      </p:tavLst>
                                    </p:anim>
                                    <p:anim calcmode="lin" valueType="num">
                                      <p:cBhvr>
                                        <p:cTn id="55" dur="1000"/>
                                        <p:tgtEl>
                                          <p:spTgt spid="51"/>
                                        </p:tgtEl>
                                        <p:attrNameLst>
                                          <p:attrName>ppt_y</p:attrName>
                                        </p:attrNameLst>
                                      </p:cBhvr>
                                      <p:tavLst>
                                        <p:tav tm="0">
                                          <p:val>
                                            <p:strVal val="ppt_y"/>
                                          </p:val>
                                        </p:tav>
                                        <p:tav tm="100000">
                                          <p:val>
                                            <p:strVal val="ppt_y+.1"/>
                                          </p:val>
                                        </p:tav>
                                      </p:tavLst>
                                    </p:anim>
                                    <p:set>
                                      <p:cBhvr>
                                        <p:cTn id="56" dur="1" fill="hold">
                                          <p:stCondLst>
                                            <p:cond delay="999"/>
                                          </p:stCondLst>
                                        </p:cTn>
                                        <p:tgtEl>
                                          <p:spTgt spid="51"/>
                                        </p:tgtEl>
                                        <p:attrNameLst>
                                          <p:attrName>style.visibility</p:attrName>
                                        </p:attrNameLst>
                                      </p:cBhvr>
                                      <p:to>
                                        <p:strVal val="hidden"/>
                                      </p:to>
                                    </p:set>
                                  </p:childTnLst>
                                </p:cTn>
                              </p:par>
                              <p:par>
                                <p:cTn id="57" presetID="42" presetClass="exit" presetSubtype="0" fill="hold" grpId="1" nodeType="withEffect">
                                  <p:stCondLst>
                                    <p:cond delay="0"/>
                                  </p:stCondLst>
                                  <p:childTnLst>
                                    <p:animEffect transition="out" filter="fade">
                                      <p:cBhvr>
                                        <p:cTn id="58" dur="1000"/>
                                        <p:tgtEl>
                                          <p:spTgt spid="19"/>
                                        </p:tgtEl>
                                      </p:cBhvr>
                                    </p:animEffect>
                                    <p:anim calcmode="lin" valueType="num">
                                      <p:cBhvr>
                                        <p:cTn id="59" dur="1000"/>
                                        <p:tgtEl>
                                          <p:spTgt spid="19"/>
                                        </p:tgtEl>
                                        <p:attrNameLst>
                                          <p:attrName>ppt_x</p:attrName>
                                        </p:attrNameLst>
                                      </p:cBhvr>
                                      <p:tavLst>
                                        <p:tav tm="0">
                                          <p:val>
                                            <p:strVal val="ppt_x"/>
                                          </p:val>
                                        </p:tav>
                                        <p:tav tm="100000">
                                          <p:val>
                                            <p:strVal val="ppt_x"/>
                                          </p:val>
                                        </p:tav>
                                      </p:tavLst>
                                    </p:anim>
                                    <p:anim calcmode="lin" valueType="num">
                                      <p:cBhvr>
                                        <p:cTn id="60" dur="1000"/>
                                        <p:tgtEl>
                                          <p:spTgt spid="19"/>
                                        </p:tgtEl>
                                        <p:attrNameLst>
                                          <p:attrName>ppt_y</p:attrName>
                                        </p:attrNameLst>
                                      </p:cBhvr>
                                      <p:tavLst>
                                        <p:tav tm="0">
                                          <p:val>
                                            <p:strVal val="ppt_y"/>
                                          </p:val>
                                        </p:tav>
                                        <p:tav tm="100000">
                                          <p:val>
                                            <p:strVal val="ppt_y+.1"/>
                                          </p:val>
                                        </p:tav>
                                      </p:tavLst>
                                    </p:anim>
                                    <p:set>
                                      <p:cBhvr>
                                        <p:cTn id="61" dur="1" fill="hold">
                                          <p:stCondLst>
                                            <p:cond delay="999"/>
                                          </p:stCondLst>
                                        </p:cTn>
                                        <p:tgtEl>
                                          <p:spTgt spid="19"/>
                                        </p:tgtEl>
                                        <p:attrNameLst>
                                          <p:attrName>style.visibility</p:attrName>
                                        </p:attrNameLst>
                                      </p:cBhvr>
                                      <p:to>
                                        <p:strVal val="hidden"/>
                                      </p:to>
                                    </p:set>
                                  </p:childTnLst>
                                </p:cTn>
                              </p:par>
                              <p:par>
                                <p:cTn id="62" presetID="42" presetClass="exit" presetSubtype="0" fill="hold" grpId="1" nodeType="withEffect">
                                  <p:stCondLst>
                                    <p:cond delay="0"/>
                                  </p:stCondLst>
                                  <p:childTnLst>
                                    <p:animEffect transition="out" filter="fade">
                                      <p:cBhvr>
                                        <p:cTn id="63" dur="1000"/>
                                        <p:tgtEl>
                                          <p:spTgt spid="18"/>
                                        </p:tgtEl>
                                      </p:cBhvr>
                                    </p:animEffect>
                                    <p:anim calcmode="lin" valueType="num">
                                      <p:cBhvr>
                                        <p:cTn id="64" dur="1000"/>
                                        <p:tgtEl>
                                          <p:spTgt spid="18"/>
                                        </p:tgtEl>
                                        <p:attrNameLst>
                                          <p:attrName>ppt_x</p:attrName>
                                        </p:attrNameLst>
                                      </p:cBhvr>
                                      <p:tavLst>
                                        <p:tav tm="0">
                                          <p:val>
                                            <p:strVal val="ppt_x"/>
                                          </p:val>
                                        </p:tav>
                                        <p:tav tm="100000">
                                          <p:val>
                                            <p:strVal val="ppt_x"/>
                                          </p:val>
                                        </p:tav>
                                      </p:tavLst>
                                    </p:anim>
                                    <p:anim calcmode="lin" valueType="num">
                                      <p:cBhvr>
                                        <p:cTn id="65" dur="1000"/>
                                        <p:tgtEl>
                                          <p:spTgt spid="18"/>
                                        </p:tgtEl>
                                        <p:attrNameLst>
                                          <p:attrName>ppt_y</p:attrName>
                                        </p:attrNameLst>
                                      </p:cBhvr>
                                      <p:tavLst>
                                        <p:tav tm="0">
                                          <p:val>
                                            <p:strVal val="ppt_y"/>
                                          </p:val>
                                        </p:tav>
                                        <p:tav tm="100000">
                                          <p:val>
                                            <p:strVal val="ppt_y+.1"/>
                                          </p:val>
                                        </p:tav>
                                      </p:tavLst>
                                    </p:anim>
                                    <p:set>
                                      <p:cBhvr>
                                        <p:cTn id="66" dur="1" fill="hold">
                                          <p:stCondLst>
                                            <p:cond delay="999"/>
                                          </p:stCondLst>
                                        </p:cTn>
                                        <p:tgtEl>
                                          <p:spTgt spid="18"/>
                                        </p:tgtEl>
                                        <p:attrNameLst>
                                          <p:attrName>style.visibility</p:attrName>
                                        </p:attrNameLst>
                                      </p:cBhvr>
                                      <p:to>
                                        <p:strVal val="hidden"/>
                                      </p:to>
                                    </p:set>
                                  </p:childTnLst>
                                </p:cTn>
                              </p:par>
                              <p:par>
                                <p:cTn id="67" presetID="42" presetClass="exit" presetSubtype="0" fill="hold" grpId="1" nodeType="withEffect">
                                  <p:stCondLst>
                                    <p:cond delay="0"/>
                                  </p:stCondLst>
                                  <p:childTnLst>
                                    <p:animEffect transition="out" filter="fade">
                                      <p:cBhvr>
                                        <p:cTn id="68" dur="1000"/>
                                        <p:tgtEl>
                                          <p:spTgt spid="20"/>
                                        </p:tgtEl>
                                      </p:cBhvr>
                                    </p:animEffect>
                                    <p:anim calcmode="lin" valueType="num">
                                      <p:cBhvr>
                                        <p:cTn id="69" dur="1000"/>
                                        <p:tgtEl>
                                          <p:spTgt spid="20"/>
                                        </p:tgtEl>
                                        <p:attrNameLst>
                                          <p:attrName>ppt_x</p:attrName>
                                        </p:attrNameLst>
                                      </p:cBhvr>
                                      <p:tavLst>
                                        <p:tav tm="0">
                                          <p:val>
                                            <p:strVal val="ppt_x"/>
                                          </p:val>
                                        </p:tav>
                                        <p:tav tm="100000">
                                          <p:val>
                                            <p:strVal val="ppt_x"/>
                                          </p:val>
                                        </p:tav>
                                      </p:tavLst>
                                    </p:anim>
                                    <p:anim calcmode="lin" valueType="num">
                                      <p:cBhvr>
                                        <p:cTn id="70" dur="1000"/>
                                        <p:tgtEl>
                                          <p:spTgt spid="20"/>
                                        </p:tgtEl>
                                        <p:attrNameLst>
                                          <p:attrName>ppt_y</p:attrName>
                                        </p:attrNameLst>
                                      </p:cBhvr>
                                      <p:tavLst>
                                        <p:tav tm="0">
                                          <p:val>
                                            <p:strVal val="ppt_y"/>
                                          </p:val>
                                        </p:tav>
                                        <p:tav tm="100000">
                                          <p:val>
                                            <p:strVal val="ppt_y+.1"/>
                                          </p:val>
                                        </p:tav>
                                      </p:tavLst>
                                    </p:anim>
                                    <p:set>
                                      <p:cBhvr>
                                        <p:cTn id="71" dur="1" fill="hold">
                                          <p:stCondLst>
                                            <p:cond delay="999"/>
                                          </p:stCondLst>
                                        </p:cTn>
                                        <p:tgtEl>
                                          <p:spTgt spid="20"/>
                                        </p:tgtEl>
                                        <p:attrNameLst>
                                          <p:attrName>style.visibility</p:attrName>
                                        </p:attrNameLst>
                                      </p:cBhvr>
                                      <p:to>
                                        <p:strVal val="hidden"/>
                                      </p:to>
                                    </p:set>
                                  </p:childTnLst>
                                </p:cTn>
                              </p:par>
                              <p:par>
                                <p:cTn id="72" presetID="42" presetClass="exit" presetSubtype="0" fill="hold" grpId="1" nodeType="withEffect">
                                  <p:stCondLst>
                                    <p:cond delay="0"/>
                                  </p:stCondLst>
                                  <p:childTnLst>
                                    <p:animEffect transition="out" filter="fade">
                                      <p:cBhvr>
                                        <p:cTn id="73" dur="1000"/>
                                        <p:tgtEl>
                                          <p:spTgt spid="21"/>
                                        </p:tgtEl>
                                      </p:cBhvr>
                                    </p:animEffect>
                                    <p:anim calcmode="lin" valueType="num">
                                      <p:cBhvr>
                                        <p:cTn id="74" dur="1000"/>
                                        <p:tgtEl>
                                          <p:spTgt spid="21"/>
                                        </p:tgtEl>
                                        <p:attrNameLst>
                                          <p:attrName>ppt_x</p:attrName>
                                        </p:attrNameLst>
                                      </p:cBhvr>
                                      <p:tavLst>
                                        <p:tav tm="0">
                                          <p:val>
                                            <p:strVal val="ppt_x"/>
                                          </p:val>
                                        </p:tav>
                                        <p:tav tm="100000">
                                          <p:val>
                                            <p:strVal val="ppt_x"/>
                                          </p:val>
                                        </p:tav>
                                      </p:tavLst>
                                    </p:anim>
                                    <p:anim calcmode="lin" valueType="num">
                                      <p:cBhvr>
                                        <p:cTn id="75" dur="1000"/>
                                        <p:tgtEl>
                                          <p:spTgt spid="21"/>
                                        </p:tgtEl>
                                        <p:attrNameLst>
                                          <p:attrName>ppt_y</p:attrName>
                                        </p:attrNameLst>
                                      </p:cBhvr>
                                      <p:tavLst>
                                        <p:tav tm="0">
                                          <p:val>
                                            <p:strVal val="ppt_y"/>
                                          </p:val>
                                        </p:tav>
                                        <p:tav tm="100000">
                                          <p:val>
                                            <p:strVal val="ppt_y+.1"/>
                                          </p:val>
                                        </p:tav>
                                      </p:tavLst>
                                    </p:anim>
                                    <p:set>
                                      <p:cBhvr>
                                        <p:cTn id="76" dur="1" fill="hold">
                                          <p:stCondLst>
                                            <p:cond delay="999"/>
                                          </p:stCondLst>
                                        </p:cTn>
                                        <p:tgtEl>
                                          <p:spTgt spid="21"/>
                                        </p:tgtEl>
                                        <p:attrNameLst>
                                          <p:attrName>style.visibility</p:attrName>
                                        </p:attrNameLst>
                                      </p:cBhvr>
                                      <p:to>
                                        <p:strVal val="hidden"/>
                                      </p:to>
                                    </p:set>
                                  </p:childTnLst>
                                </p:cTn>
                              </p:par>
                              <p:par>
                                <p:cTn id="77" presetID="42" presetClass="exit" presetSubtype="0" fill="hold" grpId="1" nodeType="withEffect">
                                  <p:stCondLst>
                                    <p:cond delay="0"/>
                                  </p:stCondLst>
                                  <p:childTnLst>
                                    <p:animEffect transition="out" filter="fade">
                                      <p:cBhvr>
                                        <p:cTn id="78" dur="1000"/>
                                        <p:tgtEl>
                                          <p:spTgt spid="22"/>
                                        </p:tgtEl>
                                      </p:cBhvr>
                                    </p:animEffect>
                                    <p:anim calcmode="lin" valueType="num">
                                      <p:cBhvr>
                                        <p:cTn id="79" dur="1000"/>
                                        <p:tgtEl>
                                          <p:spTgt spid="22"/>
                                        </p:tgtEl>
                                        <p:attrNameLst>
                                          <p:attrName>ppt_x</p:attrName>
                                        </p:attrNameLst>
                                      </p:cBhvr>
                                      <p:tavLst>
                                        <p:tav tm="0">
                                          <p:val>
                                            <p:strVal val="ppt_x"/>
                                          </p:val>
                                        </p:tav>
                                        <p:tav tm="100000">
                                          <p:val>
                                            <p:strVal val="ppt_x"/>
                                          </p:val>
                                        </p:tav>
                                      </p:tavLst>
                                    </p:anim>
                                    <p:anim calcmode="lin" valueType="num">
                                      <p:cBhvr>
                                        <p:cTn id="80" dur="1000"/>
                                        <p:tgtEl>
                                          <p:spTgt spid="22"/>
                                        </p:tgtEl>
                                        <p:attrNameLst>
                                          <p:attrName>ppt_y</p:attrName>
                                        </p:attrNameLst>
                                      </p:cBhvr>
                                      <p:tavLst>
                                        <p:tav tm="0">
                                          <p:val>
                                            <p:strVal val="ppt_y"/>
                                          </p:val>
                                        </p:tav>
                                        <p:tav tm="100000">
                                          <p:val>
                                            <p:strVal val="ppt_y+.1"/>
                                          </p:val>
                                        </p:tav>
                                      </p:tavLst>
                                    </p:anim>
                                    <p:set>
                                      <p:cBhvr>
                                        <p:cTn id="81" dur="1" fill="hold">
                                          <p:stCondLst>
                                            <p:cond delay="999"/>
                                          </p:stCondLst>
                                        </p:cTn>
                                        <p:tgtEl>
                                          <p:spTgt spid="22"/>
                                        </p:tgtEl>
                                        <p:attrNameLst>
                                          <p:attrName>style.visibility</p:attrName>
                                        </p:attrNameLst>
                                      </p:cBhvr>
                                      <p:to>
                                        <p:strVal val="hidden"/>
                                      </p:to>
                                    </p:set>
                                  </p:childTnLst>
                                </p:cTn>
                              </p:par>
                              <p:par>
                                <p:cTn id="82" presetID="1" presetClass="entr" presetSubtype="0" fill="hold" grpId="0" nodeType="withEffect">
                                  <p:stCondLst>
                                    <p:cond delay="0"/>
                                  </p:stCondLst>
                                  <p:childTnLst>
                                    <p:set>
                                      <p:cBhvr>
                                        <p:cTn id="83" dur="1" fill="hold">
                                          <p:stCondLst>
                                            <p:cond delay="0"/>
                                          </p:stCondLst>
                                        </p:cTn>
                                        <p:tgtEl>
                                          <p:spTgt spid="47"/>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46"/>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48"/>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49"/>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5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5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60"/>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42" presetClass="exit" presetSubtype="0" fill="hold" grpId="1" nodeType="clickEffect">
                                  <p:stCondLst>
                                    <p:cond delay="0"/>
                                  </p:stCondLst>
                                  <p:childTnLst>
                                    <p:animEffect transition="out" filter="fade">
                                      <p:cBhvr>
                                        <p:cTn id="101" dur="1000"/>
                                        <p:tgtEl>
                                          <p:spTgt spid="56"/>
                                        </p:tgtEl>
                                      </p:cBhvr>
                                    </p:animEffect>
                                    <p:anim calcmode="lin" valueType="num">
                                      <p:cBhvr>
                                        <p:cTn id="102" dur="1000"/>
                                        <p:tgtEl>
                                          <p:spTgt spid="56"/>
                                        </p:tgtEl>
                                        <p:attrNameLst>
                                          <p:attrName>ppt_x</p:attrName>
                                        </p:attrNameLst>
                                      </p:cBhvr>
                                      <p:tavLst>
                                        <p:tav tm="0">
                                          <p:val>
                                            <p:strVal val="ppt_x"/>
                                          </p:val>
                                        </p:tav>
                                        <p:tav tm="100000">
                                          <p:val>
                                            <p:strVal val="ppt_x"/>
                                          </p:val>
                                        </p:tav>
                                      </p:tavLst>
                                    </p:anim>
                                    <p:anim calcmode="lin" valueType="num">
                                      <p:cBhvr>
                                        <p:cTn id="103" dur="1000"/>
                                        <p:tgtEl>
                                          <p:spTgt spid="56"/>
                                        </p:tgtEl>
                                        <p:attrNameLst>
                                          <p:attrName>ppt_y</p:attrName>
                                        </p:attrNameLst>
                                      </p:cBhvr>
                                      <p:tavLst>
                                        <p:tav tm="0">
                                          <p:val>
                                            <p:strVal val="ppt_y"/>
                                          </p:val>
                                        </p:tav>
                                        <p:tav tm="100000">
                                          <p:val>
                                            <p:strVal val="ppt_y+.1"/>
                                          </p:val>
                                        </p:tav>
                                      </p:tavLst>
                                    </p:anim>
                                    <p:set>
                                      <p:cBhvr>
                                        <p:cTn id="104" dur="1" fill="hold">
                                          <p:stCondLst>
                                            <p:cond delay="999"/>
                                          </p:stCondLst>
                                        </p:cTn>
                                        <p:tgtEl>
                                          <p:spTgt spid="56"/>
                                        </p:tgtEl>
                                        <p:attrNameLst>
                                          <p:attrName>style.visibility</p:attrName>
                                        </p:attrNameLst>
                                      </p:cBhvr>
                                      <p:to>
                                        <p:strVal val="hidden"/>
                                      </p:to>
                                    </p:set>
                                  </p:childTnLst>
                                </p:cTn>
                              </p:par>
                              <p:par>
                                <p:cTn id="105" presetID="42" presetClass="exit" presetSubtype="0" fill="hold" nodeType="withEffect">
                                  <p:stCondLst>
                                    <p:cond delay="0"/>
                                  </p:stCondLst>
                                  <p:childTnLst>
                                    <p:animEffect transition="out" filter="fade">
                                      <p:cBhvr>
                                        <p:cTn id="106" dur="1000"/>
                                        <p:tgtEl>
                                          <p:spTgt spid="63"/>
                                        </p:tgtEl>
                                      </p:cBhvr>
                                    </p:animEffect>
                                    <p:anim calcmode="lin" valueType="num">
                                      <p:cBhvr>
                                        <p:cTn id="107" dur="1000"/>
                                        <p:tgtEl>
                                          <p:spTgt spid="63"/>
                                        </p:tgtEl>
                                        <p:attrNameLst>
                                          <p:attrName>ppt_x</p:attrName>
                                        </p:attrNameLst>
                                      </p:cBhvr>
                                      <p:tavLst>
                                        <p:tav tm="0">
                                          <p:val>
                                            <p:strVal val="ppt_x"/>
                                          </p:val>
                                        </p:tav>
                                        <p:tav tm="100000">
                                          <p:val>
                                            <p:strVal val="ppt_x"/>
                                          </p:val>
                                        </p:tav>
                                      </p:tavLst>
                                    </p:anim>
                                    <p:anim calcmode="lin" valueType="num">
                                      <p:cBhvr>
                                        <p:cTn id="108" dur="1000"/>
                                        <p:tgtEl>
                                          <p:spTgt spid="63"/>
                                        </p:tgtEl>
                                        <p:attrNameLst>
                                          <p:attrName>ppt_y</p:attrName>
                                        </p:attrNameLst>
                                      </p:cBhvr>
                                      <p:tavLst>
                                        <p:tav tm="0">
                                          <p:val>
                                            <p:strVal val="ppt_y"/>
                                          </p:val>
                                        </p:tav>
                                        <p:tav tm="100000">
                                          <p:val>
                                            <p:strVal val="ppt_y+.1"/>
                                          </p:val>
                                        </p:tav>
                                      </p:tavLst>
                                    </p:anim>
                                    <p:set>
                                      <p:cBhvr>
                                        <p:cTn id="109" dur="1" fill="hold">
                                          <p:stCondLst>
                                            <p:cond delay="999"/>
                                          </p:stCondLst>
                                        </p:cTn>
                                        <p:tgtEl>
                                          <p:spTgt spid="63"/>
                                        </p:tgtEl>
                                        <p:attrNameLst>
                                          <p:attrName>style.visibility</p:attrName>
                                        </p:attrNameLst>
                                      </p:cBhvr>
                                      <p:to>
                                        <p:strVal val="hidden"/>
                                      </p:to>
                                    </p:set>
                                  </p:childTnLst>
                                </p:cTn>
                              </p:par>
                              <p:par>
                                <p:cTn id="110" presetID="2" presetClass="exit" presetSubtype="4" fill="hold" nodeType="withEffect">
                                  <p:stCondLst>
                                    <p:cond delay="0"/>
                                  </p:stCondLst>
                                  <p:childTnLst>
                                    <p:anim calcmode="lin" valueType="num">
                                      <p:cBhvr additive="base">
                                        <p:cTn id="111" dur="500"/>
                                        <p:tgtEl>
                                          <p:spTgt spid="41"/>
                                        </p:tgtEl>
                                        <p:attrNameLst>
                                          <p:attrName>ppt_x</p:attrName>
                                        </p:attrNameLst>
                                      </p:cBhvr>
                                      <p:tavLst>
                                        <p:tav tm="0">
                                          <p:val>
                                            <p:strVal val="ppt_x"/>
                                          </p:val>
                                        </p:tav>
                                        <p:tav tm="100000">
                                          <p:val>
                                            <p:strVal val="ppt_x"/>
                                          </p:val>
                                        </p:tav>
                                      </p:tavLst>
                                    </p:anim>
                                    <p:anim calcmode="lin" valueType="num">
                                      <p:cBhvr additive="base">
                                        <p:cTn id="112" dur="500"/>
                                        <p:tgtEl>
                                          <p:spTgt spid="41"/>
                                        </p:tgtEl>
                                        <p:attrNameLst>
                                          <p:attrName>ppt_y</p:attrName>
                                        </p:attrNameLst>
                                      </p:cBhvr>
                                      <p:tavLst>
                                        <p:tav tm="0">
                                          <p:val>
                                            <p:strVal val="ppt_y"/>
                                          </p:val>
                                        </p:tav>
                                        <p:tav tm="100000">
                                          <p:val>
                                            <p:strVal val="1+ppt_h/2"/>
                                          </p:val>
                                        </p:tav>
                                      </p:tavLst>
                                    </p:anim>
                                    <p:set>
                                      <p:cBhvr>
                                        <p:cTn id="113" dur="1" fill="hold">
                                          <p:stCondLst>
                                            <p:cond delay="499"/>
                                          </p:stCondLst>
                                        </p:cTn>
                                        <p:tgtEl>
                                          <p:spTgt spid="41"/>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nodeType="clickEffect">
                                  <p:stCondLst>
                                    <p:cond delay="0"/>
                                  </p:stCondLst>
                                  <p:childTnLst>
                                    <p:set>
                                      <p:cBhvr>
                                        <p:cTn id="117" dur="1" fill="hold">
                                          <p:stCondLst>
                                            <p:cond delay="0"/>
                                          </p:stCondLst>
                                        </p:cTn>
                                        <p:tgtEl>
                                          <p:spTgt spid="14"/>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9"/>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nodeType="clickEffect">
                                  <p:stCondLst>
                                    <p:cond delay="0"/>
                                  </p:stCondLst>
                                  <p:childTnLst>
                                    <p:set>
                                      <p:cBhvr>
                                        <p:cTn id="123" dur="1" fill="hold">
                                          <p:stCondLst>
                                            <p:cond delay="0"/>
                                          </p:stCondLst>
                                        </p:cTn>
                                        <p:tgtEl>
                                          <p:spTgt spid="10"/>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nodeType="clickEffect">
                                  <p:stCondLst>
                                    <p:cond delay="0"/>
                                  </p:stCondLst>
                                  <p:childTnLst>
                                    <p:set>
                                      <p:cBhvr>
                                        <p:cTn id="127" dur="1" fill="hold">
                                          <p:stCondLst>
                                            <p:cond delay="0"/>
                                          </p:stCondLst>
                                        </p:cTn>
                                        <p:tgtEl>
                                          <p:spTgt spid="7"/>
                                        </p:tgtEl>
                                        <p:attrNameLst>
                                          <p:attrName>style.visibility</p:attrName>
                                        </p:attrNameLst>
                                      </p:cBhvr>
                                      <p:to>
                                        <p:strVal val="visible"/>
                                      </p:to>
                                    </p:set>
                                  </p:childTnLst>
                                </p:cTn>
                              </p:par>
                              <p:par>
                                <p:cTn id="128" presetID="1" presetClass="entr" presetSubtype="0" fill="hold" nodeType="withEffect">
                                  <p:stCondLst>
                                    <p:cond delay="0"/>
                                  </p:stCondLst>
                                  <p:childTnLst>
                                    <p:set>
                                      <p:cBhvr>
                                        <p:cTn id="129" dur="1" fill="hold">
                                          <p:stCondLst>
                                            <p:cond delay="0"/>
                                          </p:stCondLst>
                                        </p:cTn>
                                        <p:tgtEl>
                                          <p:spTgt spid="8"/>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6"/>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5"/>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nodeType="clickEffect">
                                  <p:stCondLst>
                                    <p:cond delay="0"/>
                                  </p:stCondLst>
                                  <p:childTnLst>
                                    <p:set>
                                      <p:cBhvr>
                                        <p:cTn id="139" dur="1" fill="hold">
                                          <p:stCondLst>
                                            <p:cond delay="0"/>
                                          </p:stCondLst>
                                        </p:cTn>
                                        <p:tgtEl>
                                          <p:spTgt spid="4"/>
                                        </p:tgtEl>
                                        <p:attrNameLst>
                                          <p:attrName>style.visibility</p:attrName>
                                        </p:attrNameLst>
                                      </p:cBhvr>
                                      <p:to>
                                        <p:strVal val="visible"/>
                                      </p:to>
                                    </p:set>
                                  </p:childTnLst>
                                </p:cTn>
                              </p:par>
                            </p:childTnLst>
                          </p:cTn>
                        </p:par>
                      </p:childTnLst>
                    </p:cTn>
                  </p:par>
                  <p:par>
                    <p:cTn id="140" fill="hold">
                      <p:stCondLst>
                        <p:cond delay="indefinite"/>
                      </p:stCondLst>
                      <p:childTnLst>
                        <p:par>
                          <p:cTn id="141" fill="hold">
                            <p:stCondLst>
                              <p:cond delay="0"/>
                            </p:stCondLst>
                            <p:childTnLst>
                              <p:par>
                                <p:cTn id="142" presetID="1" presetClass="entr" presetSubtype="0" fill="hold" nodeType="clickEffect">
                                  <p:stCondLst>
                                    <p:cond delay="0"/>
                                  </p:stCondLst>
                                  <p:childTnLst>
                                    <p:set>
                                      <p:cBhvr>
                                        <p:cTn id="143" dur="1" fill="hold">
                                          <p:stCondLst>
                                            <p:cond delay="0"/>
                                          </p:stCondLst>
                                        </p:cTn>
                                        <p:tgtEl>
                                          <p:spTgt spid="65"/>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66"/>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nodeType="clickEffect">
                                  <p:stCondLst>
                                    <p:cond delay="0"/>
                                  </p:stCondLst>
                                  <p:childTnLst>
                                    <p:set>
                                      <p:cBhvr>
                                        <p:cTn id="149"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51" grpId="0" animBg="1"/>
      <p:bldP spid="51" grpId="1" animBg="1"/>
      <p:bldP spid="56" grpId="0" animBg="1"/>
      <p:bldP spid="56"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34" grpId="0" animBg="1"/>
      <p:bldP spid="36" grpId="0" animBg="1"/>
      <p:bldP spid="37" grpId="0" animBg="1"/>
      <p:bldP spid="29" grpId="0" animBg="1"/>
      <p:bldP spid="33" grpId="0" animBg="1"/>
      <p:bldP spid="42" grpId="0" animBg="1"/>
      <p:bldP spid="43" grpId="0" animBg="1"/>
      <p:bldP spid="45" grpId="0" animBg="1"/>
      <p:bldP spid="46" grpId="0" animBg="1"/>
      <p:bldP spid="47" grpId="0" animBg="1"/>
      <p:bldP spid="48" grpId="0" animBg="1"/>
      <p:bldP spid="49" grpId="0" animBg="1"/>
      <p:bldP spid="50" grpId="0" animBg="1"/>
      <p:bldP spid="59" grpId="0" animBg="1"/>
      <p:bldP spid="6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87906</TotalTime>
  <Words>3997</Words>
  <Application>Microsoft Office PowerPoint</Application>
  <PresentationFormat>Widescreen</PresentationFormat>
  <Paragraphs>1076</Paragraphs>
  <Slides>23</Slides>
  <Notes>5</Notes>
  <HiddenSlides>11</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23</vt:i4>
      </vt:variant>
    </vt:vector>
  </HeadingPairs>
  <TitlesOfParts>
    <vt:vector size="35" baseType="lpstr">
      <vt:lpstr>Arial</vt:lpstr>
      <vt:lpstr>Calibri</vt:lpstr>
      <vt:lpstr>Calibri Light</vt:lpstr>
      <vt:lpstr>MTSYN</vt:lpstr>
      <vt:lpstr>MyriadPro-Light</vt:lpstr>
      <vt:lpstr>MyriadPro-Semibold</vt:lpstr>
      <vt:lpstr>t1-gul-regular</vt:lpstr>
      <vt:lpstr>t1-gul-regular-italic</vt:lpstr>
      <vt:lpstr>t1-uni-regular</vt:lpstr>
      <vt:lpstr>Times New Roman</vt:lpstr>
      <vt:lpstr>Office Theme</vt:lpstr>
      <vt:lpstr>1_Office Theme</vt:lpstr>
      <vt:lpstr>Adapting innovation to our needs a practical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Statistically tested based on data from GII for 127 countries about 81 indicators</vt:lpstr>
      <vt:lpstr>Therefore:</vt:lpstr>
      <vt:lpstr>Policy measures to be considered</vt:lpstr>
      <vt:lpstr>Still to be done:</vt:lpstr>
      <vt:lpstr>PowerPoint Presentation</vt:lpstr>
      <vt:lpstr>PowerPoint Presentation</vt:lpstr>
      <vt:lpstr>PowerPoint Presentation</vt:lpstr>
      <vt:lpstr>inputs</vt:lpstr>
      <vt:lpstr>inputs</vt:lpstr>
      <vt:lpstr>PowerPoint Presentation</vt:lpstr>
      <vt:lpstr>PowerPoint Presentation</vt:lpstr>
      <vt:lpstr>Insights for Ceara</vt:lpstr>
      <vt:lpstr>Insights for Israeli periphery</vt:lpstr>
      <vt:lpstr>PowerPoint Presentation</vt:lpstr>
    </vt:vector>
  </TitlesOfParts>
  <Company>Ben-Gurion University of the Negev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Rafi Bar-El</dc:creator>
  <cp:lastModifiedBy>Rafi Bar-El</cp:lastModifiedBy>
  <cp:revision>355</cp:revision>
  <cp:lastPrinted>2023-02-04T17:33:22Z</cp:lastPrinted>
  <dcterms:created xsi:type="dcterms:W3CDTF">2016-10-13T12:46:06Z</dcterms:created>
  <dcterms:modified xsi:type="dcterms:W3CDTF">2023-07-17T08:05:12Z</dcterms:modified>
</cp:coreProperties>
</file>