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93" r:id="rId2"/>
    <p:sldId id="382" r:id="rId3"/>
    <p:sldId id="397" r:id="rId4"/>
    <p:sldId id="396" r:id="rId5"/>
    <p:sldId id="404" r:id="rId6"/>
    <p:sldId id="407" r:id="rId7"/>
    <p:sldId id="394" r:id="rId8"/>
    <p:sldId id="408" r:id="rId9"/>
    <p:sldId id="400" r:id="rId10"/>
    <p:sldId id="390" r:id="rId11"/>
    <p:sldId id="389" r:id="rId12"/>
    <p:sldId id="401" r:id="rId13"/>
    <p:sldId id="402" r:id="rId14"/>
    <p:sldId id="409" r:id="rId15"/>
    <p:sldId id="412" r:id="rId16"/>
    <p:sldId id="411" r:id="rId17"/>
    <p:sldId id="413" r:id="rId18"/>
    <p:sldId id="414" r:id="rId19"/>
    <p:sldId id="416" r:id="rId20"/>
    <p:sldId id="415" r:id="rId21"/>
    <p:sldId id="417" r:id="rId22"/>
    <p:sldId id="257" r:id="rId23"/>
    <p:sldId id="395"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7" userDrawn="1">
          <p15:clr>
            <a:srgbClr val="A4A3A4"/>
          </p15:clr>
        </p15:guide>
        <p15:guide id="3" orient="horz" pos="16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 Vorobenko" initials="MV" lastIdx="1" clrIdx="0">
    <p:extLst>
      <p:ext uri="{19B8F6BF-5375-455C-9EA6-DF929625EA0E}">
        <p15:presenceInfo xmlns:p15="http://schemas.microsoft.com/office/powerpoint/2012/main" userId="Mia Vorobenko" providerId="None"/>
      </p:ext>
    </p:extLst>
  </p:cmAuthor>
  <p:cmAuthor id="2" name="dana rubin" initials="dr" lastIdx="28" clrIdx="1">
    <p:extLst>
      <p:ext uri="{19B8F6BF-5375-455C-9EA6-DF929625EA0E}">
        <p15:presenceInfo xmlns:p15="http://schemas.microsoft.com/office/powerpoint/2012/main" userId="297909817a7f3e6c" providerId="Windows Live"/>
      </p:ext>
    </p:extLst>
  </p:cmAuthor>
  <p:cmAuthor id="3" name="Dana" initials="D" lastIdx="9" clrIdx="2">
    <p:extLst>
      <p:ext uri="{19B8F6BF-5375-455C-9EA6-DF929625EA0E}">
        <p15:presenceInfo xmlns:p15="http://schemas.microsoft.com/office/powerpoint/2012/main" userId="D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5C261"/>
    <a:srgbClr val="5C21C7"/>
    <a:srgbClr val="FFBE2E"/>
    <a:srgbClr val="6600D1"/>
    <a:srgbClr val="F47721"/>
    <a:srgbClr val="F7C4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217" autoAdjust="0"/>
  </p:normalViewPr>
  <p:slideViewPr>
    <p:cSldViewPr snapToGrid="0" showGuides="1">
      <p:cViewPr>
        <p:scale>
          <a:sx n="57" d="100"/>
          <a:sy n="57" d="100"/>
        </p:scale>
        <p:origin x="672" y="508"/>
      </p:cViewPr>
      <p:guideLst>
        <p:guide pos="3817"/>
        <p:guide orient="horz" pos="1616"/>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4024313" y="0"/>
            <a:ext cx="3078162" cy="4699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3078162" cy="469900"/>
          </a:xfrm>
          <a:prstGeom prst="rect">
            <a:avLst/>
          </a:prstGeom>
        </p:spPr>
        <p:txBody>
          <a:bodyPr vert="horz" lIns="91440" tIns="45720" rIns="91440" bIns="45720" rtlCol="1"/>
          <a:lstStyle>
            <a:lvl1pPr algn="l">
              <a:defRPr sz="1200"/>
            </a:lvl1pPr>
          </a:lstStyle>
          <a:p>
            <a:fld id="{D6E967CE-82CE-4E3A-AF3D-B2E270DA85CB}" type="datetimeFigureOut">
              <a:rPr lang="he-IL" smtClean="0"/>
              <a:t>ב'/אב/תשפ"ג</a:t>
            </a:fld>
            <a:endParaRPr lang="he-IL"/>
          </a:p>
        </p:txBody>
      </p:sp>
      <p:sp>
        <p:nvSpPr>
          <p:cNvPr id="4" name="מציין מיקום של תמונת שקופית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709613" y="4518025"/>
            <a:ext cx="5683250" cy="3697288"/>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4024313" y="8918575"/>
            <a:ext cx="3078162" cy="4699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918575"/>
            <a:ext cx="3078162" cy="469900"/>
          </a:xfrm>
          <a:prstGeom prst="rect">
            <a:avLst/>
          </a:prstGeom>
        </p:spPr>
        <p:txBody>
          <a:bodyPr vert="horz" lIns="91440" tIns="45720" rIns="91440" bIns="45720" rtlCol="1" anchor="b"/>
          <a:lstStyle>
            <a:lvl1pPr algn="l">
              <a:defRPr sz="1200"/>
            </a:lvl1pPr>
          </a:lstStyle>
          <a:p>
            <a:fld id="{6B18D84C-80EA-4E3E-94BD-7CBE0343FB4A}" type="slidenum">
              <a:rPr lang="he-IL" smtClean="0"/>
              <a:t>‹#›</a:t>
            </a:fld>
            <a:endParaRPr lang="he-IL"/>
          </a:p>
        </p:txBody>
      </p:sp>
    </p:spTree>
    <p:extLst>
      <p:ext uri="{BB962C8B-B14F-4D97-AF65-F5344CB8AC3E}">
        <p14:creationId xmlns:p14="http://schemas.microsoft.com/office/powerpoint/2010/main" val="18700802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תוכנית אקדמית לסטודנטים מצוינים- בהמשך לדבר על ההבדל בין מצטיינים למצוינים</a:t>
            </a:r>
            <a:endParaRPr lang="en-GB" dirty="0"/>
          </a:p>
          <a:p>
            <a:pPr algn="l" rtl="0"/>
            <a:endParaRPr lang="en-GB" dirty="0"/>
          </a:p>
          <a:p>
            <a:pPr algn="l" rtl="0"/>
            <a:endParaRPr lang="en-GB" dirty="0"/>
          </a:p>
          <a:p>
            <a:pPr algn="l" rtl="0"/>
            <a:endParaRPr lang="en-GB" dirty="0"/>
          </a:p>
          <a:p>
            <a:pPr algn="l" rtl="0"/>
            <a:endParaRPr lang="en-GB" dirty="0"/>
          </a:p>
          <a:p>
            <a:pPr algn="l" rtl="0"/>
            <a:r>
              <a:rPr lang="en-GB" dirty="0"/>
              <a:t>So</a:t>
            </a:r>
            <a:r>
              <a:rPr lang="en-GB" baseline="0" dirty="0"/>
              <a:t> – What is Leaders ?</a:t>
            </a:r>
          </a:p>
          <a:p>
            <a:pPr algn="l" rtl="0"/>
            <a:r>
              <a:rPr lang="en-GB" baseline="0" dirty="0"/>
              <a:t>Leaders is an excellence academic program done jointly by the </a:t>
            </a:r>
            <a:r>
              <a:rPr lang="en-GB" baseline="0" dirty="0" err="1"/>
              <a:t>Yazamut</a:t>
            </a:r>
            <a:r>
              <a:rPr lang="en-GB" baseline="0" dirty="0"/>
              <a:t> 360 </a:t>
            </a:r>
            <a:r>
              <a:rPr lang="en-GB" baseline="0" dirty="0" err="1"/>
              <a:t>center</a:t>
            </a:r>
            <a:r>
              <a:rPr lang="en-GB" baseline="0" dirty="0"/>
              <a:t> and the Gilford Glazer faculty of Business &amp; Management </a:t>
            </a:r>
          </a:p>
          <a:p>
            <a:pPr algn="l" rtl="0"/>
            <a:r>
              <a:rPr lang="en-GB" baseline="0" dirty="0"/>
              <a:t>We highly believe in the importance of </a:t>
            </a:r>
            <a:r>
              <a:rPr lang="en-GB" baseline="0" dirty="0" err="1"/>
              <a:t>multidisiplimnnarty</a:t>
            </a:r>
            <a:r>
              <a:rPr lang="en-GB" baseline="0" dirty="0"/>
              <a:t> to Entrepreneurship and therefore we opened the program to all faculties and departments </a:t>
            </a:r>
          </a:p>
          <a:p>
            <a:pPr algn="l" rtl="0"/>
            <a:r>
              <a:rPr lang="en-GB" baseline="0" dirty="0"/>
              <a:t>The program is aimed to undergraduate students as we try to ` </a:t>
            </a:r>
            <a:endParaRPr lang="he-IL" dirty="0"/>
          </a:p>
        </p:txBody>
      </p:sp>
      <p:sp>
        <p:nvSpPr>
          <p:cNvPr id="4" name="מציין מיקום של מספר שקופית 3"/>
          <p:cNvSpPr>
            <a:spLocks noGrp="1"/>
          </p:cNvSpPr>
          <p:nvPr>
            <p:ph type="sldNum" sz="quarter" idx="10"/>
          </p:nvPr>
        </p:nvSpPr>
        <p:spPr/>
        <p:txBody>
          <a:bodyPr/>
          <a:lstStyle/>
          <a:p>
            <a:fld id="{6B18D84C-80EA-4E3E-94BD-7CBE0343FB4A}" type="slidenum">
              <a:rPr lang="he-IL" smtClean="0"/>
              <a:t>2</a:t>
            </a:fld>
            <a:endParaRPr lang="he-IL"/>
          </a:p>
        </p:txBody>
      </p:sp>
    </p:spTree>
    <p:extLst>
      <p:ext uri="{BB962C8B-B14F-4D97-AF65-F5344CB8AC3E}">
        <p14:creationId xmlns:p14="http://schemas.microsoft.com/office/powerpoint/2010/main" val="237599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לאורך התוכנית כל סטודנט מקבל שלושה מרכיבים:</a:t>
            </a:r>
          </a:p>
          <a:p>
            <a:r>
              <a:rPr lang="he-IL" dirty="0"/>
              <a:t>יזמות השפעה ומנהיגות. </a:t>
            </a:r>
          </a:p>
          <a:p>
            <a:r>
              <a:rPr lang="he-IL" dirty="0"/>
              <a:t>בסוף ההשפעה היא דרך הרשת. זה לתמיד</a:t>
            </a:r>
            <a:endParaRPr lang="en-US" dirty="0"/>
          </a:p>
        </p:txBody>
      </p:sp>
      <p:sp>
        <p:nvSpPr>
          <p:cNvPr id="4" name="Slide Number Placeholder 3"/>
          <p:cNvSpPr>
            <a:spLocks noGrp="1"/>
          </p:cNvSpPr>
          <p:nvPr>
            <p:ph type="sldNum" sz="quarter" idx="5"/>
          </p:nvPr>
        </p:nvSpPr>
        <p:spPr/>
        <p:txBody>
          <a:bodyPr/>
          <a:lstStyle/>
          <a:p>
            <a:fld id="{6B18D84C-80EA-4E3E-94BD-7CBE0343FB4A}" type="slidenum">
              <a:rPr lang="he-IL" smtClean="0"/>
              <a:t>16</a:t>
            </a:fld>
            <a:endParaRPr lang="he-IL"/>
          </a:p>
        </p:txBody>
      </p:sp>
    </p:spTree>
    <p:extLst>
      <p:ext uri="{BB962C8B-B14F-4D97-AF65-F5344CB8AC3E}">
        <p14:creationId xmlns:p14="http://schemas.microsoft.com/office/powerpoint/2010/main" val="100125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לאורך התוכנית כל סטודנט מקבל שלושה מרכיבים:</a:t>
            </a:r>
          </a:p>
          <a:p>
            <a:r>
              <a:rPr lang="he-IL" dirty="0"/>
              <a:t>יזמות השפעה ומנהיגות. </a:t>
            </a:r>
          </a:p>
          <a:p>
            <a:r>
              <a:rPr lang="he-IL" dirty="0"/>
              <a:t>בסוף ההשפעה היא דרך הרשת. זה לתמיד</a:t>
            </a:r>
            <a:endParaRPr lang="en-US" dirty="0"/>
          </a:p>
        </p:txBody>
      </p:sp>
      <p:sp>
        <p:nvSpPr>
          <p:cNvPr id="4" name="Slide Number Placeholder 3"/>
          <p:cNvSpPr>
            <a:spLocks noGrp="1"/>
          </p:cNvSpPr>
          <p:nvPr>
            <p:ph type="sldNum" sz="quarter" idx="5"/>
          </p:nvPr>
        </p:nvSpPr>
        <p:spPr/>
        <p:txBody>
          <a:bodyPr/>
          <a:lstStyle/>
          <a:p>
            <a:fld id="{6B18D84C-80EA-4E3E-94BD-7CBE0343FB4A}" type="slidenum">
              <a:rPr lang="he-IL" smtClean="0"/>
              <a:t>3</a:t>
            </a:fld>
            <a:endParaRPr lang="he-IL"/>
          </a:p>
        </p:txBody>
      </p:sp>
    </p:spTree>
    <p:extLst>
      <p:ext uri="{BB962C8B-B14F-4D97-AF65-F5344CB8AC3E}">
        <p14:creationId xmlns:p14="http://schemas.microsoft.com/office/powerpoint/2010/main" val="257818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8 נקודות זכות אקדמיות בפקולטה לניהול</a:t>
            </a:r>
          </a:p>
          <a:p>
            <a:r>
              <a:rPr lang="he-IL" dirty="0"/>
              <a:t>מרצים מובלים מהתעשייה ומהאקדמיה. ידע ברמת מאקרו וברמת מיקרו</a:t>
            </a:r>
          </a:p>
          <a:p>
            <a:r>
              <a:rPr lang="he-IL" dirty="0"/>
              <a:t>עבודה על </a:t>
            </a:r>
            <a:r>
              <a:rPr lang="he-IL" dirty="0" err="1"/>
              <a:t>פרוייקטים</a:t>
            </a:r>
            <a:r>
              <a:rPr lang="he-IL" dirty="0"/>
              <a:t> שלהם</a:t>
            </a:r>
          </a:p>
          <a:p>
            <a:r>
              <a:rPr lang="he-IL" dirty="0"/>
              <a:t>לווי אישי והעצמה של המשתתפים בכלים</a:t>
            </a:r>
            <a:endParaRPr lang="en-US" dirty="0"/>
          </a:p>
        </p:txBody>
      </p:sp>
      <p:sp>
        <p:nvSpPr>
          <p:cNvPr id="4" name="Slide Number Placeholder 3"/>
          <p:cNvSpPr>
            <a:spLocks noGrp="1"/>
          </p:cNvSpPr>
          <p:nvPr>
            <p:ph type="sldNum" sz="quarter" idx="5"/>
          </p:nvPr>
        </p:nvSpPr>
        <p:spPr/>
        <p:txBody>
          <a:bodyPr/>
          <a:lstStyle/>
          <a:p>
            <a:fld id="{6B18D84C-80EA-4E3E-94BD-7CBE0343FB4A}" type="slidenum">
              <a:rPr lang="he-IL" smtClean="0"/>
              <a:t>4</a:t>
            </a:fld>
            <a:endParaRPr lang="he-IL"/>
          </a:p>
        </p:txBody>
      </p:sp>
    </p:spTree>
    <p:extLst>
      <p:ext uri="{BB962C8B-B14F-4D97-AF65-F5344CB8AC3E}">
        <p14:creationId xmlns:p14="http://schemas.microsoft.com/office/powerpoint/2010/main" val="93873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אחד  הדברים שהשתנה לאורך השנים הוא החשיבות של המרצה במהלך תהליך  הלמידה.</a:t>
            </a:r>
          </a:p>
          <a:p>
            <a:r>
              <a:rPr lang="he-IL" dirty="0"/>
              <a:t>בעבר המרצה היה צריך לקחת 95% מהזמן של הכיתה. </a:t>
            </a:r>
          </a:p>
          <a:p>
            <a:r>
              <a:rPr lang="he-IL" dirty="0"/>
              <a:t>היום הלמידה צריכה להיות יותר מעשית. התלמדים רוצים לדבר יותר, והסבלנות שלהם להקשיב ולשמוע קצרה מאוד. </a:t>
            </a:r>
          </a:p>
          <a:p>
            <a:r>
              <a:rPr lang="he-IL" dirty="0"/>
              <a:t>הם חיים  בעולם של תיק טוק. </a:t>
            </a:r>
          </a:p>
          <a:p>
            <a:r>
              <a:rPr lang="he-IL" dirty="0"/>
              <a:t>8 שניות וזהו.</a:t>
            </a:r>
          </a:p>
          <a:p>
            <a:r>
              <a:rPr lang="he-IL" dirty="0"/>
              <a:t>לכן לידרס מבוססת על למידה תוך כדי עשייה.</a:t>
            </a:r>
          </a:p>
        </p:txBody>
      </p:sp>
      <p:sp>
        <p:nvSpPr>
          <p:cNvPr id="4" name="מציין מיקום של מספר שקופית 3"/>
          <p:cNvSpPr>
            <a:spLocks noGrp="1"/>
          </p:cNvSpPr>
          <p:nvPr>
            <p:ph type="sldNum" sz="quarter" idx="10"/>
          </p:nvPr>
        </p:nvSpPr>
        <p:spPr/>
        <p:txBody>
          <a:bodyPr/>
          <a:lstStyle/>
          <a:p>
            <a:fld id="{6B18D84C-80EA-4E3E-94BD-7CBE0343FB4A}" type="slidenum">
              <a:rPr lang="he-IL" smtClean="0"/>
              <a:t>5</a:t>
            </a:fld>
            <a:endParaRPr lang="he-IL"/>
          </a:p>
        </p:txBody>
      </p:sp>
    </p:spTree>
    <p:extLst>
      <p:ext uri="{BB962C8B-B14F-4D97-AF65-F5344CB8AC3E}">
        <p14:creationId xmlns:p14="http://schemas.microsoft.com/office/powerpoint/2010/main" val="220945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מחפשים סטודנטים </a:t>
            </a:r>
            <a:r>
              <a:rPr lang="he-IL" dirty="0" err="1"/>
              <a:t>מצויינים</a:t>
            </a:r>
            <a:r>
              <a:rPr lang="he-IL" dirty="0"/>
              <a:t> לא בהכרח מצטיינים</a:t>
            </a:r>
          </a:p>
          <a:p>
            <a:pPr algn="l"/>
            <a:r>
              <a:rPr lang="en-US" b="0" i="0" dirty="0">
                <a:effectLst/>
                <a:latin typeface="Söhne"/>
              </a:rPr>
              <a:t>he difference between excellent students and outstanding students lies in the degree of their performance and achievements in their academic pursuits and beyond. Both are commendable categories, but there are subtle distinctions:</a:t>
            </a:r>
          </a:p>
          <a:p>
            <a:pPr algn="l">
              <a:buFont typeface="+mj-lt"/>
              <a:buAutoNum type="arabicPeriod"/>
            </a:pPr>
            <a:r>
              <a:rPr lang="en-US" b="0" i="0" dirty="0">
                <a:effectLst/>
                <a:latin typeface="Söhne"/>
              </a:rPr>
              <a:t>Performance Level:</a:t>
            </a:r>
          </a:p>
          <a:p>
            <a:pPr marL="742950" lvl="1" indent="-285750" algn="l">
              <a:buFont typeface="+mj-lt"/>
              <a:buAutoNum type="arabicPeriod"/>
            </a:pPr>
            <a:r>
              <a:rPr lang="en-US" b="0" i="0" dirty="0">
                <a:effectLst/>
                <a:latin typeface="Söhne"/>
              </a:rPr>
              <a:t>Excellent Students: These students consistently perform at a high level in their studies, scoring top grades and demonstrating a thorough understanding of the subjects they study. They meet or exceed the expectations set by their teachers and show a strong grasp of the material.</a:t>
            </a:r>
          </a:p>
          <a:p>
            <a:pPr marL="742950" lvl="1" indent="-285750" algn="l">
              <a:buFont typeface="+mj-lt"/>
              <a:buAutoNum type="arabicPeriod"/>
            </a:pPr>
            <a:r>
              <a:rPr lang="en-US" b="0" i="0" dirty="0">
                <a:effectLst/>
                <a:latin typeface="Söhne"/>
              </a:rPr>
              <a:t>Outstanding Students: These students go beyond simply meeting expectations; they consistently surpass them. They excel not only in academics but also in other areas, such as extracurricular activities, leadership, community involvement, and creative endeavors.</a:t>
            </a:r>
          </a:p>
          <a:p>
            <a:pPr algn="l">
              <a:buFont typeface="+mj-lt"/>
              <a:buAutoNum type="arabicPeriod"/>
            </a:pPr>
            <a:r>
              <a:rPr lang="en-US" b="0" i="0" dirty="0">
                <a:effectLst/>
                <a:latin typeface="Söhne"/>
              </a:rPr>
              <a:t>Consistency:</a:t>
            </a:r>
          </a:p>
          <a:p>
            <a:pPr marL="742950" lvl="1" indent="-285750" algn="l">
              <a:buFont typeface="+mj-lt"/>
              <a:buAutoNum type="arabicPeriod"/>
            </a:pPr>
            <a:r>
              <a:rPr lang="en-US" b="0" i="0" dirty="0">
                <a:effectLst/>
                <a:latin typeface="Söhne"/>
              </a:rPr>
              <a:t>Excellent Students: They maintain high levels of performance over time, and their excellence is evident in their day-to-day work and assignments.</a:t>
            </a:r>
          </a:p>
          <a:p>
            <a:pPr marL="742950" lvl="1" indent="-285750" algn="l">
              <a:buFont typeface="+mj-lt"/>
              <a:buAutoNum type="arabicPeriod"/>
            </a:pPr>
            <a:r>
              <a:rPr lang="en-US" b="0" i="0" dirty="0">
                <a:effectLst/>
                <a:latin typeface="Söhne"/>
              </a:rPr>
              <a:t>Outstanding Students: Their exceptional performance is not limited to one subject or area; they consistently excel across various disciplines or aspects of their lives.</a:t>
            </a:r>
          </a:p>
          <a:p>
            <a:pPr algn="l">
              <a:buFont typeface="+mj-lt"/>
              <a:buAutoNum type="arabicPeriod"/>
            </a:pPr>
            <a:r>
              <a:rPr lang="en-US" b="0" i="0" dirty="0">
                <a:effectLst/>
                <a:latin typeface="Söhne"/>
              </a:rPr>
              <a:t>Initiative and Innovation:</a:t>
            </a:r>
          </a:p>
          <a:p>
            <a:pPr marL="742950" lvl="1" indent="-285750" algn="l">
              <a:buFont typeface="+mj-lt"/>
              <a:buAutoNum type="arabicPeriod"/>
            </a:pPr>
            <a:r>
              <a:rPr lang="en-US" b="0" i="0" dirty="0">
                <a:effectLst/>
                <a:latin typeface="Söhne"/>
              </a:rPr>
              <a:t>Excellent Students: They show dedication and determination in their studies, completing assignments with precision and thoroughness.</a:t>
            </a:r>
          </a:p>
          <a:p>
            <a:pPr marL="742950" lvl="1" indent="-285750" algn="l">
              <a:buFont typeface="+mj-lt"/>
              <a:buAutoNum type="arabicPeriod"/>
            </a:pPr>
            <a:r>
              <a:rPr lang="en-US" b="0" i="0" dirty="0">
                <a:effectLst/>
                <a:latin typeface="Söhne"/>
              </a:rPr>
              <a:t>Outstanding Students: They not only display dedication but also demonstrate a proactive attitude towards learning. They may take the initiative to explore advanced topics, conduct independent research, or come up with innovative solutions to problems.</a:t>
            </a:r>
          </a:p>
          <a:p>
            <a:pPr algn="l">
              <a:buFont typeface="+mj-lt"/>
              <a:buAutoNum type="arabicPeriod"/>
            </a:pPr>
            <a:r>
              <a:rPr lang="en-US" b="0" i="0" dirty="0">
                <a:effectLst/>
                <a:latin typeface="Söhne"/>
              </a:rPr>
              <a:t>Impact and Recognition:</a:t>
            </a:r>
          </a:p>
          <a:p>
            <a:pPr marL="742950" lvl="1" indent="-285750" algn="l">
              <a:buFont typeface="+mj-lt"/>
              <a:buAutoNum type="arabicPeriod"/>
            </a:pPr>
            <a:r>
              <a:rPr lang="en-US" b="0" i="0" dirty="0">
                <a:effectLst/>
                <a:latin typeface="Söhne"/>
              </a:rPr>
              <a:t>Excellent Students: They are often recognized and appreciated by their teachers and peers for their high-quality work and academic achievements.</a:t>
            </a:r>
          </a:p>
          <a:p>
            <a:pPr marL="742950" lvl="1" indent="-285750" algn="l">
              <a:buFont typeface="+mj-lt"/>
              <a:buAutoNum type="arabicPeriod"/>
            </a:pPr>
            <a:r>
              <a:rPr lang="en-US" b="0" i="0" dirty="0">
                <a:effectLst/>
                <a:latin typeface="Söhne"/>
              </a:rPr>
              <a:t>Outstanding Students: Their achievements extend beyond the classroom, making a notable impact on their school, community, or even at a larger scale. They may receive awards, scholarships, or invitations to prestigious programs or events.</a:t>
            </a:r>
          </a:p>
          <a:p>
            <a:pPr algn="l">
              <a:buFont typeface="+mj-lt"/>
              <a:buAutoNum type="arabicPeriod"/>
            </a:pPr>
            <a:r>
              <a:rPr lang="en-US" b="0" i="0" dirty="0">
                <a:effectLst/>
                <a:latin typeface="Söhne"/>
              </a:rPr>
              <a:t>Leadership and Influence:</a:t>
            </a:r>
          </a:p>
          <a:p>
            <a:pPr marL="742950" lvl="1" indent="-285750" algn="l">
              <a:buFont typeface="+mj-lt"/>
              <a:buAutoNum type="arabicPeriod"/>
            </a:pPr>
            <a:r>
              <a:rPr lang="en-US" b="0" i="0" dirty="0">
                <a:effectLst/>
                <a:latin typeface="Söhne"/>
              </a:rPr>
              <a:t>Excellent Students: While they may excel individually, their leadership or influence might be limited to certain areas or groups.</a:t>
            </a:r>
          </a:p>
          <a:p>
            <a:pPr marL="742950" lvl="1" indent="-285750" algn="l">
              <a:buFont typeface="+mj-lt"/>
              <a:buAutoNum type="arabicPeriod"/>
            </a:pPr>
            <a:r>
              <a:rPr lang="en-US" b="0" i="0" dirty="0">
                <a:effectLst/>
                <a:latin typeface="Söhne"/>
              </a:rPr>
              <a:t>Outstanding Students: They have a broader influence, inspiring and positively influencing others around them. They may take on leadership roles in school clubs, teams, or community organizations.</a:t>
            </a:r>
          </a:p>
          <a:p>
            <a:pPr algn="l"/>
            <a:r>
              <a:rPr lang="en-US" b="0" i="0" dirty="0">
                <a:effectLst/>
                <a:latin typeface="Söhne"/>
              </a:rPr>
              <a:t>In summary, while both excellent students and outstanding students are high achievers, outstanding students distinguish themselves through their consistent, exceptional performance across various domains, their proactive and innovative approach to learning, and their broader impact on their environment and community.</a:t>
            </a:r>
          </a:p>
          <a:p>
            <a:br>
              <a:rPr lang="en-US" dirty="0"/>
            </a:br>
            <a:endParaRPr lang="en-US" dirty="0"/>
          </a:p>
        </p:txBody>
      </p:sp>
      <p:sp>
        <p:nvSpPr>
          <p:cNvPr id="4" name="Slide Number Placeholder 3"/>
          <p:cNvSpPr>
            <a:spLocks noGrp="1"/>
          </p:cNvSpPr>
          <p:nvPr>
            <p:ph type="sldNum" sz="quarter" idx="5"/>
          </p:nvPr>
        </p:nvSpPr>
        <p:spPr/>
        <p:txBody>
          <a:bodyPr/>
          <a:lstStyle/>
          <a:p>
            <a:fld id="{6B18D84C-80EA-4E3E-94BD-7CBE0343FB4A}" type="slidenum">
              <a:rPr lang="he-IL" smtClean="0"/>
              <a:t>6</a:t>
            </a:fld>
            <a:endParaRPr lang="he-IL"/>
          </a:p>
        </p:txBody>
      </p:sp>
    </p:spTree>
    <p:extLst>
      <p:ext uri="{BB962C8B-B14F-4D97-AF65-F5344CB8AC3E}">
        <p14:creationId xmlns:p14="http://schemas.microsoft.com/office/powerpoint/2010/main" val="104645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אנחנו מתעניינים ביזם ולא בהכרח במיזם</a:t>
            </a:r>
          </a:p>
          <a:p>
            <a:r>
              <a:rPr lang="he-IL" dirty="0"/>
              <a:t>לווי אישי</a:t>
            </a:r>
          </a:p>
          <a:p>
            <a:r>
              <a:rPr lang="he-IL" dirty="0"/>
              <a:t>מנטור אישי</a:t>
            </a:r>
          </a:p>
          <a:p>
            <a:r>
              <a:rPr lang="he-IL" dirty="0"/>
              <a:t>כלים</a:t>
            </a:r>
            <a:endParaRPr lang="en-US" dirty="0"/>
          </a:p>
        </p:txBody>
      </p:sp>
      <p:sp>
        <p:nvSpPr>
          <p:cNvPr id="4" name="Slide Number Placeholder 3"/>
          <p:cNvSpPr>
            <a:spLocks noGrp="1"/>
          </p:cNvSpPr>
          <p:nvPr>
            <p:ph type="sldNum" sz="quarter" idx="5"/>
          </p:nvPr>
        </p:nvSpPr>
        <p:spPr/>
        <p:txBody>
          <a:bodyPr/>
          <a:lstStyle/>
          <a:p>
            <a:fld id="{6B18D84C-80EA-4E3E-94BD-7CBE0343FB4A}" type="slidenum">
              <a:rPr lang="he-IL" smtClean="0"/>
              <a:t>7</a:t>
            </a:fld>
            <a:endParaRPr lang="he-IL"/>
          </a:p>
        </p:txBody>
      </p:sp>
    </p:spTree>
    <p:extLst>
      <p:ext uri="{BB962C8B-B14F-4D97-AF65-F5344CB8AC3E}">
        <p14:creationId xmlns:p14="http://schemas.microsoft.com/office/powerpoint/2010/main" val="185335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minion-pro"/>
              </a:rPr>
              <a:t>Master in Innovation Management &amp; Entrepreneurship, PRIME, is a STEM Masters of Science (</a:t>
            </a:r>
            <a:r>
              <a:rPr lang="en-US" b="0" i="0" dirty="0" err="1">
                <a:solidFill>
                  <a:srgbClr val="FFFFFF"/>
                </a:solidFill>
                <a:effectLst/>
                <a:latin typeface="minion-pro"/>
              </a:rPr>
              <a:t>ScM</a:t>
            </a:r>
            <a:r>
              <a:rPr lang="en-US" b="0" i="0" dirty="0">
                <a:solidFill>
                  <a:srgbClr val="FFFFFF"/>
                </a:solidFill>
                <a:effectLst/>
                <a:latin typeface="minion-pro"/>
              </a:rPr>
              <a:t>) degree based in Brown's School of Engineering</a:t>
            </a:r>
            <a:endParaRPr lang="en-US" dirty="0"/>
          </a:p>
          <a:p>
            <a:endParaRPr lang="en-US" dirty="0"/>
          </a:p>
        </p:txBody>
      </p:sp>
      <p:sp>
        <p:nvSpPr>
          <p:cNvPr id="4" name="Slide Number Placeholder 3"/>
          <p:cNvSpPr>
            <a:spLocks noGrp="1"/>
          </p:cNvSpPr>
          <p:nvPr>
            <p:ph type="sldNum" sz="quarter" idx="5"/>
          </p:nvPr>
        </p:nvSpPr>
        <p:spPr/>
        <p:txBody>
          <a:bodyPr/>
          <a:lstStyle/>
          <a:p>
            <a:fld id="{6B18D84C-80EA-4E3E-94BD-7CBE0343FB4A}" type="slidenum">
              <a:rPr lang="he-IL" smtClean="0"/>
              <a:t>8</a:t>
            </a:fld>
            <a:endParaRPr lang="he-IL"/>
          </a:p>
        </p:txBody>
      </p:sp>
    </p:spTree>
    <p:extLst>
      <p:ext uri="{BB962C8B-B14F-4D97-AF65-F5344CB8AC3E}">
        <p14:creationId xmlns:p14="http://schemas.microsoft.com/office/powerpoint/2010/main" val="97456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dirty="0"/>
              <a:t>שלושה </a:t>
            </a:r>
            <a:r>
              <a:rPr lang="he-IL" dirty="0" err="1"/>
              <a:t>סימטסרים</a:t>
            </a:r>
            <a:endParaRPr lang="he-IL" dirty="0"/>
          </a:p>
          <a:p>
            <a:pPr rtl="1"/>
            <a:r>
              <a:rPr lang="he-IL" dirty="0"/>
              <a:t>בסמסטר הראשון הם מקבלים ידע בנושאים של חדשנות ויזמות</a:t>
            </a:r>
          </a:p>
          <a:p>
            <a:pPr rtl="1"/>
            <a:r>
              <a:rPr lang="he-IL" dirty="0"/>
              <a:t>וכן מידע על טרנדים וטכנולוגיות משבשות.</a:t>
            </a:r>
          </a:p>
          <a:p>
            <a:pPr rtl="1"/>
            <a:r>
              <a:rPr lang="he-IL" dirty="0"/>
              <a:t>בסמסטר השני הם מקבלים כלי ניהול- כל הקורסים של ניהול כל אחד במפגש או שניים. </a:t>
            </a:r>
          </a:p>
          <a:p>
            <a:pPr rtl="1"/>
            <a:r>
              <a:rPr lang="he-IL" dirty="0"/>
              <a:t>לאחר מכן מקבלים כלים לבניית עסק. רגולציה, משפט, גיוס כסף ועוד</a:t>
            </a:r>
          </a:p>
          <a:p>
            <a:pPr rtl="1"/>
            <a:r>
              <a:rPr lang="he-IL" dirty="0"/>
              <a:t>בקיץ עורכים סדנה מרוכזת של שבוע ובו מקבלים מאיץ לעסק. הם לומדים משא ומתן, מצגות </a:t>
            </a:r>
            <a:r>
              <a:rPr lang="he-IL" dirty="0" err="1"/>
              <a:t>וכו</a:t>
            </a:r>
            <a:r>
              <a:rPr lang="he-IL" dirty="0"/>
              <a:t>. בסוף יש אירוע מול משקיעים שמקבלים תקציב וצריכים להשקיע במיזמים של הסטודנטים</a:t>
            </a:r>
          </a:p>
          <a:p>
            <a:pPr rtl="1"/>
            <a:endParaRPr lang="he-IL" dirty="0"/>
          </a:p>
          <a:p>
            <a:pPr rtl="1"/>
            <a:endParaRPr lang="en-US" dirty="0"/>
          </a:p>
        </p:txBody>
      </p:sp>
      <p:sp>
        <p:nvSpPr>
          <p:cNvPr id="4" name="Slide Number Placeholder 3"/>
          <p:cNvSpPr>
            <a:spLocks noGrp="1"/>
          </p:cNvSpPr>
          <p:nvPr>
            <p:ph type="sldNum" sz="quarter" idx="5"/>
          </p:nvPr>
        </p:nvSpPr>
        <p:spPr/>
        <p:txBody>
          <a:bodyPr/>
          <a:lstStyle/>
          <a:p>
            <a:fld id="{6B18D84C-80EA-4E3E-94BD-7CBE0343FB4A}" type="slidenum">
              <a:rPr lang="he-IL" smtClean="0"/>
              <a:t>9</a:t>
            </a:fld>
            <a:endParaRPr lang="he-IL"/>
          </a:p>
        </p:txBody>
      </p:sp>
    </p:spTree>
    <p:extLst>
      <p:ext uri="{BB962C8B-B14F-4D97-AF65-F5344CB8AC3E}">
        <p14:creationId xmlns:p14="http://schemas.microsoft.com/office/powerpoint/2010/main" val="3269933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6B18D84C-80EA-4E3E-94BD-7CBE0343FB4A}" type="slidenum">
              <a:rPr lang="he-IL" smtClean="0"/>
              <a:t>15</a:t>
            </a:fld>
            <a:endParaRPr lang="he-IL"/>
          </a:p>
        </p:txBody>
      </p:sp>
    </p:spTree>
    <p:extLst>
      <p:ext uri="{BB962C8B-B14F-4D97-AF65-F5344CB8AC3E}">
        <p14:creationId xmlns:p14="http://schemas.microsoft.com/office/powerpoint/2010/main" val="121053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67C1-C0E1-488B-A814-2B614A50FF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101E83-0D93-4EB9-A82A-7E078E982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7B0BAD-136C-4821-B034-25445436F247}"/>
              </a:ext>
            </a:extLst>
          </p:cNvPr>
          <p:cNvSpPr>
            <a:spLocks noGrp="1"/>
          </p:cNvSpPr>
          <p:nvPr>
            <p:ph type="dt" sz="half" idx="10"/>
          </p:nvPr>
        </p:nvSpPr>
        <p:spPr/>
        <p:txBody>
          <a:bodyPr/>
          <a:lstStyle/>
          <a:p>
            <a:fld id="{D7CF741D-B804-4F80-A99A-1A80D6DCD8D7}" type="datetimeFigureOut">
              <a:rPr lang="en-US" smtClean="0"/>
              <a:t>20-Jul-23</a:t>
            </a:fld>
            <a:endParaRPr lang="en-US"/>
          </a:p>
        </p:txBody>
      </p:sp>
      <p:sp>
        <p:nvSpPr>
          <p:cNvPr id="5" name="Footer Placeholder 4">
            <a:extLst>
              <a:ext uri="{FF2B5EF4-FFF2-40B4-BE49-F238E27FC236}">
                <a16:creationId xmlns:a16="http://schemas.microsoft.com/office/drawing/2014/main" id="{7A677DB6-25FB-4B88-A97A-5F6F15226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AC31F-7C56-4BA7-90B3-36C157A07B29}"/>
              </a:ext>
            </a:extLst>
          </p:cNvPr>
          <p:cNvSpPr>
            <a:spLocks noGrp="1"/>
          </p:cNvSpPr>
          <p:nvPr>
            <p:ph type="sldNum" sz="quarter" idx="12"/>
          </p:nvPr>
        </p:nvSpPr>
        <p:spPr/>
        <p:txBody>
          <a:bodyPr/>
          <a:lstStyle/>
          <a:p>
            <a:fld id="{D607A670-CF42-47C1-953A-AAF9671AD98B}" type="slidenum">
              <a:rPr lang="en-US" smtClean="0"/>
              <a:t>‹#›</a:t>
            </a:fld>
            <a:endParaRPr lang="en-US"/>
          </a:p>
        </p:txBody>
      </p:sp>
    </p:spTree>
    <p:extLst>
      <p:ext uri="{BB962C8B-B14F-4D97-AF65-F5344CB8AC3E}">
        <p14:creationId xmlns:p14="http://schemas.microsoft.com/office/powerpoint/2010/main" val="17599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9E76-6FD5-4A6C-AED8-C0B37701B8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6A70D2-C087-4AAD-B670-E858041B3D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C1C90-B2A5-49F7-B6F3-33466811D5B2}"/>
              </a:ext>
            </a:extLst>
          </p:cNvPr>
          <p:cNvSpPr>
            <a:spLocks noGrp="1"/>
          </p:cNvSpPr>
          <p:nvPr>
            <p:ph type="dt" sz="half" idx="10"/>
          </p:nvPr>
        </p:nvSpPr>
        <p:spPr/>
        <p:txBody>
          <a:bodyPr/>
          <a:lstStyle/>
          <a:p>
            <a:fld id="{D7CF741D-B804-4F80-A99A-1A80D6DCD8D7}" type="datetimeFigureOut">
              <a:rPr lang="en-US" smtClean="0"/>
              <a:t>20-Jul-23</a:t>
            </a:fld>
            <a:endParaRPr lang="en-US"/>
          </a:p>
        </p:txBody>
      </p:sp>
      <p:sp>
        <p:nvSpPr>
          <p:cNvPr id="5" name="Footer Placeholder 4">
            <a:extLst>
              <a:ext uri="{FF2B5EF4-FFF2-40B4-BE49-F238E27FC236}">
                <a16:creationId xmlns:a16="http://schemas.microsoft.com/office/drawing/2014/main" id="{9F4B21DD-9585-4ED9-833A-D513E84BC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05673-B434-4D0D-82F4-DBD3B048FB9A}"/>
              </a:ext>
            </a:extLst>
          </p:cNvPr>
          <p:cNvSpPr>
            <a:spLocks noGrp="1"/>
          </p:cNvSpPr>
          <p:nvPr>
            <p:ph type="sldNum" sz="quarter" idx="12"/>
          </p:nvPr>
        </p:nvSpPr>
        <p:spPr/>
        <p:txBody>
          <a:bodyPr/>
          <a:lstStyle/>
          <a:p>
            <a:fld id="{D607A670-CF42-47C1-953A-AAF9671AD98B}" type="slidenum">
              <a:rPr lang="en-US" smtClean="0"/>
              <a:t>‹#›</a:t>
            </a:fld>
            <a:endParaRPr lang="en-US"/>
          </a:p>
        </p:txBody>
      </p:sp>
    </p:spTree>
    <p:extLst>
      <p:ext uri="{BB962C8B-B14F-4D97-AF65-F5344CB8AC3E}">
        <p14:creationId xmlns:p14="http://schemas.microsoft.com/office/powerpoint/2010/main" val="46260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7405E-00C4-4FFB-853A-4A7E054F29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323785-D28E-46BB-973A-A565AD4B02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B91F2-CBE1-4EB8-AD2A-A071BE64E063}"/>
              </a:ext>
            </a:extLst>
          </p:cNvPr>
          <p:cNvSpPr>
            <a:spLocks noGrp="1"/>
          </p:cNvSpPr>
          <p:nvPr>
            <p:ph type="dt" sz="half" idx="10"/>
          </p:nvPr>
        </p:nvSpPr>
        <p:spPr/>
        <p:txBody>
          <a:bodyPr/>
          <a:lstStyle/>
          <a:p>
            <a:fld id="{D7CF741D-B804-4F80-A99A-1A80D6DCD8D7}" type="datetimeFigureOut">
              <a:rPr lang="en-US" smtClean="0"/>
              <a:t>20-Jul-23</a:t>
            </a:fld>
            <a:endParaRPr lang="en-US"/>
          </a:p>
        </p:txBody>
      </p:sp>
      <p:sp>
        <p:nvSpPr>
          <p:cNvPr id="5" name="Footer Placeholder 4">
            <a:extLst>
              <a:ext uri="{FF2B5EF4-FFF2-40B4-BE49-F238E27FC236}">
                <a16:creationId xmlns:a16="http://schemas.microsoft.com/office/drawing/2014/main" id="{3A33EDEF-E3C2-4847-AF0B-829ECF61A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F1402-F6FB-4AB1-8B05-EC04D635C57D}"/>
              </a:ext>
            </a:extLst>
          </p:cNvPr>
          <p:cNvSpPr>
            <a:spLocks noGrp="1"/>
          </p:cNvSpPr>
          <p:nvPr>
            <p:ph type="sldNum" sz="quarter" idx="12"/>
          </p:nvPr>
        </p:nvSpPr>
        <p:spPr/>
        <p:txBody>
          <a:bodyPr/>
          <a:lstStyle/>
          <a:p>
            <a:fld id="{D607A670-CF42-47C1-953A-AAF9671AD98B}" type="slidenum">
              <a:rPr lang="en-US" smtClean="0"/>
              <a:t>‹#›</a:t>
            </a:fld>
            <a:endParaRPr lang="en-US"/>
          </a:p>
        </p:txBody>
      </p:sp>
    </p:spTree>
    <p:extLst>
      <p:ext uri="{BB962C8B-B14F-4D97-AF65-F5344CB8AC3E}">
        <p14:creationId xmlns:p14="http://schemas.microsoft.com/office/powerpoint/2010/main" val="192648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מציין מיקום טקסט 7"/>
          <p:cNvSpPr>
            <a:spLocks noGrp="1"/>
          </p:cNvSpPr>
          <p:nvPr>
            <p:ph type="body" sz="quarter" idx="10" hasCustomPrompt="1"/>
          </p:nvPr>
        </p:nvSpPr>
        <p:spPr>
          <a:xfrm>
            <a:off x="2447366" y="2527300"/>
            <a:ext cx="7781364" cy="2726018"/>
          </a:xfrm>
        </p:spPr>
        <p:txBody>
          <a:bodyPr>
            <a:normAutofit/>
          </a:bodyPr>
          <a:lstStyle>
            <a:lvl1pPr marL="0" indent="0" algn="r">
              <a:buNone/>
              <a:defRPr sz="8000" baseline="0">
                <a:solidFill>
                  <a:schemeClr val="bg1"/>
                </a:solidFill>
                <a:latin typeface="Gisha" panose="020B0502040204020203" pitchFamily="34" charset="-79"/>
                <a:cs typeface="Gisha" panose="020B0502040204020203" pitchFamily="34" charset="-79"/>
              </a:defRPr>
            </a:lvl1pPr>
          </a:lstStyle>
          <a:p>
            <a:pPr lvl="0"/>
            <a:r>
              <a:rPr lang="he-IL" dirty="0"/>
              <a:t>כותרת נכנסת פה</a:t>
            </a:r>
          </a:p>
        </p:txBody>
      </p:sp>
    </p:spTree>
    <p:extLst>
      <p:ext uri="{BB962C8B-B14F-4D97-AF65-F5344CB8AC3E}">
        <p14:creationId xmlns:p14="http://schemas.microsoft.com/office/powerpoint/2010/main" val="144105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6A17-8D92-444C-BD16-44FECAAA2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2770F-3640-42BD-B90E-6AF907CEF4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5773A-1427-4830-B5EA-EA76898F728B}"/>
              </a:ext>
            </a:extLst>
          </p:cNvPr>
          <p:cNvSpPr>
            <a:spLocks noGrp="1"/>
          </p:cNvSpPr>
          <p:nvPr>
            <p:ph type="dt" sz="half" idx="10"/>
          </p:nvPr>
        </p:nvSpPr>
        <p:spPr/>
        <p:txBody>
          <a:bodyPr/>
          <a:lstStyle/>
          <a:p>
            <a:fld id="{D7CF741D-B804-4F80-A99A-1A80D6DCD8D7}" type="datetimeFigureOut">
              <a:rPr lang="en-US" smtClean="0"/>
              <a:t>20-Jul-23</a:t>
            </a:fld>
            <a:endParaRPr lang="en-US"/>
          </a:p>
        </p:txBody>
      </p:sp>
      <p:sp>
        <p:nvSpPr>
          <p:cNvPr id="5" name="Footer Placeholder 4">
            <a:extLst>
              <a:ext uri="{FF2B5EF4-FFF2-40B4-BE49-F238E27FC236}">
                <a16:creationId xmlns:a16="http://schemas.microsoft.com/office/drawing/2014/main" id="{C89F2DFC-A97A-4941-AF57-6D6866F67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28DB9-F733-47FE-B612-1C07D7962FC2}"/>
              </a:ext>
            </a:extLst>
          </p:cNvPr>
          <p:cNvSpPr>
            <a:spLocks noGrp="1"/>
          </p:cNvSpPr>
          <p:nvPr>
            <p:ph type="sldNum" sz="quarter" idx="12"/>
          </p:nvPr>
        </p:nvSpPr>
        <p:spPr/>
        <p:txBody>
          <a:bodyPr/>
          <a:lstStyle/>
          <a:p>
            <a:fld id="{D607A670-CF42-47C1-953A-AAF9671AD98B}" type="slidenum">
              <a:rPr lang="en-US" smtClean="0"/>
              <a:t>‹#›</a:t>
            </a:fld>
            <a:endParaRPr lang="en-US"/>
          </a:p>
        </p:txBody>
      </p:sp>
    </p:spTree>
    <p:extLst>
      <p:ext uri="{BB962C8B-B14F-4D97-AF65-F5344CB8AC3E}">
        <p14:creationId xmlns:p14="http://schemas.microsoft.com/office/powerpoint/2010/main" val="109333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D005-947B-4652-906D-581FA31D4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74CAEA-CC07-4D8C-8F50-5CBBCF95E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0D1421-0620-402F-B0B1-C75D60D04146}"/>
              </a:ext>
            </a:extLst>
          </p:cNvPr>
          <p:cNvSpPr>
            <a:spLocks noGrp="1"/>
          </p:cNvSpPr>
          <p:nvPr>
            <p:ph type="dt" sz="half" idx="10"/>
          </p:nvPr>
        </p:nvSpPr>
        <p:spPr/>
        <p:txBody>
          <a:bodyPr/>
          <a:lstStyle/>
          <a:p>
            <a:fld id="{D7CF741D-B804-4F80-A99A-1A80D6DCD8D7}" type="datetimeFigureOut">
              <a:rPr lang="en-US" smtClean="0"/>
              <a:t>20-Jul-23</a:t>
            </a:fld>
            <a:endParaRPr lang="en-US"/>
          </a:p>
        </p:txBody>
      </p:sp>
      <p:sp>
        <p:nvSpPr>
          <p:cNvPr id="5" name="Footer Placeholder 4">
            <a:extLst>
              <a:ext uri="{FF2B5EF4-FFF2-40B4-BE49-F238E27FC236}">
                <a16:creationId xmlns:a16="http://schemas.microsoft.com/office/drawing/2014/main" id="{ACF9CBA3-7709-478C-9B90-F4E3349FF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9A6E-84FA-488C-94E3-CC3E7239879C}"/>
              </a:ext>
            </a:extLst>
          </p:cNvPr>
          <p:cNvSpPr>
            <a:spLocks noGrp="1"/>
          </p:cNvSpPr>
          <p:nvPr>
            <p:ph type="sldNum" sz="quarter" idx="12"/>
          </p:nvPr>
        </p:nvSpPr>
        <p:spPr/>
        <p:txBody>
          <a:bodyPr/>
          <a:lstStyle/>
          <a:p>
            <a:fld id="{D607A670-CF42-47C1-953A-AAF9671AD98B}" type="slidenum">
              <a:rPr lang="en-US" smtClean="0"/>
              <a:t>‹#›</a:t>
            </a:fld>
            <a:endParaRPr lang="en-US"/>
          </a:p>
        </p:txBody>
      </p:sp>
    </p:spTree>
    <p:extLst>
      <p:ext uri="{BB962C8B-B14F-4D97-AF65-F5344CB8AC3E}">
        <p14:creationId xmlns:p14="http://schemas.microsoft.com/office/powerpoint/2010/main" val="25548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1465-52B0-46CE-91C9-9699EF1C5F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19134-E20B-40C6-989E-4F08F30F28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530C0-E200-4E87-9095-35A12DB9BC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332A0B-B5C3-43B0-B370-28B2C72DB12A}"/>
              </a:ext>
            </a:extLst>
          </p:cNvPr>
          <p:cNvSpPr>
            <a:spLocks noGrp="1"/>
          </p:cNvSpPr>
          <p:nvPr>
            <p:ph type="dt" sz="half" idx="10"/>
          </p:nvPr>
        </p:nvSpPr>
        <p:spPr/>
        <p:txBody>
          <a:bodyPr/>
          <a:lstStyle/>
          <a:p>
            <a:fld id="{D7CF741D-B804-4F80-A99A-1A80D6DCD8D7}" type="datetimeFigureOut">
              <a:rPr lang="en-US" smtClean="0"/>
              <a:t>20-Jul-23</a:t>
            </a:fld>
            <a:endParaRPr lang="en-US"/>
          </a:p>
        </p:txBody>
      </p:sp>
      <p:sp>
        <p:nvSpPr>
          <p:cNvPr id="6" name="Footer Placeholder 5">
            <a:extLst>
              <a:ext uri="{FF2B5EF4-FFF2-40B4-BE49-F238E27FC236}">
                <a16:creationId xmlns:a16="http://schemas.microsoft.com/office/drawing/2014/main" id="{C4D680C9-6886-437B-A50A-994A02501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8C4A4-6CEE-4D7F-B86E-C44DE7DE1ED6}"/>
              </a:ext>
            </a:extLst>
          </p:cNvPr>
          <p:cNvSpPr>
            <a:spLocks noGrp="1"/>
          </p:cNvSpPr>
          <p:nvPr>
            <p:ph type="sldNum" sz="quarter" idx="12"/>
          </p:nvPr>
        </p:nvSpPr>
        <p:spPr/>
        <p:txBody>
          <a:bodyPr/>
          <a:lstStyle/>
          <a:p>
            <a:fld id="{D607A670-CF42-47C1-953A-AAF9671AD98B}" type="slidenum">
              <a:rPr lang="en-US" smtClean="0"/>
              <a:t>‹#›</a:t>
            </a:fld>
            <a:endParaRPr lang="en-US"/>
          </a:p>
        </p:txBody>
      </p:sp>
    </p:spTree>
    <p:extLst>
      <p:ext uri="{BB962C8B-B14F-4D97-AF65-F5344CB8AC3E}">
        <p14:creationId xmlns:p14="http://schemas.microsoft.com/office/powerpoint/2010/main" val="41958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C872-DD7C-481B-8BB0-F013F4942F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6318B8-8C11-4BBA-B53F-18AA6C1B6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61510D-ED5E-4527-A3CC-CFA22BA2E7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91117-1202-4C6A-9D1A-BB8D01B0A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6D9625-1789-467F-A7F1-0CF0E4FF06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77330E-8811-4A81-852E-980F6BDF9960}"/>
              </a:ext>
            </a:extLst>
          </p:cNvPr>
          <p:cNvSpPr>
            <a:spLocks noGrp="1"/>
          </p:cNvSpPr>
          <p:nvPr>
            <p:ph type="dt" sz="half" idx="10"/>
          </p:nvPr>
        </p:nvSpPr>
        <p:spPr/>
        <p:txBody>
          <a:bodyPr/>
          <a:lstStyle/>
          <a:p>
            <a:fld id="{D7CF741D-B804-4F80-A99A-1A80D6DCD8D7}" type="datetimeFigureOut">
              <a:rPr lang="en-US" smtClean="0"/>
              <a:t>20-Jul-23</a:t>
            </a:fld>
            <a:endParaRPr lang="en-US"/>
          </a:p>
        </p:txBody>
      </p:sp>
      <p:sp>
        <p:nvSpPr>
          <p:cNvPr id="8" name="Footer Placeholder 7">
            <a:extLst>
              <a:ext uri="{FF2B5EF4-FFF2-40B4-BE49-F238E27FC236}">
                <a16:creationId xmlns:a16="http://schemas.microsoft.com/office/drawing/2014/main" id="{4FBC1E8B-F6A0-4D81-947C-168B617A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29CF57-DCB5-48F1-94DD-9EA0AA1D6CD5}"/>
              </a:ext>
            </a:extLst>
          </p:cNvPr>
          <p:cNvSpPr>
            <a:spLocks noGrp="1"/>
          </p:cNvSpPr>
          <p:nvPr>
            <p:ph type="sldNum" sz="quarter" idx="12"/>
          </p:nvPr>
        </p:nvSpPr>
        <p:spPr/>
        <p:txBody>
          <a:bodyPr/>
          <a:lstStyle/>
          <a:p>
            <a:fld id="{D607A670-CF42-47C1-953A-AAF9671AD98B}" type="slidenum">
              <a:rPr lang="en-US" smtClean="0"/>
              <a:t>‹#›</a:t>
            </a:fld>
            <a:endParaRPr lang="en-US"/>
          </a:p>
        </p:txBody>
      </p:sp>
    </p:spTree>
    <p:extLst>
      <p:ext uri="{BB962C8B-B14F-4D97-AF65-F5344CB8AC3E}">
        <p14:creationId xmlns:p14="http://schemas.microsoft.com/office/powerpoint/2010/main" val="68545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CFD7-BAC4-43C9-AD6F-F05969FFEA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5A62D8-DAC2-465D-8953-D2F62BEE7EBD}"/>
              </a:ext>
            </a:extLst>
          </p:cNvPr>
          <p:cNvSpPr>
            <a:spLocks noGrp="1"/>
          </p:cNvSpPr>
          <p:nvPr>
            <p:ph type="dt" sz="half" idx="10"/>
          </p:nvPr>
        </p:nvSpPr>
        <p:spPr/>
        <p:txBody>
          <a:bodyPr/>
          <a:lstStyle/>
          <a:p>
            <a:fld id="{D7CF741D-B804-4F80-A99A-1A80D6DCD8D7}" type="datetimeFigureOut">
              <a:rPr lang="en-US" smtClean="0"/>
              <a:t>20-Jul-23</a:t>
            </a:fld>
            <a:endParaRPr lang="en-US"/>
          </a:p>
        </p:txBody>
      </p:sp>
      <p:sp>
        <p:nvSpPr>
          <p:cNvPr id="4" name="Footer Placeholder 3">
            <a:extLst>
              <a:ext uri="{FF2B5EF4-FFF2-40B4-BE49-F238E27FC236}">
                <a16:creationId xmlns:a16="http://schemas.microsoft.com/office/drawing/2014/main" id="{C59E6C98-D2A2-45B2-8D6F-F52D79F096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6B968E-37B0-4511-B6E1-C384A4345D17}"/>
              </a:ext>
            </a:extLst>
          </p:cNvPr>
          <p:cNvSpPr>
            <a:spLocks noGrp="1"/>
          </p:cNvSpPr>
          <p:nvPr>
            <p:ph type="sldNum" sz="quarter" idx="12"/>
          </p:nvPr>
        </p:nvSpPr>
        <p:spPr/>
        <p:txBody>
          <a:bodyPr/>
          <a:lstStyle/>
          <a:p>
            <a:fld id="{D607A670-CF42-47C1-953A-AAF9671AD98B}" type="slidenum">
              <a:rPr lang="en-US" smtClean="0"/>
              <a:t>‹#›</a:t>
            </a:fld>
            <a:endParaRPr lang="en-US"/>
          </a:p>
        </p:txBody>
      </p:sp>
    </p:spTree>
    <p:extLst>
      <p:ext uri="{BB962C8B-B14F-4D97-AF65-F5344CB8AC3E}">
        <p14:creationId xmlns:p14="http://schemas.microsoft.com/office/powerpoint/2010/main" val="402376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86F2E-B660-4611-96B0-C8CFABC2FB99}"/>
              </a:ext>
            </a:extLst>
          </p:cNvPr>
          <p:cNvSpPr>
            <a:spLocks noGrp="1"/>
          </p:cNvSpPr>
          <p:nvPr>
            <p:ph type="dt" sz="half" idx="10"/>
          </p:nvPr>
        </p:nvSpPr>
        <p:spPr/>
        <p:txBody>
          <a:bodyPr/>
          <a:lstStyle/>
          <a:p>
            <a:fld id="{D7CF741D-B804-4F80-A99A-1A80D6DCD8D7}" type="datetimeFigureOut">
              <a:rPr lang="en-US" smtClean="0"/>
              <a:t>20-Jul-23</a:t>
            </a:fld>
            <a:endParaRPr lang="en-US"/>
          </a:p>
        </p:txBody>
      </p:sp>
      <p:sp>
        <p:nvSpPr>
          <p:cNvPr id="3" name="Footer Placeholder 2">
            <a:extLst>
              <a:ext uri="{FF2B5EF4-FFF2-40B4-BE49-F238E27FC236}">
                <a16:creationId xmlns:a16="http://schemas.microsoft.com/office/drawing/2014/main" id="{8BA2E6B3-D339-440C-A89C-F2CA2D5039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D5766C-C7EA-4966-A9A7-EFB160E3CFAA}"/>
              </a:ext>
            </a:extLst>
          </p:cNvPr>
          <p:cNvSpPr>
            <a:spLocks noGrp="1"/>
          </p:cNvSpPr>
          <p:nvPr>
            <p:ph type="sldNum" sz="quarter" idx="12"/>
          </p:nvPr>
        </p:nvSpPr>
        <p:spPr/>
        <p:txBody>
          <a:bodyPr/>
          <a:lstStyle/>
          <a:p>
            <a:fld id="{D607A670-CF42-47C1-953A-AAF9671AD98B}" type="slidenum">
              <a:rPr lang="en-US" smtClean="0"/>
              <a:t>‹#›</a:t>
            </a:fld>
            <a:endParaRPr lang="en-US"/>
          </a:p>
        </p:txBody>
      </p:sp>
    </p:spTree>
    <p:extLst>
      <p:ext uri="{BB962C8B-B14F-4D97-AF65-F5344CB8AC3E}">
        <p14:creationId xmlns:p14="http://schemas.microsoft.com/office/powerpoint/2010/main" val="190037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79A6-F9F3-49B8-8449-13112AB8A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87F7E-9E03-49BD-AE2E-A9291D120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1F42E7-A7E2-4618-9634-0C352028F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71B3F2-742F-4D87-8793-1B57EACA7A52}"/>
              </a:ext>
            </a:extLst>
          </p:cNvPr>
          <p:cNvSpPr>
            <a:spLocks noGrp="1"/>
          </p:cNvSpPr>
          <p:nvPr>
            <p:ph type="dt" sz="half" idx="10"/>
          </p:nvPr>
        </p:nvSpPr>
        <p:spPr/>
        <p:txBody>
          <a:bodyPr/>
          <a:lstStyle/>
          <a:p>
            <a:fld id="{D7CF741D-B804-4F80-A99A-1A80D6DCD8D7}" type="datetimeFigureOut">
              <a:rPr lang="en-US" smtClean="0"/>
              <a:t>20-Jul-23</a:t>
            </a:fld>
            <a:endParaRPr lang="en-US"/>
          </a:p>
        </p:txBody>
      </p:sp>
      <p:sp>
        <p:nvSpPr>
          <p:cNvPr id="6" name="Footer Placeholder 5">
            <a:extLst>
              <a:ext uri="{FF2B5EF4-FFF2-40B4-BE49-F238E27FC236}">
                <a16:creationId xmlns:a16="http://schemas.microsoft.com/office/drawing/2014/main" id="{1926484B-84C4-47C3-9B96-837453005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575E8-E5DE-452B-9961-33F3CD0423A1}"/>
              </a:ext>
            </a:extLst>
          </p:cNvPr>
          <p:cNvSpPr>
            <a:spLocks noGrp="1"/>
          </p:cNvSpPr>
          <p:nvPr>
            <p:ph type="sldNum" sz="quarter" idx="12"/>
          </p:nvPr>
        </p:nvSpPr>
        <p:spPr/>
        <p:txBody>
          <a:bodyPr/>
          <a:lstStyle/>
          <a:p>
            <a:fld id="{D607A670-CF42-47C1-953A-AAF9671AD98B}" type="slidenum">
              <a:rPr lang="en-US" smtClean="0"/>
              <a:t>‹#›</a:t>
            </a:fld>
            <a:endParaRPr lang="en-US"/>
          </a:p>
        </p:txBody>
      </p:sp>
    </p:spTree>
    <p:extLst>
      <p:ext uri="{BB962C8B-B14F-4D97-AF65-F5344CB8AC3E}">
        <p14:creationId xmlns:p14="http://schemas.microsoft.com/office/powerpoint/2010/main" val="317710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21C2-C54C-45A6-8F08-01DCEBAFD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4635B5-BB52-47BC-9B79-7FDF0C097E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F60D26-310A-42CC-8454-38F134991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912BC-6C9B-4A04-BE2A-F143F6243EDA}"/>
              </a:ext>
            </a:extLst>
          </p:cNvPr>
          <p:cNvSpPr>
            <a:spLocks noGrp="1"/>
          </p:cNvSpPr>
          <p:nvPr>
            <p:ph type="dt" sz="half" idx="10"/>
          </p:nvPr>
        </p:nvSpPr>
        <p:spPr/>
        <p:txBody>
          <a:bodyPr/>
          <a:lstStyle/>
          <a:p>
            <a:fld id="{D7CF741D-B804-4F80-A99A-1A80D6DCD8D7}" type="datetimeFigureOut">
              <a:rPr lang="en-US" smtClean="0"/>
              <a:t>20-Jul-23</a:t>
            </a:fld>
            <a:endParaRPr lang="en-US"/>
          </a:p>
        </p:txBody>
      </p:sp>
      <p:sp>
        <p:nvSpPr>
          <p:cNvPr id="6" name="Footer Placeholder 5">
            <a:extLst>
              <a:ext uri="{FF2B5EF4-FFF2-40B4-BE49-F238E27FC236}">
                <a16:creationId xmlns:a16="http://schemas.microsoft.com/office/drawing/2014/main" id="{5F5A52FE-41C8-4FC1-9938-F2A916B62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21305-BF76-48A3-9067-AC78863D5ADB}"/>
              </a:ext>
            </a:extLst>
          </p:cNvPr>
          <p:cNvSpPr>
            <a:spLocks noGrp="1"/>
          </p:cNvSpPr>
          <p:nvPr>
            <p:ph type="sldNum" sz="quarter" idx="12"/>
          </p:nvPr>
        </p:nvSpPr>
        <p:spPr/>
        <p:txBody>
          <a:bodyPr/>
          <a:lstStyle/>
          <a:p>
            <a:fld id="{D607A670-CF42-47C1-953A-AAF9671AD98B}" type="slidenum">
              <a:rPr lang="en-US" smtClean="0"/>
              <a:t>‹#›</a:t>
            </a:fld>
            <a:endParaRPr lang="en-US"/>
          </a:p>
        </p:txBody>
      </p:sp>
    </p:spTree>
    <p:extLst>
      <p:ext uri="{BB962C8B-B14F-4D97-AF65-F5344CB8AC3E}">
        <p14:creationId xmlns:p14="http://schemas.microsoft.com/office/powerpoint/2010/main" val="156890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B133F8-74C4-48A9-8ECA-ACAD58D3A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7871-A000-45E9-A869-A5AD338A6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F3AF3-A95E-4CBA-9EAC-1C49CB0D2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F741D-B804-4F80-A99A-1A80D6DCD8D7}" type="datetimeFigureOut">
              <a:rPr lang="en-US" smtClean="0"/>
              <a:t>20-Jul-23</a:t>
            </a:fld>
            <a:endParaRPr lang="en-US"/>
          </a:p>
        </p:txBody>
      </p:sp>
      <p:sp>
        <p:nvSpPr>
          <p:cNvPr id="5" name="Footer Placeholder 4">
            <a:extLst>
              <a:ext uri="{FF2B5EF4-FFF2-40B4-BE49-F238E27FC236}">
                <a16:creationId xmlns:a16="http://schemas.microsoft.com/office/drawing/2014/main" id="{02791A6F-319D-4D4D-B494-24EF9357B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57983E-376A-45E3-99CC-426EF9794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7A670-CF42-47C1-953A-AAF9671AD98B}" type="slidenum">
              <a:rPr lang="en-US" smtClean="0"/>
              <a:t>‹#›</a:t>
            </a:fld>
            <a:endParaRPr lang="en-US"/>
          </a:p>
        </p:txBody>
      </p:sp>
    </p:spTree>
    <p:extLst>
      <p:ext uri="{BB962C8B-B14F-4D97-AF65-F5344CB8AC3E}">
        <p14:creationId xmlns:p14="http://schemas.microsoft.com/office/powerpoint/2010/main" val="204202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90" userDrawn="1">
          <p15:clr>
            <a:srgbClr val="F26B43"/>
          </p15:clr>
        </p15:guide>
        <p15:guide id="4" pos="1181" userDrawn="1">
          <p15:clr>
            <a:srgbClr val="F26B43"/>
          </p15:clr>
        </p15:guide>
        <p15:guide id="5" pos="1772" userDrawn="1">
          <p15:clr>
            <a:srgbClr val="F26B43"/>
          </p15:clr>
        </p15:guide>
        <p15:guide id="6" pos="2363" userDrawn="1">
          <p15:clr>
            <a:srgbClr val="F26B43"/>
          </p15:clr>
        </p15:guide>
        <p15:guide id="7" pos="2953" userDrawn="1">
          <p15:clr>
            <a:srgbClr val="F26B43"/>
          </p15:clr>
        </p15:guide>
        <p15:guide id="8" pos="3544" userDrawn="1">
          <p15:clr>
            <a:srgbClr val="F26B43"/>
          </p15:clr>
        </p15:guide>
        <p15:guide id="9" pos="4135" userDrawn="1">
          <p15:clr>
            <a:srgbClr val="F26B43"/>
          </p15:clr>
        </p15:guide>
        <p15:guide id="10" pos="4726" userDrawn="1">
          <p15:clr>
            <a:srgbClr val="F26B43"/>
          </p15:clr>
        </p15:guide>
        <p15:guide id="11" pos="5316" userDrawn="1">
          <p15:clr>
            <a:srgbClr val="F26B43"/>
          </p15:clr>
        </p15:guide>
        <p15:guide id="12" pos="5907" userDrawn="1">
          <p15:clr>
            <a:srgbClr val="F26B43"/>
          </p15:clr>
        </p15:guide>
        <p15:guide id="13" pos="6498" userDrawn="1">
          <p15:clr>
            <a:srgbClr val="F26B43"/>
          </p15:clr>
        </p15:guide>
        <p15:guide id="14" pos="7089" userDrawn="1">
          <p15:clr>
            <a:srgbClr val="F26B43"/>
          </p15:clr>
        </p15:guide>
        <p15:guide id="15" orient="horz" userDrawn="1">
          <p15:clr>
            <a:srgbClr val="F26B43"/>
          </p15:clr>
        </p15:guide>
        <p15:guide id="16" orient="horz" pos="4320" userDrawn="1">
          <p15:clr>
            <a:srgbClr val="F26B43"/>
          </p15:clr>
        </p15:guide>
        <p15:guide id="17" orient="horz" pos="540" userDrawn="1">
          <p15:clr>
            <a:srgbClr val="F26B43"/>
          </p15:clr>
        </p15:guide>
        <p15:guide id="18" orient="horz" pos="1080" userDrawn="1">
          <p15:clr>
            <a:srgbClr val="F26B43"/>
          </p15:clr>
        </p15:guide>
        <p15:guide id="19" orient="horz" pos="1620" userDrawn="1">
          <p15:clr>
            <a:srgbClr val="F26B43"/>
          </p15:clr>
        </p15:guide>
        <p15:guide id="20" orient="horz" pos="2160" userDrawn="1">
          <p15:clr>
            <a:srgbClr val="F26B43"/>
          </p15:clr>
        </p15:guide>
        <p15:guide id="21" orient="horz" pos="2700" userDrawn="1">
          <p15:clr>
            <a:srgbClr val="F26B43"/>
          </p15:clr>
        </p15:guide>
        <p15:guide id="22" orient="horz" pos="3240" userDrawn="1">
          <p15:clr>
            <a:srgbClr val="F26B43"/>
          </p15:clr>
        </p15:guide>
        <p15:guide id="23" orient="horz" pos="37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fif"/><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search?q=if+you+need+to+shoot+shoot+don%27t+talk&amp;oq=if+yo+need+to+sh&amp;aqs=chrome.1.69i57j0i13i512l2j0i22i30j0i8i13i30.9885j0j9&amp;sourceid=chrome&amp;ie=UTF-8#fpstate=ive&amp;vld=cid:ceb887bc,vid:C0aWrDcM988"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0"/>
          </p:nvPr>
        </p:nvSpPr>
        <p:spPr>
          <a:xfrm>
            <a:off x="832270" y="1859308"/>
            <a:ext cx="9560134" cy="2726018"/>
          </a:xfrm>
        </p:spPr>
        <p:txBody>
          <a:bodyPr>
            <a:normAutofit/>
          </a:bodyPr>
          <a:lstStyle/>
          <a:p>
            <a:pPr algn="ctr"/>
            <a:r>
              <a:rPr lang="en-US" sz="4400" b="1" dirty="0">
                <a:latin typeface="Montserrat" panose="00000500000000000000" pitchFamily="2" charset="0"/>
                <a:ea typeface="+mj-ea"/>
                <a:cs typeface="+mj-cs"/>
              </a:rPr>
              <a:t>LEADERS Project</a:t>
            </a:r>
          </a:p>
        </p:txBody>
      </p:sp>
      <p:sp>
        <p:nvSpPr>
          <p:cNvPr id="6" name="TextBox 5">
            <a:extLst>
              <a:ext uri="{FF2B5EF4-FFF2-40B4-BE49-F238E27FC236}">
                <a16:creationId xmlns:a16="http://schemas.microsoft.com/office/drawing/2014/main" id="{378C6ACA-B9F2-4FEF-B2D7-D7C7182967DC}"/>
              </a:ext>
            </a:extLst>
          </p:cNvPr>
          <p:cNvSpPr txBox="1"/>
          <p:nvPr/>
        </p:nvSpPr>
        <p:spPr>
          <a:xfrm>
            <a:off x="2520794" y="3481871"/>
            <a:ext cx="6183085" cy="1477328"/>
          </a:xfrm>
          <a:prstGeom prst="rect">
            <a:avLst/>
          </a:prstGeom>
          <a:noFill/>
        </p:spPr>
        <p:txBody>
          <a:bodyPr wrap="square" rtlCol="0">
            <a:spAutoFit/>
          </a:bodyPr>
          <a:lstStyle/>
          <a:p>
            <a:pPr algn="ctr" rtl="1"/>
            <a:r>
              <a:rPr lang="en-US" sz="4000" dirty="0">
                <a:solidFill>
                  <a:schemeClr val="bg1"/>
                </a:solidFill>
                <a:latin typeface="Calibri" panose="020F0502020204030204" pitchFamily="34" charset="0"/>
                <a:cs typeface="Calibri" panose="020F0502020204030204" pitchFamily="34" charset="0"/>
              </a:rPr>
              <a:t>Mosi Rosenboim</a:t>
            </a:r>
            <a:endParaRPr lang="he-IL" sz="4000" dirty="0">
              <a:solidFill>
                <a:schemeClr val="bg1"/>
              </a:solidFill>
              <a:latin typeface="Calibri" panose="020F0502020204030204" pitchFamily="34" charset="0"/>
              <a:cs typeface="Calibri" panose="020F0502020204030204" pitchFamily="34" charset="0"/>
            </a:endParaRPr>
          </a:p>
          <a:p>
            <a:pPr algn="ctr" rtl="1"/>
            <a:r>
              <a:rPr lang="he-IL" dirty="0">
                <a:solidFill>
                  <a:schemeClr val="bg1"/>
                </a:solidFill>
                <a:latin typeface="Calibri" panose="020F0502020204030204" pitchFamily="34" charset="0"/>
                <a:cs typeface="Calibri" panose="020F0502020204030204" pitchFamily="34" charset="0"/>
              </a:rPr>
              <a:t> </a:t>
            </a:r>
            <a:r>
              <a:rPr lang="he-IL" sz="3200" dirty="0">
                <a:solidFill>
                  <a:schemeClr val="bg1"/>
                </a:solidFill>
                <a:latin typeface="Calibri" panose="020F0502020204030204" pitchFamily="34" charset="0"/>
                <a:cs typeface="Calibri" panose="020F0502020204030204" pitchFamily="34" charset="0"/>
              </a:rPr>
              <a:t>20/7/23</a:t>
            </a:r>
            <a:endParaRPr lang="he-IL" dirty="0">
              <a:solidFill>
                <a:schemeClr val="bg1"/>
              </a:solidFill>
              <a:latin typeface="Calibri" panose="020F0502020204030204" pitchFamily="34" charset="0"/>
              <a:cs typeface="Calibri" panose="020F0502020204030204" pitchFamily="34" charset="0"/>
            </a:endParaRPr>
          </a:p>
          <a:p>
            <a:pPr algn="ctr" rtl="1"/>
            <a:endParaRPr lang="en-US" dirty="0">
              <a:solidFill>
                <a:schemeClr val="bg1"/>
              </a:solidFill>
              <a:latin typeface="Calibri" panose="020F0502020204030204" pitchFamily="34" charset="0"/>
              <a:cs typeface="Calibri" panose="020F0502020204030204" pitchFamily="34" charset="0"/>
            </a:endParaRPr>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6711" y="255064"/>
            <a:ext cx="761857" cy="761857"/>
          </a:xfrm>
          <a:prstGeom prst="rect">
            <a:avLst/>
          </a:prstGeom>
        </p:spPr>
      </p:pic>
      <p:pic>
        <p:nvPicPr>
          <p:cNvPr id="8" name="תמונה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7941" y="117218"/>
            <a:ext cx="1080766" cy="1012456"/>
          </a:xfrm>
          <a:prstGeom prst="rect">
            <a:avLst/>
          </a:prstGeom>
        </p:spPr>
      </p:pic>
      <p:pic>
        <p:nvPicPr>
          <p:cNvPr id="3" name="תמונה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3455" y="288948"/>
            <a:ext cx="723883" cy="727973"/>
          </a:xfrm>
          <a:prstGeom prst="rect">
            <a:avLst/>
          </a:prstGeom>
        </p:spPr>
      </p:pic>
      <p:pic>
        <p:nvPicPr>
          <p:cNvPr id="9" name="Picture 8" descr="A close-up of a logo&#10;&#10;Description automatically generated with low confidence">
            <a:extLst>
              <a:ext uri="{FF2B5EF4-FFF2-40B4-BE49-F238E27FC236}">
                <a16:creationId xmlns:a16="http://schemas.microsoft.com/office/drawing/2014/main" id="{6972FACA-5D49-1C55-346F-18770CE0B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9618" y="255064"/>
            <a:ext cx="4723783" cy="874610"/>
          </a:xfrm>
          <a:prstGeom prst="rect">
            <a:avLst/>
          </a:prstGeom>
        </p:spPr>
      </p:pic>
    </p:spTree>
    <p:extLst>
      <p:ext uri="{BB962C8B-B14F-4D97-AF65-F5344CB8AC3E}">
        <p14:creationId xmlns:p14="http://schemas.microsoft.com/office/powerpoint/2010/main" val="175986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two black ballpoint pens">
            <a:extLst>
              <a:ext uri="{FF2B5EF4-FFF2-40B4-BE49-F238E27FC236}">
                <a16:creationId xmlns:a16="http://schemas.microsoft.com/office/drawing/2014/main" id="{FC141AB9-6DE7-470D-B9DF-116E2A03F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3287"/>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1">
            <a:extLst>
              <a:ext uri="{FF2B5EF4-FFF2-40B4-BE49-F238E27FC236}">
                <a16:creationId xmlns:a16="http://schemas.microsoft.com/office/drawing/2014/main" id="{EC79C5DC-3B87-49B1-A9E5-6D163156259A}"/>
              </a:ext>
            </a:extLst>
          </p:cNvPr>
          <p:cNvSpPr txBox="1">
            <a:spLocks/>
          </p:cNvSpPr>
          <p:nvPr/>
        </p:nvSpPr>
        <p:spPr>
          <a:xfrm>
            <a:off x="5241122" y="426870"/>
            <a:ext cx="6366160" cy="8436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ontserrat" panose="00000500000000000000" pitchFamily="2" charset="0"/>
              </a:rPr>
              <a:t>Added Values:</a:t>
            </a:r>
          </a:p>
        </p:txBody>
      </p:sp>
      <p:sp>
        <p:nvSpPr>
          <p:cNvPr id="7" name="TextBox 6">
            <a:extLst>
              <a:ext uri="{FF2B5EF4-FFF2-40B4-BE49-F238E27FC236}">
                <a16:creationId xmlns:a16="http://schemas.microsoft.com/office/drawing/2014/main" id="{0E3D3FB4-7267-4F77-A1B9-2A5DF2700220}"/>
              </a:ext>
            </a:extLst>
          </p:cNvPr>
          <p:cNvSpPr txBox="1"/>
          <p:nvPr/>
        </p:nvSpPr>
        <p:spPr>
          <a:xfrm>
            <a:off x="5913220" y="1605406"/>
            <a:ext cx="5400000" cy="3816429"/>
          </a:xfrm>
          <a:prstGeom prst="rect">
            <a:avLst/>
          </a:prstGeom>
          <a:noFill/>
        </p:spPr>
        <p:txBody>
          <a:bodyPr wrap="square" rtlCol="0">
            <a:spAutoFit/>
          </a:bodyPr>
          <a:lstStyle/>
          <a:p>
            <a:r>
              <a:rPr lang="en-US" sz="2200" dirty="0">
                <a:latin typeface="Montserrat" panose="00000500000000000000" pitchFamily="2" charset="0"/>
              </a:rPr>
              <a:t>Personal development</a:t>
            </a:r>
          </a:p>
          <a:p>
            <a:endParaRPr lang="en-US" sz="2200" dirty="0">
              <a:latin typeface="Montserrat" panose="00000500000000000000" pitchFamily="2" charset="0"/>
            </a:endParaRPr>
          </a:p>
          <a:p>
            <a:r>
              <a:rPr lang="en-US" sz="2200" dirty="0">
                <a:latin typeface="Montserrat" panose="00000500000000000000" pitchFamily="2" charset="0"/>
              </a:rPr>
              <a:t>Hands-on experience </a:t>
            </a:r>
          </a:p>
          <a:p>
            <a:endParaRPr lang="en-US" sz="2200" dirty="0">
              <a:latin typeface="Montserrat" panose="00000500000000000000" pitchFamily="2" charset="0"/>
            </a:endParaRPr>
          </a:p>
          <a:p>
            <a:r>
              <a:rPr lang="en-US" sz="2200" dirty="0">
                <a:latin typeface="Montserrat" panose="00000500000000000000" pitchFamily="2" charset="0"/>
              </a:rPr>
              <a:t>An entry card to the “real world”</a:t>
            </a:r>
          </a:p>
          <a:p>
            <a:endParaRPr lang="en-US" sz="2200" dirty="0">
              <a:latin typeface="Montserrat" panose="00000500000000000000" pitchFamily="2" charset="0"/>
            </a:endParaRPr>
          </a:p>
          <a:p>
            <a:r>
              <a:rPr lang="en-US" sz="2200" dirty="0">
                <a:latin typeface="Montserrat" panose="00000500000000000000" pitchFamily="2" charset="0"/>
              </a:rPr>
              <a:t>Academic knowledge</a:t>
            </a:r>
          </a:p>
          <a:p>
            <a:endParaRPr lang="en-US" sz="2200" dirty="0">
              <a:latin typeface="Montserrat" panose="00000500000000000000" pitchFamily="2" charset="0"/>
            </a:endParaRPr>
          </a:p>
          <a:p>
            <a:r>
              <a:rPr lang="en-US" sz="2200" dirty="0">
                <a:latin typeface="Montserrat" panose="00000500000000000000" pitchFamily="2" charset="0"/>
              </a:rPr>
              <a:t>Personal Branding and Networking</a:t>
            </a:r>
          </a:p>
          <a:p>
            <a:endParaRPr lang="en-US" sz="2200" dirty="0">
              <a:latin typeface="Montserrat" panose="00000500000000000000" pitchFamily="2" charset="0"/>
            </a:endParaRPr>
          </a:p>
          <a:p>
            <a:r>
              <a:rPr lang="en-US" sz="2200" dirty="0">
                <a:latin typeface="Montserrat" panose="00000500000000000000" pitchFamily="2" charset="0"/>
              </a:rPr>
              <a:t>Become a LEADER </a:t>
            </a:r>
          </a:p>
        </p:txBody>
      </p:sp>
      <p:pic>
        <p:nvPicPr>
          <p:cNvPr id="9" name="Picture 8">
            <a:extLst>
              <a:ext uri="{FF2B5EF4-FFF2-40B4-BE49-F238E27FC236}">
                <a16:creationId xmlns:a16="http://schemas.microsoft.com/office/drawing/2014/main" id="{2E3E090E-C98D-4E34-9778-CE6726B19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590" y="1612898"/>
            <a:ext cx="540000" cy="540000"/>
          </a:xfrm>
          <a:prstGeom prst="rect">
            <a:avLst/>
          </a:prstGeom>
        </p:spPr>
      </p:pic>
      <p:pic>
        <p:nvPicPr>
          <p:cNvPr id="11" name="Picture 10">
            <a:extLst>
              <a:ext uri="{FF2B5EF4-FFF2-40B4-BE49-F238E27FC236}">
                <a16:creationId xmlns:a16="http://schemas.microsoft.com/office/drawing/2014/main" id="{F180A72B-DDC7-492E-A360-67D1001B0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590" y="2264903"/>
            <a:ext cx="540000" cy="540000"/>
          </a:xfrm>
          <a:prstGeom prst="rect">
            <a:avLst/>
          </a:prstGeom>
        </p:spPr>
      </p:pic>
      <p:pic>
        <p:nvPicPr>
          <p:cNvPr id="12" name="Picture 11">
            <a:extLst>
              <a:ext uri="{FF2B5EF4-FFF2-40B4-BE49-F238E27FC236}">
                <a16:creationId xmlns:a16="http://schemas.microsoft.com/office/drawing/2014/main" id="{AFDB6715-D630-458E-BEF7-C4E2FCD3F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590" y="2916908"/>
            <a:ext cx="540000" cy="540000"/>
          </a:xfrm>
          <a:prstGeom prst="rect">
            <a:avLst/>
          </a:prstGeom>
        </p:spPr>
      </p:pic>
      <p:pic>
        <p:nvPicPr>
          <p:cNvPr id="13" name="Picture 12">
            <a:extLst>
              <a:ext uri="{FF2B5EF4-FFF2-40B4-BE49-F238E27FC236}">
                <a16:creationId xmlns:a16="http://schemas.microsoft.com/office/drawing/2014/main" id="{ABC3E11D-A208-4E6F-B504-9BB4DB093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590" y="4872922"/>
            <a:ext cx="540000" cy="540000"/>
          </a:xfrm>
          <a:prstGeom prst="rect">
            <a:avLst/>
          </a:prstGeom>
        </p:spPr>
      </p:pic>
      <p:pic>
        <p:nvPicPr>
          <p:cNvPr id="14" name="Picture 13">
            <a:extLst>
              <a:ext uri="{FF2B5EF4-FFF2-40B4-BE49-F238E27FC236}">
                <a16:creationId xmlns:a16="http://schemas.microsoft.com/office/drawing/2014/main" id="{02774C42-B340-4DC6-9D71-FBD985553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590" y="3568913"/>
            <a:ext cx="540000" cy="540000"/>
          </a:xfrm>
          <a:prstGeom prst="rect">
            <a:avLst/>
          </a:prstGeom>
        </p:spPr>
      </p:pic>
      <p:pic>
        <p:nvPicPr>
          <p:cNvPr id="17" name="Picture 16">
            <a:extLst>
              <a:ext uri="{FF2B5EF4-FFF2-40B4-BE49-F238E27FC236}">
                <a16:creationId xmlns:a16="http://schemas.microsoft.com/office/drawing/2014/main" id="{B73135FF-6AE8-4B8A-A645-BC994DEA8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590" y="4220918"/>
            <a:ext cx="540000" cy="540000"/>
          </a:xfrm>
          <a:prstGeom prst="rect">
            <a:avLst/>
          </a:prstGeom>
        </p:spPr>
      </p:pic>
      <p:pic>
        <p:nvPicPr>
          <p:cNvPr id="2" name="תמונה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062" y="290198"/>
            <a:ext cx="2334341" cy="1072673"/>
          </a:xfrm>
          <a:prstGeom prst="rect">
            <a:avLst/>
          </a:prstGeom>
        </p:spPr>
      </p:pic>
      <p:pic>
        <p:nvPicPr>
          <p:cNvPr id="4" name="תמונה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8894" y="-49279"/>
            <a:ext cx="1022086" cy="3066256"/>
          </a:xfrm>
          <a:prstGeom prst="rect">
            <a:avLst/>
          </a:prstGeom>
        </p:spPr>
      </p:pic>
    </p:spTree>
    <p:extLst>
      <p:ext uri="{BB962C8B-B14F-4D97-AF65-F5344CB8AC3E}">
        <p14:creationId xmlns:p14="http://schemas.microsoft.com/office/powerpoint/2010/main" val="426794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The real story behind Philippe Petit's World Trade Center high-wire stunt -  Curbed NY"/>
          <p:cNvPicPr>
            <a:picLocks noChangeAspect="1" noChangeArrowheads="1"/>
          </p:cNvPicPr>
          <p:nvPr/>
        </p:nvPicPr>
        <p:blipFill rotWithShape="1">
          <a:blip r:embed="rId2">
            <a:extLst>
              <a:ext uri="{28A0092B-C50C-407E-A947-70E740481C1C}">
                <a14:useLocalDpi xmlns:a14="http://schemas.microsoft.com/office/drawing/2010/main" val="0"/>
              </a:ext>
            </a:extLst>
          </a:blip>
          <a:srcRect l="27478" t="8670" r="14807" b="-8670"/>
          <a:stretch/>
        </p:blipFill>
        <p:spPr bwMode="auto">
          <a:xfrm>
            <a:off x="105743" y="576793"/>
            <a:ext cx="4082898" cy="6883624"/>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1">
            <a:extLst>
              <a:ext uri="{FF2B5EF4-FFF2-40B4-BE49-F238E27FC236}">
                <a16:creationId xmlns:a16="http://schemas.microsoft.com/office/drawing/2014/main" id="{EC79C5DC-3B87-49B1-A9E5-6D163156259A}"/>
              </a:ext>
            </a:extLst>
          </p:cNvPr>
          <p:cNvSpPr txBox="1">
            <a:spLocks/>
          </p:cNvSpPr>
          <p:nvPr/>
        </p:nvSpPr>
        <p:spPr>
          <a:xfrm>
            <a:off x="4520685" y="404041"/>
            <a:ext cx="7394223" cy="8436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ontserrat" panose="00000500000000000000" pitchFamily="2" charset="0"/>
              </a:rPr>
              <a:t>LEADERS by Numbers  </a:t>
            </a:r>
          </a:p>
        </p:txBody>
      </p:sp>
      <p:sp>
        <p:nvSpPr>
          <p:cNvPr id="7" name="TextBox 6">
            <a:extLst>
              <a:ext uri="{FF2B5EF4-FFF2-40B4-BE49-F238E27FC236}">
                <a16:creationId xmlns:a16="http://schemas.microsoft.com/office/drawing/2014/main" id="{0E3D3FB4-7267-4F77-A1B9-2A5DF2700220}"/>
              </a:ext>
            </a:extLst>
          </p:cNvPr>
          <p:cNvSpPr txBox="1"/>
          <p:nvPr/>
        </p:nvSpPr>
        <p:spPr>
          <a:xfrm>
            <a:off x="4561017" y="1057714"/>
            <a:ext cx="7571028" cy="5262979"/>
          </a:xfrm>
          <a:prstGeom prst="rect">
            <a:avLst/>
          </a:prstGeom>
          <a:noFill/>
        </p:spPr>
        <p:txBody>
          <a:bodyPr wrap="square" rtlCol="0">
            <a:spAutoFit/>
          </a:bodyPr>
          <a:lstStyle/>
          <a:p>
            <a:endParaRPr lang="en-US" sz="2400" dirty="0">
              <a:latin typeface="Montserrat" panose="00000500000000000000" pitchFamily="2" charset="0"/>
            </a:endParaRPr>
          </a:p>
          <a:p>
            <a:pPr marL="342900" indent="-342900">
              <a:buFont typeface="Arial" panose="020B0604020202020204" pitchFamily="34" charset="0"/>
              <a:buChar char="•"/>
            </a:pPr>
            <a:r>
              <a:rPr lang="en-US" sz="2400" dirty="0">
                <a:latin typeface="Montserrat" panose="00000500000000000000" pitchFamily="2" charset="0"/>
              </a:rPr>
              <a:t>30 excellent students</a:t>
            </a:r>
          </a:p>
          <a:p>
            <a:pPr marL="342900" indent="-342900">
              <a:buFont typeface="Arial" panose="020B0604020202020204" pitchFamily="34" charset="0"/>
              <a:buChar char="•"/>
            </a:pPr>
            <a:r>
              <a:rPr lang="en-US" sz="2400" dirty="0">
                <a:latin typeface="Montserrat" panose="00000500000000000000" pitchFamily="2" charset="0"/>
              </a:rPr>
              <a:t>4 Academic courses (8 points) </a:t>
            </a:r>
          </a:p>
          <a:p>
            <a:pPr marL="342900" indent="-342900">
              <a:buFont typeface="Arial" panose="020B0604020202020204" pitchFamily="34" charset="0"/>
              <a:buChar char="•"/>
            </a:pPr>
            <a:r>
              <a:rPr lang="en-US" sz="2400" dirty="0">
                <a:latin typeface="Montserrat" panose="00000500000000000000" pitchFamily="2" charset="0"/>
              </a:rPr>
              <a:t>15 workshops</a:t>
            </a:r>
          </a:p>
          <a:p>
            <a:pPr marL="342900" indent="-342900">
              <a:buFont typeface="Arial" panose="020B0604020202020204" pitchFamily="34" charset="0"/>
              <a:buChar char="•"/>
            </a:pPr>
            <a:r>
              <a:rPr lang="en-US" sz="2400" dirty="0">
                <a:latin typeface="Montserrat" panose="00000500000000000000" pitchFamily="2" charset="0"/>
              </a:rPr>
              <a:t>6 Ventures </a:t>
            </a:r>
          </a:p>
          <a:p>
            <a:pPr marL="342900" indent="-342900">
              <a:buFont typeface="Arial" panose="020B0604020202020204" pitchFamily="34" charset="0"/>
              <a:buChar char="•"/>
            </a:pPr>
            <a:r>
              <a:rPr lang="en-US" sz="2400" dirty="0">
                <a:latin typeface="Montserrat" panose="00000500000000000000" pitchFamily="2" charset="0"/>
              </a:rPr>
              <a:t>250 hours  (formal) +10h personal mentorship</a:t>
            </a:r>
          </a:p>
          <a:p>
            <a:pPr marL="342900" indent="-342900">
              <a:buFont typeface="Arial" panose="020B0604020202020204" pitchFamily="34" charset="0"/>
              <a:buChar char="•"/>
            </a:pPr>
            <a:r>
              <a:rPr lang="en-US" sz="2400" dirty="0">
                <a:latin typeface="Montserrat" panose="00000500000000000000" pitchFamily="2" charset="0"/>
              </a:rPr>
              <a:t>25 external lecturers</a:t>
            </a:r>
          </a:p>
          <a:p>
            <a:pPr marL="342900" indent="-342900">
              <a:buFont typeface="Arial" panose="020B0604020202020204" pitchFamily="34" charset="0"/>
              <a:buChar char="•"/>
            </a:pPr>
            <a:r>
              <a:rPr lang="en-US" sz="2400">
                <a:latin typeface="Montserrat" panose="00000500000000000000" pitchFamily="2" charset="0"/>
              </a:rPr>
              <a:t>2 Student’s ventures </a:t>
            </a:r>
            <a:r>
              <a:rPr lang="en-US" sz="2400" dirty="0">
                <a:latin typeface="Montserrat" panose="00000500000000000000" pitchFamily="2" charset="0"/>
              </a:rPr>
              <a:t>funded by Cactus</a:t>
            </a:r>
          </a:p>
          <a:p>
            <a:pPr marL="342900" indent="-342900">
              <a:buFont typeface="Arial" panose="020B0604020202020204" pitchFamily="34" charset="0"/>
              <a:buChar char="•"/>
            </a:pPr>
            <a:r>
              <a:rPr lang="en-US" sz="2400" dirty="0">
                <a:latin typeface="Montserrat" panose="00000500000000000000" pitchFamily="2" charset="0"/>
              </a:rPr>
              <a:t>3 Student’s groups participated at Google Innovation competition</a:t>
            </a:r>
          </a:p>
          <a:p>
            <a:pPr marL="342900" indent="-342900">
              <a:buFont typeface="Arial" panose="020B0604020202020204" pitchFamily="34" charset="0"/>
              <a:buChar char="•"/>
            </a:pPr>
            <a:r>
              <a:rPr lang="en-US" sz="2400" dirty="0">
                <a:latin typeface="Montserrat" panose="00000500000000000000" pitchFamily="2" charset="0"/>
              </a:rPr>
              <a:t>And more….    </a:t>
            </a:r>
          </a:p>
          <a:p>
            <a:pPr marL="342900" indent="-342900">
              <a:buFontTx/>
              <a:buChar char="-"/>
            </a:pPr>
            <a:endParaRPr lang="en-US" sz="2400" dirty="0">
              <a:latin typeface="Montserrat" panose="00000500000000000000" pitchFamily="2" charset="0"/>
            </a:endParaRPr>
          </a:p>
          <a:p>
            <a:pPr marL="342900" indent="-342900">
              <a:buFontTx/>
              <a:buChar char="-"/>
            </a:pPr>
            <a:endParaRPr lang="en-US" sz="2400" dirty="0">
              <a:latin typeface="Montserrat" panose="00000500000000000000" pitchFamily="2" charset="0"/>
            </a:endParaRPr>
          </a:p>
          <a:p>
            <a:endParaRPr lang="en-US" sz="2400" dirty="0">
              <a:latin typeface="Montserrat" panose="00000500000000000000" pitchFamily="2" charset="0"/>
            </a:endParaRPr>
          </a:p>
        </p:txBody>
      </p:sp>
      <p:sp>
        <p:nvSpPr>
          <p:cNvPr id="15" name="Right Triangle 14">
            <a:extLst>
              <a:ext uri="{FF2B5EF4-FFF2-40B4-BE49-F238E27FC236}">
                <a16:creationId xmlns:a16="http://schemas.microsoft.com/office/drawing/2014/main" id="{1E2F5BB8-2047-4BBC-8E6A-3A691F697784}"/>
              </a:ext>
            </a:extLst>
          </p:cNvPr>
          <p:cNvSpPr/>
          <p:nvPr/>
        </p:nvSpPr>
        <p:spPr>
          <a:xfrm flipV="1">
            <a:off x="-9164" y="260204"/>
            <a:ext cx="1138335"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FCE94D3B-829B-4564-9D17-E793D40353AE}"/>
              </a:ext>
            </a:extLst>
          </p:cNvPr>
          <p:cNvSpPr/>
          <p:nvPr/>
        </p:nvSpPr>
        <p:spPr>
          <a:xfrm flipH="1">
            <a:off x="3165213" y="30234"/>
            <a:ext cx="1138335"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712B9F9-7199-4EA3-8BD0-0AF21DC3A841}"/>
              </a:ext>
            </a:extLst>
          </p:cNvPr>
          <p:cNvCxnSpPr>
            <a:cxnSpLocks/>
          </p:cNvCxnSpPr>
          <p:nvPr/>
        </p:nvCxnSpPr>
        <p:spPr>
          <a:xfrm>
            <a:off x="1009601" y="59793"/>
            <a:ext cx="2275182" cy="6858000"/>
          </a:xfrm>
          <a:prstGeom prst="line">
            <a:avLst/>
          </a:prstGeom>
          <a:ln w="2540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89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D65C06-50E5-412B-9ADD-E7632E7FAB5D}"/>
              </a:ext>
            </a:extLst>
          </p:cNvPr>
          <p:cNvSpPr txBox="1">
            <a:spLocks/>
          </p:cNvSpPr>
          <p:nvPr/>
        </p:nvSpPr>
        <p:spPr>
          <a:xfrm>
            <a:off x="2912692" y="685941"/>
            <a:ext cx="6366160" cy="8436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Montserrat" panose="00000500000000000000" pitchFamily="2" charset="0"/>
              </a:rPr>
              <a:t>The Team</a:t>
            </a:r>
          </a:p>
        </p:txBody>
      </p:sp>
      <p:grpSp>
        <p:nvGrpSpPr>
          <p:cNvPr id="20" name="Group 19">
            <a:extLst>
              <a:ext uri="{FF2B5EF4-FFF2-40B4-BE49-F238E27FC236}">
                <a16:creationId xmlns:a16="http://schemas.microsoft.com/office/drawing/2014/main" id="{334E995E-799B-4541-8262-B19D87C9E468}"/>
              </a:ext>
            </a:extLst>
          </p:cNvPr>
          <p:cNvGrpSpPr/>
          <p:nvPr/>
        </p:nvGrpSpPr>
        <p:grpSpPr>
          <a:xfrm>
            <a:off x="744244" y="1635934"/>
            <a:ext cx="3142138" cy="2397549"/>
            <a:chOff x="410021" y="1989327"/>
            <a:chExt cx="3142138" cy="2397549"/>
          </a:xfrm>
        </p:grpSpPr>
        <p:pic>
          <p:nvPicPr>
            <p:cNvPr id="10" name="Picture 9">
              <a:extLst>
                <a:ext uri="{FF2B5EF4-FFF2-40B4-BE49-F238E27FC236}">
                  <a16:creationId xmlns:a16="http://schemas.microsoft.com/office/drawing/2014/main" id="{9346892C-A0C4-4699-87BB-7EBB1F91CB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81090" y="1989327"/>
              <a:ext cx="1800000" cy="1800000"/>
            </a:xfrm>
            <a:prstGeom prst="ellipse">
              <a:avLst/>
            </a:prstGeom>
          </p:spPr>
        </p:pic>
        <p:sp>
          <p:nvSpPr>
            <p:cNvPr id="15" name="TextBox 14">
              <a:extLst>
                <a:ext uri="{FF2B5EF4-FFF2-40B4-BE49-F238E27FC236}">
                  <a16:creationId xmlns:a16="http://schemas.microsoft.com/office/drawing/2014/main" id="{34130905-56AD-4950-ACA8-21F85EAAC411}"/>
                </a:ext>
              </a:extLst>
            </p:cNvPr>
            <p:cNvSpPr txBox="1"/>
            <p:nvPr/>
          </p:nvSpPr>
          <p:spPr>
            <a:xfrm>
              <a:off x="410021" y="3802101"/>
              <a:ext cx="3142138" cy="584775"/>
            </a:xfrm>
            <a:prstGeom prst="rect">
              <a:avLst/>
            </a:prstGeom>
            <a:noFill/>
          </p:spPr>
          <p:txBody>
            <a:bodyPr wrap="square" rtlCol="0">
              <a:spAutoFit/>
            </a:bodyPr>
            <a:lstStyle/>
            <a:p>
              <a:pPr algn="ctr"/>
              <a:r>
                <a:rPr lang="en-US" sz="1600" b="1" dirty="0">
                  <a:latin typeface="Montserrat" panose="00000500000000000000" pitchFamily="2" charset="0"/>
                </a:rPr>
                <a:t>DANA GAVISH-FRIDMAN</a:t>
              </a:r>
            </a:p>
            <a:p>
              <a:pPr algn="ctr"/>
              <a:r>
                <a:rPr lang="en-US" sz="1600" dirty="0">
                  <a:latin typeface="Montserrat" panose="00000500000000000000" pitchFamily="2" charset="0"/>
                </a:rPr>
                <a:t>Head of “Yazamut360”</a:t>
              </a:r>
            </a:p>
          </p:txBody>
        </p:sp>
      </p:grpSp>
      <p:grpSp>
        <p:nvGrpSpPr>
          <p:cNvPr id="19" name="Group 18">
            <a:extLst>
              <a:ext uri="{FF2B5EF4-FFF2-40B4-BE49-F238E27FC236}">
                <a16:creationId xmlns:a16="http://schemas.microsoft.com/office/drawing/2014/main" id="{5E0DC357-935A-4AE5-B278-67C30C45DB19}"/>
              </a:ext>
            </a:extLst>
          </p:cNvPr>
          <p:cNvGrpSpPr/>
          <p:nvPr/>
        </p:nvGrpSpPr>
        <p:grpSpPr>
          <a:xfrm>
            <a:off x="4417258" y="1635934"/>
            <a:ext cx="3357484" cy="2384775"/>
            <a:chOff x="4153659" y="1943678"/>
            <a:chExt cx="3357484" cy="2384775"/>
          </a:xfrm>
        </p:grpSpPr>
        <p:pic>
          <p:nvPicPr>
            <p:cNvPr id="4" name="Picture 3">
              <a:extLst>
                <a:ext uri="{FF2B5EF4-FFF2-40B4-BE49-F238E27FC236}">
                  <a16:creationId xmlns:a16="http://schemas.microsoft.com/office/drawing/2014/main" id="{423D852C-7DCF-43BC-84CD-E4E122D2632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32401" y="1943678"/>
              <a:ext cx="1800000" cy="1800000"/>
            </a:xfrm>
            <a:prstGeom prst="ellipse">
              <a:avLst/>
            </a:prstGeom>
          </p:spPr>
        </p:pic>
        <p:sp>
          <p:nvSpPr>
            <p:cNvPr id="18" name="TextBox 17">
              <a:extLst>
                <a:ext uri="{FF2B5EF4-FFF2-40B4-BE49-F238E27FC236}">
                  <a16:creationId xmlns:a16="http://schemas.microsoft.com/office/drawing/2014/main" id="{F327C9E0-393E-4617-8056-FC8294F79D88}"/>
                </a:ext>
              </a:extLst>
            </p:cNvPr>
            <p:cNvSpPr txBox="1"/>
            <p:nvPr/>
          </p:nvSpPr>
          <p:spPr>
            <a:xfrm>
              <a:off x="4153659" y="3743678"/>
              <a:ext cx="3357484" cy="584775"/>
            </a:xfrm>
            <a:prstGeom prst="rect">
              <a:avLst/>
            </a:prstGeom>
            <a:noFill/>
          </p:spPr>
          <p:txBody>
            <a:bodyPr wrap="square" rtlCol="0">
              <a:spAutoFit/>
            </a:bodyPr>
            <a:lstStyle/>
            <a:p>
              <a:pPr algn="ctr"/>
              <a:r>
                <a:rPr lang="en-US" sz="1600" b="1" dirty="0">
                  <a:latin typeface="Montserrat" panose="00000500000000000000" pitchFamily="2" charset="0"/>
                </a:rPr>
                <a:t>Prof. CARMEL SOFER</a:t>
              </a:r>
            </a:p>
            <a:p>
              <a:pPr algn="ctr"/>
              <a:r>
                <a:rPr lang="en-US" sz="1600" dirty="0">
                  <a:latin typeface="Montserrat" panose="00000500000000000000" pitchFamily="2" charset="0"/>
                </a:rPr>
                <a:t>Chairman of “Yazamut360”</a:t>
              </a:r>
            </a:p>
          </p:txBody>
        </p:sp>
      </p:grpSp>
      <p:grpSp>
        <p:nvGrpSpPr>
          <p:cNvPr id="22" name="Group 21">
            <a:extLst>
              <a:ext uri="{FF2B5EF4-FFF2-40B4-BE49-F238E27FC236}">
                <a16:creationId xmlns:a16="http://schemas.microsoft.com/office/drawing/2014/main" id="{A260A1D6-2AD2-4E0C-85F0-174B19C96245}"/>
              </a:ext>
            </a:extLst>
          </p:cNvPr>
          <p:cNvGrpSpPr/>
          <p:nvPr/>
        </p:nvGrpSpPr>
        <p:grpSpPr>
          <a:xfrm>
            <a:off x="3038008" y="4462733"/>
            <a:ext cx="2718685" cy="2289323"/>
            <a:chOff x="6447486" y="1943678"/>
            <a:chExt cx="3357484" cy="2825692"/>
          </a:xfrm>
        </p:grpSpPr>
        <p:pic>
          <p:nvPicPr>
            <p:cNvPr id="6" name="Picture 5">
              <a:extLst>
                <a:ext uri="{FF2B5EF4-FFF2-40B4-BE49-F238E27FC236}">
                  <a16:creationId xmlns:a16="http://schemas.microsoft.com/office/drawing/2014/main" id="{E26F2C89-AFEF-4753-8E9D-94380E9501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226228" y="1943678"/>
              <a:ext cx="1800000" cy="1800000"/>
            </a:xfrm>
            <a:prstGeom prst="ellipse">
              <a:avLst/>
            </a:prstGeom>
          </p:spPr>
        </p:pic>
        <p:sp>
          <p:nvSpPr>
            <p:cNvPr id="21" name="TextBox 20">
              <a:extLst>
                <a:ext uri="{FF2B5EF4-FFF2-40B4-BE49-F238E27FC236}">
                  <a16:creationId xmlns:a16="http://schemas.microsoft.com/office/drawing/2014/main" id="{7B20D118-6A2F-420E-8E62-F98F1B0C790F}"/>
                </a:ext>
              </a:extLst>
            </p:cNvPr>
            <p:cNvSpPr txBox="1"/>
            <p:nvPr/>
          </p:nvSpPr>
          <p:spPr>
            <a:xfrm>
              <a:off x="6447486" y="3743678"/>
              <a:ext cx="3357484" cy="1025692"/>
            </a:xfrm>
            <a:prstGeom prst="rect">
              <a:avLst/>
            </a:prstGeom>
            <a:noFill/>
          </p:spPr>
          <p:txBody>
            <a:bodyPr wrap="square" rtlCol="0">
              <a:spAutoFit/>
            </a:bodyPr>
            <a:lstStyle/>
            <a:p>
              <a:pPr algn="ctr"/>
              <a:r>
                <a:rPr lang="en-US" sz="1600" b="1" dirty="0">
                  <a:latin typeface="Montserrat" panose="00000500000000000000" pitchFamily="2" charset="0"/>
                </a:rPr>
                <a:t>GADI BAHAT</a:t>
              </a:r>
            </a:p>
            <a:p>
              <a:pPr algn="ctr"/>
              <a:r>
                <a:rPr lang="en-US" sz="1600" dirty="0">
                  <a:latin typeface="Montserrat" panose="00000500000000000000" pitchFamily="2" charset="0"/>
                </a:rPr>
                <a:t>Executive director LEADERS</a:t>
              </a:r>
            </a:p>
          </p:txBody>
        </p:sp>
      </p:grpSp>
      <p:grpSp>
        <p:nvGrpSpPr>
          <p:cNvPr id="27" name="Group 26">
            <a:extLst>
              <a:ext uri="{FF2B5EF4-FFF2-40B4-BE49-F238E27FC236}">
                <a16:creationId xmlns:a16="http://schemas.microsoft.com/office/drawing/2014/main" id="{C2CF75E6-B041-4846-88B3-81186A2577CF}"/>
              </a:ext>
            </a:extLst>
          </p:cNvPr>
          <p:cNvGrpSpPr/>
          <p:nvPr/>
        </p:nvGrpSpPr>
        <p:grpSpPr>
          <a:xfrm>
            <a:off x="8278654" y="1560483"/>
            <a:ext cx="3357484" cy="2397031"/>
            <a:chOff x="6886625" y="4448432"/>
            <a:chExt cx="3357484" cy="2397031"/>
          </a:xfrm>
        </p:grpSpPr>
        <p:pic>
          <p:nvPicPr>
            <p:cNvPr id="8" name="Picture 7">
              <a:extLst>
                <a:ext uri="{FF2B5EF4-FFF2-40B4-BE49-F238E27FC236}">
                  <a16:creationId xmlns:a16="http://schemas.microsoft.com/office/drawing/2014/main" id="{92110CFD-5B09-4466-BD01-CD9491077D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465" b="26893"/>
            <a:stretch/>
          </p:blipFill>
          <p:spPr>
            <a:xfrm>
              <a:off x="7639092" y="4448432"/>
              <a:ext cx="1800000" cy="1800000"/>
            </a:xfrm>
            <a:prstGeom prst="ellipse">
              <a:avLst/>
            </a:prstGeom>
          </p:spPr>
        </p:pic>
        <p:sp>
          <p:nvSpPr>
            <p:cNvPr id="25" name="TextBox 24">
              <a:extLst>
                <a:ext uri="{FF2B5EF4-FFF2-40B4-BE49-F238E27FC236}">
                  <a16:creationId xmlns:a16="http://schemas.microsoft.com/office/drawing/2014/main" id="{BBFCE2E7-6CED-4869-B885-5EA88AF7571F}"/>
                </a:ext>
              </a:extLst>
            </p:cNvPr>
            <p:cNvSpPr txBox="1"/>
            <p:nvPr/>
          </p:nvSpPr>
          <p:spPr>
            <a:xfrm>
              <a:off x="6886625" y="6260688"/>
              <a:ext cx="3357484" cy="584775"/>
            </a:xfrm>
            <a:prstGeom prst="rect">
              <a:avLst/>
            </a:prstGeom>
            <a:noFill/>
          </p:spPr>
          <p:txBody>
            <a:bodyPr wrap="square" rtlCol="0">
              <a:spAutoFit/>
            </a:bodyPr>
            <a:lstStyle/>
            <a:p>
              <a:pPr algn="ctr"/>
              <a:r>
                <a:rPr lang="en-US" sz="1600" b="1" dirty="0">
                  <a:latin typeface="Montserrat" panose="00000500000000000000" pitchFamily="2" charset="0"/>
                </a:rPr>
                <a:t>Prof. MOSI ROSENBOIM</a:t>
              </a:r>
            </a:p>
            <a:p>
              <a:pPr algn="ctr"/>
              <a:r>
                <a:rPr lang="en-US" sz="1600" dirty="0">
                  <a:latin typeface="Montserrat" panose="00000500000000000000" pitchFamily="2" charset="0"/>
                </a:rPr>
                <a:t>GGFBM Chairperson</a:t>
              </a:r>
            </a:p>
          </p:txBody>
        </p:sp>
      </p:grpSp>
      <p:pic>
        <p:nvPicPr>
          <p:cNvPr id="3" name="תמונה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0572106" y="-1017737"/>
            <a:ext cx="726333" cy="2681023"/>
          </a:xfrm>
          <a:prstGeom prst="rect">
            <a:avLst/>
          </a:prstGeom>
        </p:spPr>
      </p:pic>
      <p:grpSp>
        <p:nvGrpSpPr>
          <p:cNvPr id="9" name="קבוצה 8"/>
          <p:cNvGrpSpPr/>
          <p:nvPr/>
        </p:nvGrpSpPr>
        <p:grpSpPr>
          <a:xfrm>
            <a:off x="181164" y="4146253"/>
            <a:ext cx="2887157" cy="2557853"/>
            <a:chOff x="29509" y="3981335"/>
            <a:chExt cx="3651528" cy="3139509"/>
          </a:xfrm>
        </p:grpSpPr>
        <p:pic>
          <p:nvPicPr>
            <p:cNvPr id="7" name="תמונה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729" y="3981335"/>
              <a:ext cx="2267815" cy="2267815"/>
            </a:xfrm>
            <a:prstGeom prst="rect">
              <a:avLst/>
            </a:prstGeom>
          </p:spPr>
        </p:pic>
        <p:sp>
          <p:nvSpPr>
            <p:cNvPr id="29" name="TextBox 28">
              <a:extLst>
                <a:ext uri="{FF2B5EF4-FFF2-40B4-BE49-F238E27FC236}">
                  <a16:creationId xmlns:a16="http://schemas.microsoft.com/office/drawing/2014/main" id="{84CACCE4-AA40-4660-847C-1C9FB6E1079C}"/>
                </a:ext>
              </a:extLst>
            </p:cNvPr>
            <p:cNvSpPr txBox="1"/>
            <p:nvPr/>
          </p:nvSpPr>
          <p:spPr>
            <a:xfrm>
              <a:off x="29509" y="6100878"/>
              <a:ext cx="3651528" cy="1019966"/>
            </a:xfrm>
            <a:prstGeom prst="rect">
              <a:avLst/>
            </a:prstGeom>
            <a:noFill/>
          </p:spPr>
          <p:txBody>
            <a:bodyPr wrap="square" rtlCol="0">
              <a:spAutoFit/>
            </a:bodyPr>
            <a:lstStyle/>
            <a:p>
              <a:pPr algn="ctr"/>
              <a:r>
                <a:rPr lang="en-US" sz="1600" b="1" dirty="0">
                  <a:latin typeface="Montserrat" panose="00000500000000000000" pitchFamily="2" charset="0"/>
                </a:rPr>
                <a:t>ARAVA REFAEL</a:t>
              </a:r>
            </a:p>
            <a:p>
              <a:pPr algn="ctr"/>
              <a:r>
                <a:rPr lang="en-US" sz="1600" dirty="0">
                  <a:latin typeface="Montserrat" panose="00000500000000000000" pitchFamily="2" charset="0"/>
                </a:rPr>
                <a:t>LEADERS Operational Manager </a:t>
              </a:r>
            </a:p>
          </p:txBody>
        </p:sp>
      </p:grpSp>
      <p:grpSp>
        <p:nvGrpSpPr>
          <p:cNvPr id="23" name="Group 25">
            <a:extLst>
              <a:ext uri="{FF2B5EF4-FFF2-40B4-BE49-F238E27FC236}">
                <a16:creationId xmlns:a16="http://schemas.microsoft.com/office/drawing/2014/main" id="{A95BC5EF-BB6A-4922-AFAB-3E210C206412}"/>
              </a:ext>
            </a:extLst>
          </p:cNvPr>
          <p:cNvGrpSpPr/>
          <p:nvPr/>
        </p:nvGrpSpPr>
        <p:grpSpPr>
          <a:xfrm>
            <a:off x="8578389" y="4533288"/>
            <a:ext cx="2758014" cy="1932498"/>
            <a:chOff x="3988706" y="4448432"/>
            <a:chExt cx="3651528" cy="2384775"/>
          </a:xfrm>
        </p:grpSpPr>
        <p:pic>
          <p:nvPicPr>
            <p:cNvPr id="28" name="Picture 13">
              <a:extLst>
                <a:ext uri="{FF2B5EF4-FFF2-40B4-BE49-F238E27FC236}">
                  <a16:creationId xmlns:a16="http://schemas.microsoft.com/office/drawing/2014/main" id="{DAB9FB41-83F3-40EA-84A3-F07A981E97B1}"/>
                </a:ext>
              </a:extLst>
            </p:cNvPr>
            <p:cNvPicPr>
              <a:picLocks noChangeAspect="1"/>
            </p:cNvPicPr>
            <p:nvPr/>
          </p:nvPicPr>
          <p:blipFill rotWithShape="1">
            <a:blip r:embed="rId8">
              <a:extLst>
                <a:ext uri="{28A0092B-C50C-407E-A947-70E740481C1C}">
                  <a14:useLocalDpi xmlns:a14="http://schemas.microsoft.com/office/drawing/2010/main" val="0"/>
                </a:ext>
              </a:extLst>
            </a:blip>
            <a:srcRect t="3791" b="21753"/>
            <a:stretch/>
          </p:blipFill>
          <p:spPr>
            <a:xfrm>
              <a:off x="4914470" y="4448432"/>
              <a:ext cx="1800000" cy="1800000"/>
            </a:xfrm>
            <a:prstGeom prst="ellipse">
              <a:avLst/>
            </a:prstGeom>
          </p:spPr>
        </p:pic>
        <p:sp>
          <p:nvSpPr>
            <p:cNvPr id="30" name="TextBox 29">
              <a:extLst>
                <a:ext uri="{FF2B5EF4-FFF2-40B4-BE49-F238E27FC236}">
                  <a16:creationId xmlns:a16="http://schemas.microsoft.com/office/drawing/2014/main" id="{84CACCE4-AA40-4660-847C-1C9FB6E1079C}"/>
                </a:ext>
              </a:extLst>
            </p:cNvPr>
            <p:cNvSpPr txBox="1"/>
            <p:nvPr/>
          </p:nvSpPr>
          <p:spPr>
            <a:xfrm>
              <a:off x="3988706" y="6248432"/>
              <a:ext cx="3651528" cy="584775"/>
            </a:xfrm>
            <a:prstGeom prst="rect">
              <a:avLst/>
            </a:prstGeom>
            <a:noFill/>
          </p:spPr>
          <p:txBody>
            <a:bodyPr wrap="square" rtlCol="0">
              <a:spAutoFit/>
            </a:bodyPr>
            <a:lstStyle/>
            <a:p>
              <a:pPr algn="ctr"/>
              <a:r>
                <a:rPr lang="en-US" sz="1600" b="1" dirty="0">
                  <a:latin typeface="Montserrat" panose="00000500000000000000" pitchFamily="2" charset="0"/>
                </a:rPr>
                <a:t>LUCIANA SELLAM</a:t>
              </a:r>
            </a:p>
            <a:p>
              <a:pPr algn="ctr"/>
              <a:r>
                <a:rPr lang="en-US" sz="1600" dirty="0">
                  <a:latin typeface="Montserrat" panose="00000500000000000000" pitchFamily="2" charset="0"/>
                </a:rPr>
                <a:t>GGFBM Head of Administration</a:t>
              </a:r>
            </a:p>
          </p:txBody>
        </p:sp>
      </p:grpSp>
      <p:grpSp>
        <p:nvGrpSpPr>
          <p:cNvPr id="31" name="Group 25">
            <a:extLst>
              <a:ext uri="{FF2B5EF4-FFF2-40B4-BE49-F238E27FC236}">
                <a16:creationId xmlns:a16="http://schemas.microsoft.com/office/drawing/2014/main" id="{A95BC5EF-BB6A-4922-AFAB-3E210C206412}"/>
              </a:ext>
            </a:extLst>
          </p:cNvPr>
          <p:cNvGrpSpPr/>
          <p:nvPr/>
        </p:nvGrpSpPr>
        <p:grpSpPr>
          <a:xfrm>
            <a:off x="5616993" y="4533288"/>
            <a:ext cx="2758014" cy="2289622"/>
            <a:chOff x="3988706" y="4448432"/>
            <a:chExt cx="3651528" cy="2825480"/>
          </a:xfrm>
        </p:grpSpPr>
        <p:pic>
          <p:nvPicPr>
            <p:cNvPr id="32" name="Picture 13">
              <a:extLst>
                <a:ext uri="{FF2B5EF4-FFF2-40B4-BE49-F238E27FC236}">
                  <a16:creationId xmlns:a16="http://schemas.microsoft.com/office/drawing/2014/main" id="{DAB9FB41-83F3-40EA-84A3-F07A981E97B1}"/>
                </a:ext>
              </a:extLst>
            </p:cNvPr>
            <p:cNvPicPr>
              <a:picLocks noChangeAspect="1"/>
            </p:cNvPicPr>
            <p:nvPr/>
          </p:nvPicPr>
          <p:blipFill rotWithShape="1">
            <a:blip r:embed="rId8">
              <a:extLst>
                <a:ext uri="{28A0092B-C50C-407E-A947-70E740481C1C}">
                  <a14:useLocalDpi xmlns:a14="http://schemas.microsoft.com/office/drawing/2010/main" val="0"/>
                </a:ext>
              </a:extLst>
            </a:blip>
            <a:srcRect t="3791" b="21753"/>
            <a:stretch/>
          </p:blipFill>
          <p:spPr>
            <a:xfrm>
              <a:off x="4914470" y="4448432"/>
              <a:ext cx="1800000" cy="1800000"/>
            </a:xfrm>
            <a:prstGeom prst="ellipse">
              <a:avLst/>
            </a:prstGeom>
          </p:spPr>
        </p:pic>
        <p:sp>
          <p:nvSpPr>
            <p:cNvPr id="33" name="TextBox 32">
              <a:extLst>
                <a:ext uri="{FF2B5EF4-FFF2-40B4-BE49-F238E27FC236}">
                  <a16:creationId xmlns:a16="http://schemas.microsoft.com/office/drawing/2014/main" id="{84CACCE4-AA40-4660-847C-1C9FB6E1079C}"/>
                </a:ext>
              </a:extLst>
            </p:cNvPr>
            <p:cNvSpPr txBox="1"/>
            <p:nvPr/>
          </p:nvSpPr>
          <p:spPr>
            <a:xfrm>
              <a:off x="3988706" y="6248430"/>
              <a:ext cx="3651528" cy="1025482"/>
            </a:xfrm>
            <a:prstGeom prst="rect">
              <a:avLst/>
            </a:prstGeom>
            <a:noFill/>
          </p:spPr>
          <p:txBody>
            <a:bodyPr wrap="square" rtlCol="0">
              <a:spAutoFit/>
            </a:bodyPr>
            <a:lstStyle/>
            <a:p>
              <a:pPr algn="ctr"/>
              <a:r>
                <a:rPr lang="en-US" sz="1600" b="1" dirty="0">
                  <a:latin typeface="Montserrat" panose="00000500000000000000" pitchFamily="2" charset="0"/>
                </a:rPr>
                <a:t>Dr. STAV ROSENZWEIG</a:t>
              </a:r>
            </a:p>
            <a:p>
              <a:pPr algn="ctr"/>
              <a:r>
                <a:rPr lang="en-US" sz="1600" dirty="0">
                  <a:latin typeface="Montserrat" panose="00000500000000000000" pitchFamily="2" charset="0"/>
                </a:rPr>
                <a:t>GGFBM Academic consultant</a:t>
              </a:r>
            </a:p>
          </p:txBody>
        </p:sp>
      </p:grpSp>
      <p:pic>
        <p:nvPicPr>
          <p:cNvPr id="5" name="תמונה 4"/>
          <p:cNvPicPr>
            <a:picLocks noChangeAspect="1"/>
          </p:cNvPicPr>
          <p:nvPr/>
        </p:nvPicPr>
        <p:blipFill rotWithShape="1">
          <a:blip r:embed="rId9" cstate="print">
            <a:extLst>
              <a:ext uri="{28A0092B-C50C-407E-A947-70E740481C1C}">
                <a14:useLocalDpi xmlns:a14="http://schemas.microsoft.com/office/drawing/2010/main" val="0"/>
              </a:ext>
            </a:extLst>
          </a:blip>
          <a:srcRect l="16162" t="15262" b="25200"/>
          <a:stretch/>
        </p:blipFill>
        <p:spPr>
          <a:xfrm>
            <a:off x="6289638" y="4503885"/>
            <a:ext cx="1485104" cy="1488027"/>
          </a:xfrm>
          <a:prstGeom prst="ellipse">
            <a:avLst/>
          </a:prstGeom>
        </p:spPr>
      </p:pic>
    </p:spTree>
    <p:extLst>
      <p:ext uri="{BB962C8B-B14F-4D97-AF65-F5344CB8AC3E}">
        <p14:creationId xmlns:p14="http://schemas.microsoft.com/office/powerpoint/2010/main" val="128843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The real story behind Philippe Petit's World Trade Center high-wire stunt -  Curbed NY"/>
          <p:cNvPicPr>
            <a:picLocks noChangeAspect="1" noChangeArrowheads="1"/>
          </p:cNvPicPr>
          <p:nvPr/>
        </p:nvPicPr>
        <p:blipFill rotWithShape="1">
          <a:blip r:embed="rId2">
            <a:extLst>
              <a:ext uri="{28A0092B-C50C-407E-A947-70E740481C1C}">
                <a14:useLocalDpi xmlns:a14="http://schemas.microsoft.com/office/drawing/2010/main" val="0"/>
              </a:ext>
            </a:extLst>
          </a:blip>
          <a:srcRect l="27478" t="8670" r="14807" b="-8670"/>
          <a:stretch/>
        </p:blipFill>
        <p:spPr bwMode="auto">
          <a:xfrm>
            <a:off x="105743" y="576793"/>
            <a:ext cx="4082898" cy="6883624"/>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1">
            <a:extLst>
              <a:ext uri="{FF2B5EF4-FFF2-40B4-BE49-F238E27FC236}">
                <a16:creationId xmlns:a16="http://schemas.microsoft.com/office/drawing/2014/main" id="{EC79C5DC-3B87-49B1-A9E5-6D163156259A}"/>
              </a:ext>
            </a:extLst>
          </p:cNvPr>
          <p:cNvSpPr txBox="1">
            <a:spLocks/>
          </p:cNvSpPr>
          <p:nvPr/>
        </p:nvSpPr>
        <p:spPr>
          <a:xfrm>
            <a:off x="3834937" y="481626"/>
            <a:ext cx="8119465" cy="8436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ontserrat" panose="00000500000000000000" pitchFamily="2" charset="0"/>
              </a:rPr>
              <a:t>With a lot of help and support :</a:t>
            </a:r>
          </a:p>
        </p:txBody>
      </p:sp>
      <p:sp>
        <p:nvSpPr>
          <p:cNvPr id="7" name="TextBox 6">
            <a:extLst>
              <a:ext uri="{FF2B5EF4-FFF2-40B4-BE49-F238E27FC236}">
                <a16:creationId xmlns:a16="http://schemas.microsoft.com/office/drawing/2014/main" id="{0E3D3FB4-7267-4F77-A1B9-2A5DF2700220}"/>
              </a:ext>
            </a:extLst>
          </p:cNvPr>
          <p:cNvSpPr txBox="1"/>
          <p:nvPr/>
        </p:nvSpPr>
        <p:spPr>
          <a:xfrm>
            <a:off x="5945892" y="1865719"/>
            <a:ext cx="5728523" cy="3785652"/>
          </a:xfrm>
          <a:prstGeom prst="rect">
            <a:avLst/>
          </a:prstGeom>
          <a:noFill/>
        </p:spPr>
        <p:txBody>
          <a:bodyPr wrap="square" rtlCol="0">
            <a:spAutoFit/>
          </a:bodyPr>
          <a:lstStyle/>
          <a:p>
            <a:endParaRPr lang="en-US" sz="2400" dirty="0">
              <a:latin typeface="Montserrat" panose="00000500000000000000" pitchFamily="2" charset="0"/>
            </a:endParaRPr>
          </a:p>
          <a:p>
            <a:endParaRPr lang="en-US" sz="2400" dirty="0">
              <a:latin typeface="Montserrat" panose="00000500000000000000" pitchFamily="2" charset="0"/>
            </a:endParaRPr>
          </a:p>
          <a:p>
            <a:r>
              <a:rPr lang="en-US" sz="2400" dirty="0">
                <a:latin typeface="Montserrat" panose="00000500000000000000" pitchFamily="2" charset="0"/>
              </a:rPr>
              <a:t> </a:t>
            </a:r>
          </a:p>
          <a:p>
            <a:r>
              <a:rPr lang="en-US" sz="2400" dirty="0">
                <a:latin typeface="Montserrat" panose="00000500000000000000" pitchFamily="2" charset="0"/>
              </a:rPr>
              <a:t>Full support of BGU Management</a:t>
            </a:r>
          </a:p>
          <a:p>
            <a:endParaRPr lang="en-US" sz="2400" dirty="0">
              <a:latin typeface="Montserrat" panose="00000500000000000000" pitchFamily="2" charset="0"/>
            </a:endParaRPr>
          </a:p>
          <a:p>
            <a:endParaRPr lang="en-US" sz="2400" dirty="0">
              <a:latin typeface="Montserrat" panose="00000500000000000000" pitchFamily="2" charset="0"/>
            </a:endParaRPr>
          </a:p>
          <a:p>
            <a:r>
              <a:rPr lang="en-US" sz="2400" dirty="0">
                <a:latin typeface="Montserrat" panose="00000500000000000000" pitchFamily="2" charset="0"/>
              </a:rPr>
              <a:t>Backwind from BGU Departments </a:t>
            </a:r>
            <a:endParaRPr lang="he-IL" sz="2400" dirty="0">
              <a:latin typeface="Montserrat" panose="00000500000000000000" pitchFamily="2" charset="0"/>
            </a:endParaRPr>
          </a:p>
          <a:p>
            <a:endParaRPr lang="en-US" sz="2400" dirty="0">
              <a:latin typeface="Montserrat" panose="00000500000000000000" pitchFamily="2" charset="0"/>
            </a:endParaRPr>
          </a:p>
          <a:p>
            <a:endParaRPr lang="en-US" sz="2400" dirty="0">
              <a:latin typeface="Montserrat" panose="00000500000000000000" pitchFamily="2" charset="0"/>
            </a:endParaRPr>
          </a:p>
          <a:p>
            <a:r>
              <a:rPr lang="en-US" sz="2400" dirty="0">
                <a:latin typeface="Montserrat" panose="00000500000000000000" pitchFamily="2" charset="0"/>
              </a:rPr>
              <a:t>Personal help of BGU’s leading staff</a:t>
            </a:r>
          </a:p>
        </p:txBody>
      </p:sp>
      <p:pic>
        <p:nvPicPr>
          <p:cNvPr id="9" name="Picture 8">
            <a:extLst>
              <a:ext uri="{FF2B5EF4-FFF2-40B4-BE49-F238E27FC236}">
                <a16:creationId xmlns:a16="http://schemas.microsoft.com/office/drawing/2014/main" id="{2E3E090E-C98D-4E34-9778-CE6726B19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20" y="2887355"/>
            <a:ext cx="540000" cy="540000"/>
          </a:xfrm>
          <a:prstGeom prst="rect">
            <a:avLst/>
          </a:prstGeom>
        </p:spPr>
      </p:pic>
      <p:pic>
        <p:nvPicPr>
          <p:cNvPr id="12" name="Picture 11">
            <a:extLst>
              <a:ext uri="{FF2B5EF4-FFF2-40B4-BE49-F238E27FC236}">
                <a16:creationId xmlns:a16="http://schemas.microsoft.com/office/drawing/2014/main" id="{AFDB6715-D630-458E-BEF7-C4E2FCD3F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20" y="3969730"/>
            <a:ext cx="540000" cy="540000"/>
          </a:xfrm>
          <a:prstGeom prst="rect">
            <a:avLst/>
          </a:prstGeom>
        </p:spPr>
      </p:pic>
      <p:pic>
        <p:nvPicPr>
          <p:cNvPr id="13" name="Picture 12">
            <a:extLst>
              <a:ext uri="{FF2B5EF4-FFF2-40B4-BE49-F238E27FC236}">
                <a16:creationId xmlns:a16="http://schemas.microsoft.com/office/drawing/2014/main" id="{ABC3E11D-A208-4E6F-B504-9BB4DB093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5892" y="5050181"/>
            <a:ext cx="540000" cy="540000"/>
          </a:xfrm>
          <a:prstGeom prst="rect">
            <a:avLst/>
          </a:prstGeom>
        </p:spPr>
      </p:pic>
      <p:sp>
        <p:nvSpPr>
          <p:cNvPr id="15" name="Right Triangle 14">
            <a:extLst>
              <a:ext uri="{FF2B5EF4-FFF2-40B4-BE49-F238E27FC236}">
                <a16:creationId xmlns:a16="http://schemas.microsoft.com/office/drawing/2014/main" id="{1E2F5BB8-2047-4BBC-8E6A-3A691F697784}"/>
              </a:ext>
            </a:extLst>
          </p:cNvPr>
          <p:cNvSpPr/>
          <p:nvPr/>
        </p:nvSpPr>
        <p:spPr>
          <a:xfrm flipV="1">
            <a:off x="-9164" y="260204"/>
            <a:ext cx="1138335"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712B9F9-7199-4EA3-8BD0-0AF21DC3A841}"/>
              </a:ext>
            </a:extLst>
          </p:cNvPr>
          <p:cNvCxnSpPr>
            <a:cxnSpLocks/>
          </p:cNvCxnSpPr>
          <p:nvPr/>
        </p:nvCxnSpPr>
        <p:spPr>
          <a:xfrm>
            <a:off x="1009601" y="59793"/>
            <a:ext cx="2275182" cy="6858000"/>
          </a:xfrm>
          <a:prstGeom prst="line">
            <a:avLst/>
          </a:prstGeom>
          <a:ln w="2540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9549014">
            <a:off x="6474112" y="3464607"/>
            <a:ext cx="4738255" cy="1107996"/>
          </a:xfrm>
          <a:prstGeom prst="rect">
            <a:avLst/>
          </a:prstGeom>
          <a:noFill/>
        </p:spPr>
        <p:txBody>
          <a:bodyPr wrap="square" rtlCol="1">
            <a:spAutoFit/>
          </a:bodyPr>
          <a:lstStyle/>
          <a:p>
            <a:r>
              <a:rPr lang="en-GB" sz="6600" b="1" dirty="0">
                <a:solidFill>
                  <a:srgbClr val="FF0000"/>
                </a:solidFill>
                <a:latin typeface="Monotype Corsiva" panose="03010101010201010101" pitchFamily="66" charset="0"/>
              </a:rPr>
              <a:t>12 Month …..</a:t>
            </a:r>
            <a:endParaRPr lang="he-IL" sz="6600" b="1" dirty="0">
              <a:solidFill>
                <a:srgbClr val="FF0000"/>
              </a:solidFill>
              <a:latin typeface="Monotype Corsiva" panose="03010101010201010101" pitchFamily="66" charset="0"/>
            </a:endParaRPr>
          </a:p>
        </p:txBody>
      </p:sp>
    </p:spTree>
    <p:extLst>
      <p:ext uri="{BB962C8B-B14F-4D97-AF65-F5344CB8AC3E}">
        <p14:creationId xmlns:p14="http://schemas.microsoft.com/office/powerpoint/2010/main" val="37722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Down 1">
            <a:extLst>
              <a:ext uri="{FF2B5EF4-FFF2-40B4-BE49-F238E27FC236}">
                <a16:creationId xmlns:a16="http://schemas.microsoft.com/office/drawing/2014/main" id="{568594BA-15E5-A0AB-8C12-C121C6F20985}"/>
              </a:ext>
            </a:extLst>
          </p:cNvPr>
          <p:cNvSpPr/>
          <p:nvPr/>
        </p:nvSpPr>
        <p:spPr>
          <a:xfrm rot="10800000">
            <a:off x="5924592" y="1540040"/>
            <a:ext cx="1279442" cy="2518612"/>
          </a:xfrm>
          <a:prstGeom prst="downArrow">
            <a:avLst>
              <a:gd name="adj1" fmla="val 50000"/>
              <a:gd name="adj2" fmla="val 671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05250E-C70D-0C2E-0069-03544A11D663}"/>
              </a:ext>
            </a:extLst>
          </p:cNvPr>
          <p:cNvSpPr txBox="1"/>
          <p:nvPr/>
        </p:nvSpPr>
        <p:spPr>
          <a:xfrm>
            <a:off x="3276684" y="2656974"/>
            <a:ext cx="5162466" cy="1862048"/>
          </a:xfrm>
          <a:prstGeom prst="rect">
            <a:avLst/>
          </a:prstGeom>
          <a:noFill/>
        </p:spPr>
        <p:txBody>
          <a:bodyPr wrap="square" rtlCol="0">
            <a:spAutoFit/>
          </a:bodyPr>
          <a:lstStyle/>
          <a:p>
            <a:r>
              <a:rPr lang="en-US" sz="11500" dirty="0"/>
              <a:t>MBA  P</a:t>
            </a:r>
          </a:p>
        </p:txBody>
      </p:sp>
    </p:spTree>
    <p:extLst>
      <p:ext uri="{BB962C8B-B14F-4D97-AF65-F5344CB8AC3E}">
        <p14:creationId xmlns:p14="http://schemas.microsoft.com/office/powerpoint/2010/main" val="4028754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a:extLst>
              <a:ext uri="{FF2B5EF4-FFF2-40B4-BE49-F238E27FC236}">
                <a16:creationId xmlns:a16="http://schemas.microsoft.com/office/drawing/2014/main" id="{BCE2DDEB-1044-4A9C-981A-26FF7392FE21}"/>
              </a:ext>
            </a:extLst>
          </p:cNvPr>
          <p:cNvSpPr txBox="1">
            <a:spLocks/>
          </p:cNvSpPr>
          <p:nvPr/>
        </p:nvSpPr>
        <p:spPr>
          <a:xfrm>
            <a:off x="5241122" y="892281"/>
            <a:ext cx="6366160" cy="8436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ontserrat" panose="00000500000000000000" pitchFamily="2" charset="0"/>
              </a:rPr>
              <a:t>What is MBAIP?</a:t>
            </a:r>
          </a:p>
        </p:txBody>
      </p:sp>
      <p:sp>
        <p:nvSpPr>
          <p:cNvPr id="6" name="TextBox 5">
            <a:extLst>
              <a:ext uri="{FF2B5EF4-FFF2-40B4-BE49-F238E27FC236}">
                <a16:creationId xmlns:a16="http://schemas.microsoft.com/office/drawing/2014/main" id="{B388D543-2A88-445E-84A8-88BF8FD3CC41}"/>
              </a:ext>
            </a:extLst>
          </p:cNvPr>
          <p:cNvSpPr txBox="1"/>
          <p:nvPr/>
        </p:nvSpPr>
        <p:spPr>
          <a:xfrm>
            <a:off x="6059488" y="1623016"/>
            <a:ext cx="5898825" cy="4154984"/>
          </a:xfrm>
          <a:prstGeom prst="rect">
            <a:avLst/>
          </a:prstGeom>
          <a:noFill/>
        </p:spPr>
        <p:txBody>
          <a:bodyPr wrap="square" rtlCol="0">
            <a:spAutoFit/>
          </a:bodyPr>
          <a:lstStyle/>
          <a:p>
            <a:r>
              <a:rPr lang="en-US" sz="2400" dirty="0">
                <a:latin typeface="Montserrat" panose="00000500000000000000" pitchFamily="2" charset="0"/>
              </a:rPr>
              <a:t>An academic program for international  students</a:t>
            </a:r>
          </a:p>
          <a:p>
            <a:endParaRPr lang="en-US" sz="2400" dirty="0">
              <a:latin typeface="Montserrat" panose="00000500000000000000" pitchFamily="2" charset="0"/>
            </a:endParaRPr>
          </a:p>
          <a:p>
            <a:r>
              <a:rPr lang="en-US" sz="2400" dirty="0">
                <a:latin typeface="Montserrat" panose="00000500000000000000" pitchFamily="2" charset="0"/>
              </a:rPr>
              <a:t>We aim to develop the next generation of managers </a:t>
            </a:r>
          </a:p>
          <a:p>
            <a:endParaRPr lang="en-US" sz="2400" dirty="0">
              <a:latin typeface="Montserrat" panose="00000500000000000000" pitchFamily="2" charset="0"/>
            </a:endParaRPr>
          </a:p>
          <a:p>
            <a:endParaRPr lang="en-US" sz="2400" dirty="0">
              <a:latin typeface="Montserrat" panose="00000500000000000000" pitchFamily="2" charset="0"/>
            </a:endParaRPr>
          </a:p>
          <a:p>
            <a:r>
              <a:rPr lang="en-US" sz="2400" dirty="0">
                <a:latin typeface="Montserrat" panose="00000500000000000000" pitchFamily="2" charset="0"/>
              </a:rPr>
              <a:t>One year</a:t>
            </a:r>
          </a:p>
          <a:p>
            <a:endParaRPr lang="en-US" sz="2400" dirty="0">
              <a:latin typeface="Montserrat" panose="00000500000000000000" pitchFamily="2" charset="0"/>
            </a:endParaRPr>
          </a:p>
          <a:p>
            <a:endParaRPr lang="en-US" sz="2400" dirty="0">
              <a:latin typeface="Montserrat" panose="00000500000000000000" pitchFamily="2" charset="0"/>
            </a:endParaRPr>
          </a:p>
          <a:p>
            <a:r>
              <a:rPr lang="en-US" sz="2400" dirty="0">
                <a:latin typeface="Montserrat" panose="00000500000000000000" pitchFamily="2" charset="0"/>
              </a:rPr>
              <a:t>Project base curriculum</a:t>
            </a:r>
          </a:p>
        </p:txBody>
      </p:sp>
      <p:pic>
        <p:nvPicPr>
          <p:cNvPr id="8" name="Picture 7">
            <a:extLst>
              <a:ext uri="{FF2B5EF4-FFF2-40B4-BE49-F238E27FC236}">
                <a16:creationId xmlns:a16="http://schemas.microsoft.com/office/drawing/2014/main" id="{7A6C5CB5-6BAF-4F92-A429-B76B408AC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8832" y="1890128"/>
            <a:ext cx="540000" cy="540000"/>
          </a:xfrm>
          <a:prstGeom prst="rect">
            <a:avLst/>
          </a:prstGeom>
        </p:spPr>
      </p:pic>
      <p:pic>
        <p:nvPicPr>
          <p:cNvPr id="10" name="Picture 9">
            <a:extLst>
              <a:ext uri="{FF2B5EF4-FFF2-40B4-BE49-F238E27FC236}">
                <a16:creationId xmlns:a16="http://schemas.microsoft.com/office/drawing/2014/main" id="{34A2858E-1ECF-4378-93DC-F564A10CBF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4153" y="4079663"/>
            <a:ext cx="540000" cy="540000"/>
          </a:xfrm>
          <a:prstGeom prst="rect">
            <a:avLst/>
          </a:prstGeom>
        </p:spPr>
      </p:pic>
      <p:pic>
        <p:nvPicPr>
          <p:cNvPr id="12" name="Picture 11">
            <a:extLst>
              <a:ext uri="{FF2B5EF4-FFF2-40B4-BE49-F238E27FC236}">
                <a16:creationId xmlns:a16="http://schemas.microsoft.com/office/drawing/2014/main" id="{9ECE1A8F-FE15-4F62-9CDD-8F0B53830D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153" y="5054208"/>
            <a:ext cx="540000" cy="540000"/>
          </a:xfrm>
          <a:prstGeom prst="rect">
            <a:avLst/>
          </a:prstGeom>
        </p:spPr>
      </p:pic>
      <p:pic>
        <p:nvPicPr>
          <p:cNvPr id="3" name="תמונה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 y="0"/>
            <a:ext cx="4571622" cy="6857433"/>
          </a:xfrm>
          <a:prstGeom prst="rect">
            <a:avLst/>
          </a:prstGeom>
        </p:spPr>
      </p:pic>
      <p:sp>
        <p:nvSpPr>
          <p:cNvPr id="4" name="Rectangle 3">
            <a:extLst>
              <a:ext uri="{FF2B5EF4-FFF2-40B4-BE49-F238E27FC236}">
                <a16:creationId xmlns:a16="http://schemas.microsoft.com/office/drawing/2014/main" id="{688E4D49-BCFC-48F0-BC7F-388EBC4DDAA7}"/>
              </a:ext>
            </a:extLst>
          </p:cNvPr>
          <p:cNvSpPr/>
          <p:nvPr/>
        </p:nvSpPr>
        <p:spPr>
          <a:xfrm>
            <a:off x="2412000" y="0"/>
            <a:ext cx="3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1B90198-6F96-408E-929A-E9228C4B96B7}"/>
              </a:ext>
            </a:extLst>
          </p:cNvPr>
          <p:cNvSpPr/>
          <p:nvPr/>
        </p:nvSpPr>
        <p:spPr>
          <a:xfrm>
            <a:off x="2772000" y="4698000"/>
            <a:ext cx="180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6">
            <a:extLst>
              <a:ext uri="{FF2B5EF4-FFF2-40B4-BE49-F238E27FC236}">
                <a16:creationId xmlns:a16="http://schemas.microsoft.com/office/drawing/2014/main" id="{05B63DCB-F11C-4D60-9E46-9BB7F8F12468}"/>
              </a:ext>
            </a:extLst>
          </p:cNvPr>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184374" y="3224463"/>
            <a:ext cx="703963" cy="150655"/>
          </a:xfrm>
          <a:prstGeom prst="rect">
            <a:avLst/>
          </a:prstGeom>
        </p:spPr>
      </p:pic>
    </p:spTree>
    <p:extLst>
      <p:ext uri="{BB962C8B-B14F-4D97-AF65-F5344CB8AC3E}">
        <p14:creationId xmlns:p14="http://schemas.microsoft.com/office/powerpoint/2010/main" val="36774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6BC6A2-51AB-19E6-214C-90B93E1058E6}"/>
              </a:ext>
            </a:extLst>
          </p:cNvPr>
          <p:cNvPicPr>
            <a:picLocks noChangeAspect="1"/>
          </p:cNvPicPr>
          <p:nvPr/>
        </p:nvPicPr>
        <p:blipFill>
          <a:blip r:embed="rId3"/>
          <a:stretch>
            <a:fillRect/>
          </a:stretch>
        </p:blipFill>
        <p:spPr>
          <a:xfrm>
            <a:off x="17488" y="0"/>
            <a:ext cx="12157023" cy="6858000"/>
          </a:xfrm>
          <a:prstGeom prst="rect">
            <a:avLst/>
          </a:prstGeom>
        </p:spPr>
      </p:pic>
    </p:spTree>
    <p:extLst>
      <p:ext uri="{BB962C8B-B14F-4D97-AF65-F5344CB8AC3E}">
        <p14:creationId xmlns:p14="http://schemas.microsoft.com/office/powerpoint/2010/main" val="409854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750017-C592-D21F-470A-20C4041802BC}"/>
              </a:ext>
            </a:extLst>
          </p:cNvPr>
          <p:cNvPicPr>
            <a:picLocks noChangeAspect="1"/>
          </p:cNvPicPr>
          <p:nvPr/>
        </p:nvPicPr>
        <p:blipFill>
          <a:blip r:embed="rId2"/>
          <a:stretch>
            <a:fillRect/>
          </a:stretch>
        </p:blipFill>
        <p:spPr>
          <a:xfrm>
            <a:off x="34485" y="0"/>
            <a:ext cx="12123029" cy="6858000"/>
          </a:xfrm>
          <a:prstGeom prst="rect">
            <a:avLst/>
          </a:prstGeom>
        </p:spPr>
      </p:pic>
      <p:pic>
        <p:nvPicPr>
          <p:cNvPr id="7" name="Picture 6">
            <a:extLst>
              <a:ext uri="{FF2B5EF4-FFF2-40B4-BE49-F238E27FC236}">
                <a16:creationId xmlns:a16="http://schemas.microsoft.com/office/drawing/2014/main" id="{61106D54-749C-9DB8-1DD7-C607209113A1}"/>
              </a:ext>
            </a:extLst>
          </p:cNvPr>
          <p:cNvPicPr>
            <a:picLocks noChangeAspect="1"/>
          </p:cNvPicPr>
          <p:nvPr/>
        </p:nvPicPr>
        <p:blipFill>
          <a:blip r:embed="rId2"/>
          <a:stretch>
            <a:fillRect/>
          </a:stretch>
        </p:blipFill>
        <p:spPr>
          <a:xfrm>
            <a:off x="34485" y="0"/>
            <a:ext cx="12123029" cy="6858000"/>
          </a:xfrm>
          <a:prstGeom prst="rect">
            <a:avLst/>
          </a:prstGeom>
        </p:spPr>
      </p:pic>
    </p:spTree>
    <p:extLst>
      <p:ext uri="{BB962C8B-B14F-4D97-AF65-F5344CB8AC3E}">
        <p14:creationId xmlns:p14="http://schemas.microsoft.com/office/powerpoint/2010/main" val="116333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C811C-9797-5C3B-B7EC-23F788622CEA}"/>
              </a:ext>
            </a:extLst>
          </p:cNvPr>
          <p:cNvPicPr>
            <a:picLocks noChangeAspect="1"/>
          </p:cNvPicPr>
          <p:nvPr/>
        </p:nvPicPr>
        <p:blipFill>
          <a:blip r:embed="rId2"/>
          <a:stretch>
            <a:fillRect/>
          </a:stretch>
        </p:blipFill>
        <p:spPr>
          <a:xfrm>
            <a:off x="10838" y="0"/>
            <a:ext cx="12170324" cy="6858000"/>
          </a:xfrm>
          <a:prstGeom prst="rect">
            <a:avLst/>
          </a:prstGeom>
        </p:spPr>
      </p:pic>
    </p:spTree>
    <p:extLst>
      <p:ext uri="{BB962C8B-B14F-4D97-AF65-F5344CB8AC3E}">
        <p14:creationId xmlns:p14="http://schemas.microsoft.com/office/powerpoint/2010/main" val="3661741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57163-BECA-A94B-864D-422289A0EEAF}"/>
              </a:ext>
            </a:extLst>
          </p:cNvPr>
          <p:cNvPicPr>
            <a:picLocks noChangeAspect="1"/>
          </p:cNvPicPr>
          <p:nvPr/>
        </p:nvPicPr>
        <p:blipFill>
          <a:blip r:embed="rId2"/>
          <a:stretch>
            <a:fillRect/>
          </a:stretch>
        </p:blipFill>
        <p:spPr>
          <a:xfrm>
            <a:off x="41088" y="0"/>
            <a:ext cx="12109824" cy="6858000"/>
          </a:xfrm>
          <a:prstGeom prst="rect">
            <a:avLst/>
          </a:prstGeom>
        </p:spPr>
      </p:pic>
    </p:spTree>
    <p:extLst>
      <p:ext uri="{BB962C8B-B14F-4D97-AF65-F5344CB8AC3E}">
        <p14:creationId xmlns:p14="http://schemas.microsoft.com/office/powerpoint/2010/main" val="287119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a:extLst>
              <a:ext uri="{FF2B5EF4-FFF2-40B4-BE49-F238E27FC236}">
                <a16:creationId xmlns:a16="http://schemas.microsoft.com/office/drawing/2014/main" id="{BCE2DDEB-1044-4A9C-981A-26FF7392FE21}"/>
              </a:ext>
            </a:extLst>
          </p:cNvPr>
          <p:cNvSpPr txBox="1">
            <a:spLocks/>
          </p:cNvSpPr>
          <p:nvPr/>
        </p:nvSpPr>
        <p:spPr>
          <a:xfrm>
            <a:off x="5241122" y="892281"/>
            <a:ext cx="6366160" cy="8436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ontserrat" panose="00000500000000000000" pitchFamily="2" charset="0"/>
              </a:rPr>
              <a:t>What is LEADERS?</a:t>
            </a:r>
          </a:p>
        </p:txBody>
      </p:sp>
      <p:sp>
        <p:nvSpPr>
          <p:cNvPr id="6" name="TextBox 5">
            <a:extLst>
              <a:ext uri="{FF2B5EF4-FFF2-40B4-BE49-F238E27FC236}">
                <a16:creationId xmlns:a16="http://schemas.microsoft.com/office/drawing/2014/main" id="{B388D543-2A88-445E-84A8-88BF8FD3CC41}"/>
              </a:ext>
            </a:extLst>
          </p:cNvPr>
          <p:cNvSpPr txBox="1"/>
          <p:nvPr/>
        </p:nvSpPr>
        <p:spPr>
          <a:xfrm>
            <a:off x="6059488" y="1623016"/>
            <a:ext cx="5898825" cy="4154984"/>
          </a:xfrm>
          <a:prstGeom prst="rect">
            <a:avLst/>
          </a:prstGeom>
          <a:noFill/>
        </p:spPr>
        <p:txBody>
          <a:bodyPr wrap="square" rtlCol="0">
            <a:spAutoFit/>
          </a:bodyPr>
          <a:lstStyle/>
          <a:p>
            <a:r>
              <a:rPr lang="en-US" sz="2400" dirty="0">
                <a:latin typeface="Montserrat" panose="00000500000000000000" pitchFamily="2" charset="0"/>
              </a:rPr>
              <a:t>An academic program for outstanding  students</a:t>
            </a:r>
          </a:p>
          <a:p>
            <a:endParaRPr lang="en-US" sz="2400" dirty="0">
              <a:latin typeface="Montserrat" panose="00000500000000000000" pitchFamily="2" charset="0"/>
            </a:endParaRPr>
          </a:p>
          <a:p>
            <a:r>
              <a:rPr lang="en-US" sz="2400" dirty="0">
                <a:latin typeface="Montserrat" panose="00000500000000000000" pitchFamily="2" charset="0"/>
              </a:rPr>
              <a:t>We aim to develop the next generation of Entrepreneurial leaders  </a:t>
            </a:r>
          </a:p>
          <a:p>
            <a:endParaRPr lang="en-US" sz="2400" dirty="0">
              <a:latin typeface="Montserrat" panose="00000500000000000000" pitchFamily="2" charset="0"/>
            </a:endParaRPr>
          </a:p>
          <a:p>
            <a:r>
              <a:rPr lang="en-US" sz="2400" dirty="0">
                <a:latin typeface="Montserrat" panose="00000500000000000000" pitchFamily="2" charset="0"/>
              </a:rPr>
              <a:t>Students from all faculties </a:t>
            </a:r>
          </a:p>
          <a:p>
            <a:endParaRPr lang="en-US" sz="2400" dirty="0">
              <a:latin typeface="Montserrat" panose="00000500000000000000" pitchFamily="2" charset="0"/>
            </a:endParaRPr>
          </a:p>
          <a:p>
            <a:r>
              <a:rPr lang="en-US" sz="2400" dirty="0">
                <a:latin typeface="Montserrat" panose="00000500000000000000" pitchFamily="2" charset="0"/>
              </a:rPr>
              <a:t>At the last year of their undergraduate studies </a:t>
            </a:r>
          </a:p>
        </p:txBody>
      </p:sp>
      <p:pic>
        <p:nvPicPr>
          <p:cNvPr id="8" name="Picture 7">
            <a:extLst>
              <a:ext uri="{FF2B5EF4-FFF2-40B4-BE49-F238E27FC236}">
                <a16:creationId xmlns:a16="http://schemas.microsoft.com/office/drawing/2014/main" id="{7A6C5CB5-6BAF-4F92-A429-B76B408AC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8832" y="1890128"/>
            <a:ext cx="540000" cy="540000"/>
          </a:xfrm>
          <a:prstGeom prst="rect">
            <a:avLst/>
          </a:prstGeom>
        </p:spPr>
      </p:pic>
      <p:pic>
        <p:nvPicPr>
          <p:cNvPr id="10" name="Picture 9">
            <a:extLst>
              <a:ext uri="{FF2B5EF4-FFF2-40B4-BE49-F238E27FC236}">
                <a16:creationId xmlns:a16="http://schemas.microsoft.com/office/drawing/2014/main" id="{34A2858E-1ECF-4378-93DC-F564A10CBF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4153" y="4079663"/>
            <a:ext cx="540000" cy="540000"/>
          </a:xfrm>
          <a:prstGeom prst="rect">
            <a:avLst/>
          </a:prstGeom>
        </p:spPr>
      </p:pic>
      <p:pic>
        <p:nvPicPr>
          <p:cNvPr id="12" name="Picture 11">
            <a:extLst>
              <a:ext uri="{FF2B5EF4-FFF2-40B4-BE49-F238E27FC236}">
                <a16:creationId xmlns:a16="http://schemas.microsoft.com/office/drawing/2014/main" id="{9ECE1A8F-FE15-4F62-9CDD-8F0B53830D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153" y="5054208"/>
            <a:ext cx="540000" cy="540000"/>
          </a:xfrm>
          <a:prstGeom prst="rect">
            <a:avLst/>
          </a:prstGeom>
        </p:spPr>
      </p:pic>
      <p:pic>
        <p:nvPicPr>
          <p:cNvPr id="3" name="תמונה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 y="0"/>
            <a:ext cx="4571622" cy="6857433"/>
          </a:xfrm>
          <a:prstGeom prst="rect">
            <a:avLst/>
          </a:prstGeom>
        </p:spPr>
      </p:pic>
      <p:sp>
        <p:nvSpPr>
          <p:cNvPr id="4" name="Rectangle 3">
            <a:extLst>
              <a:ext uri="{FF2B5EF4-FFF2-40B4-BE49-F238E27FC236}">
                <a16:creationId xmlns:a16="http://schemas.microsoft.com/office/drawing/2014/main" id="{688E4D49-BCFC-48F0-BC7F-388EBC4DDAA7}"/>
              </a:ext>
            </a:extLst>
          </p:cNvPr>
          <p:cNvSpPr/>
          <p:nvPr/>
        </p:nvSpPr>
        <p:spPr>
          <a:xfrm>
            <a:off x="2412000" y="0"/>
            <a:ext cx="3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1B90198-6F96-408E-929A-E9228C4B96B7}"/>
              </a:ext>
            </a:extLst>
          </p:cNvPr>
          <p:cNvSpPr/>
          <p:nvPr/>
        </p:nvSpPr>
        <p:spPr>
          <a:xfrm>
            <a:off x="2772000" y="4698000"/>
            <a:ext cx="180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6">
            <a:extLst>
              <a:ext uri="{FF2B5EF4-FFF2-40B4-BE49-F238E27FC236}">
                <a16:creationId xmlns:a16="http://schemas.microsoft.com/office/drawing/2014/main" id="{05B63DCB-F11C-4D60-9E46-9BB7F8F12468}"/>
              </a:ext>
            </a:extLst>
          </p:cNvPr>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184374" y="3224463"/>
            <a:ext cx="703963" cy="150655"/>
          </a:xfrm>
          <a:prstGeom prst="rect">
            <a:avLst/>
          </a:prstGeom>
        </p:spPr>
      </p:pic>
    </p:spTree>
    <p:extLst>
      <p:ext uri="{BB962C8B-B14F-4D97-AF65-F5344CB8AC3E}">
        <p14:creationId xmlns:p14="http://schemas.microsoft.com/office/powerpoint/2010/main" val="202906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9D166-54DB-674B-EEA8-2AF5807B952A}"/>
              </a:ext>
            </a:extLst>
          </p:cNvPr>
          <p:cNvPicPr>
            <a:picLocks noChangeAspect="1"/>
          </p:cNvPicPr>
          <p:nvPr/>
        </p:nvPicPr>
        <p:blipFill>
          <a:blip r:embed="rId2"/>
          <a:stretch>
            <a:fillRect/>
          </a:stretch>
        </p:blipFill>
        <p:spPr>
          <a:xfrm>
            <a:off x="19528" y="0"/>
            <a:ext cx="12152944" cy="6858000"/>
          </a:xfrm>
          <a:prstGeom prst="rect">
            <a:avLst/>
          </a:prstGeom>
        </p:spPr>
      </p:pic>
    </p:spTree>
    <p:extLst>
      <p:ext uri="{BB962C8B-B14F-4D97-AF65-F5344CB8AC3E}">
        <p14:creationId xmlns:p14="http://schemas.microsoft.com/office/powerpoint/2010/main" val="1928330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Down 1">
            <a:extLst>
              <a:ext uri="{FF2B5EF4-FFF2-40B4-BE49-F238E27FC236}">
                <a16:creationId xmlns:a16="http://schemas.microsoft.com/office/drawing/2014/main" id="{FAB4F93B-1969-ED56-3230-89F6853615FA}"/>
              </a:ext>
            </a:extLst>
          </p:cNvPr>
          <p:cNvSpPr/>
          <p:nvPr/>
        </p:nvSpPr>
        <p:spPr>
          <a:xfrm rot="10800000">
            <a:off x="5219513" y="332552"/>
            <a:ext cx="1679945" cy="1578015"/>
          </a:xfrm>
          <a:prstGeom prst="downArrow">
            <a:avLst>
              <a:gd name="adj1" fmla="val 50000"/>
              <a:gd name="adj2" fmla="val 67196"/>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2CB736-4E21-7081-9C7A-DB04BE67621F}"/>
              </a:ext>
            </a:extLst>
          </p:cNvPr>
          <p:cNvSpPr txBox="1"/>
          <p:nvPr/>
        </p:nvSpPr>
        <p:spPr>
          <a:xfrm>
            <a:off x="404610" y="6292151"/>
            <a:ext cx="5241851" cy="369332"/>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Innovation Management &amp; Strategy &amp;Ecosystem</a:t>
            </a:r>
            <a:r>
              <a:rPr lang="en-US" dirty="0"/>
              <a:t> </a:t>
            </a:r>
          </a:p>
        </p:txBody>
      </p:sp>
      <p:sp>
        <p:nvSpPr>
          <p:cNvPr id="6" name="TextBox 5">
            <a:extLst>
              <a:ext uri="{FF2B5EF4-FFF2-40B4-BE49-F238E27FC236}">
                <a16:creationId xmlns:a16="http://schemas.microsoft.com/office/drawing/2014/main" id="{E1E1E7B7-CD14-427D-8E2D-6C9B1841B7FD}"/>
              </a:ext>
            </a:extLst>
          </p:cNvPr>
          <p:cNvSpPr txBox="1"/>
          <p:nvPr/>
        </p:nvSpPr>
        <p:spPr>
          <a:xfrm>
            <a:off x="404610" y="5644774"/>
            <a:ext cx="5179920" cy="923330"/>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Techniques for generating and refining ideas and methods</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 </a:t>
            </a:r>
            <a:endParaRPr lang="en-US" dirty="0"/>
          </a:p>
        </p:txBody>
      </p:sp>
      <p:sp>
        <p:nvSpPr>
          <p:cNvPr id="8" name="TextBox 7">
            <a:extLst>
              <a:ext uri="{FF2B5EF4-FFF2-40B4-BE49-F238E27FC236}">
                <a16:creationId xmlns:a16="http://schemas.microsoft.com/office/drawing/2014/main" id="{361B34DF-1AD5-CC32-5FA2-32829F7043D4}"/>
              </a:ext>
            </a:extLst>
          </p:cNvPr>
          <p:cNvSpPr txBox="1"/>
          <p:nvPr/>
        </p:nvSpPr>
        <p:spPr>
          <a:xfrm>
            <a:off x="404610" y="4545599"/>
            <a:ext cx="6097772" cy="369332"/>
          </a:xfrm>
          <a:prstGeom prst="rect">
            <a:avLst/>
          </a:prstGeom>
          <a:noFill/>
        </p:spPr>
        <p:txBody>
          <a:bodyPr wrap="square">
            <a:spAutoFit/>
          </a:bodyPr>
          <a:lstStyle/>
          <a:p>
            <a:r>
              <a:rPr lang="en-US" dirty="0">
                <a:solidFill>
                  <a:srgbClr val="000000"/>
                </a:solidFill>
                <a:latin typeface="Arial" panose="020B0604020202020204" pitchFamily="34" charset="0"/>
              </a:rPr>
              <a:t>Networking</a:t>
            </a:r>
            <a:endParaRPr lang="en-US" dirty="0"/>
          </a:p>
        </p:txBody>
      </p:sp>
      <p:sp>
        <p:nvSpPr>
          <p:cNvPr id="10" name="TextBox 9">
            <a:extLst>
              <a:ext uri="{FF2B5EF4-FFF2-40B4-BE49-F238E27FC236}">
                <a16:creationId xmlns:a16="http://schemas.microsoft.com/office/drawing/2014/main" id="{A6C5DFCA-B3C6-F3CD-32D5-B85AB9E9ECE3}"/>
              </a:ext>
            </a:extLst>
          </p:cNvPr>
          <p:cNvSpPr txBox="1"/>
          <p:nvPr/>
        </p:nvSpPr>
        <p:spPr>
          <a:xfrm>
            <a:off x="404610" y="4101584"/>
            <a:ext cx="6097772" cy="369332"/>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Marketing - Part 2</a:t>
            </a:r>
            <a:r>
              <a:rPr lang="en-US" dirty="0"/>
              <a:t> </a:t>
            </a:r>
          </a:p>
        </p:txBody>
      </p:sp>
      <p:sp>
        <p:nvSpPr>
          <p:cNvPr id="12" name="TextBox 11">
            <a:extLst>
              <a:ext uri="{FF2B5EF4-FFF2-40B4-BE49-F238E27FC236}">
                <a16:creationId xmlns:a16="http://schemas.microsoft.com/office/drawing/2014/main" id="{B2875F6C-F550-E62B-2ED1-E2C8ED73055D}"/>
              </a:ext>
            </a:extLst>
          </p:cNvPr>
          <p:cNvSpPr txBox="1"/>
          <p:nvPr/>
        </p:nvSpPr>
        <p:spPr>
          <a:xfrm>
            <a:off x="404610" y="4915381"/>
            <a:ext cx="6097772" cy="369332"/>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Product Market Feet</a:t>
            </a:r>
            <a:endParaRPr lang="en-US" dirty="0"/>
          </a:p>
        </p:txBody>
      </p:sp>
      <p:sp>
        <p:nvSpPr>
          <p:cNvPr id="14" name="TextBox 13">
            <a:extLst>
              <a:ext uri="{FF2B5EF4-FFF2-40B4-BE49-F238E27FC236}">
                <a16:creationId xmlns:a16="http://schemas.microsoft.com/office/drawing/2014/main" id="{C2240603-DA3B-7734-2C7E-E293FD574E57}"/>
              </a:ext>
            </a:extLst>
          </p:cNvPr>
          <p:cNvSpPr txBox="1"/>
          <p:nvPr/>
        </p:nvSpPr>
        <p:spPr>
          <a:xfrm>
            <a:off x="404610" y="5277324"/>
            <a:ext cx="6097772" cy="369332"/>
          </a:xfrm>
          <a:prstGeom prst="rect">
            <a:avLst/>
          </a:prstGeom>
          <a:noFill/>
        </p:spPr>
        <p:txBody>
          <a:bodyPr wrap="square">
            <a:spAutoFit/>
          </a:bodyPr>
          <a:lstStyle/>
          <a:p>
            <a:r>
              <a:rPr lang="en-US" sz="1800" b="0" i="0" u="none" strike="noStrike" dirty="0">
                <a:solidFill>
                  <a:srgbClr val="374151"/>
                </a:solidFill>
                <a:effectLst/>
                <a:latin typeface="Arial" panose="020B0604020202020204" pitchFamily="34" charset="0"/>
              </a:rPr>
              <a:t>Data-Driven Decision Making for Innovation</a:t>
            </a:r>
            <a:r>
              <a:rPr lang="en-US" dirty="0"/>
              <a:t> </a:t>
            </a:r>
          </a:p>
        </p:txBody>
      </p:sp>
      <p:sp>
        <p:nvSpPr>
          <p:cNvPr id="16" name="TextBox 15">
            <a:extLst>
              <a:ext uri="{FF2B5EF4-FFF2-40B4-BE49-F238E27FC236}">
                <a16:creationId xmlns:a16="http://schemas.microsoft.com/office/drawing/2014/main" id="{351D8B53-17B5-A8C4-9C2B-123F0C08D32C}"/>
              </a:ext>
            </a:extLst>
          </p:cNvPr>
          <p:cNvSpPr txBox="1"/>
          <p:nvPr/>
        </p:nvSpPr>
        <p:spPr>
          <a:xfrm>
            <a:off x="404610" y="2817591"/>
            <a:ext cx="4531365" cy="646331"/>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Innovative Financial Strategies for Rising Money and Growing Businesses</a:t>
            </a:r>
            <a:r>
              <a:rPr lang="en-US" dirty="0"/>
              <a:t> </a:t>
            </a:r>
          </a:p>
        </p:txBody>
      </p:sp>
      <p:sp>
        <p:nvSpPr>
          <p:cNvPr id="18" name="TextBox 17">
            <a:extLst>
              <a:ext uri="{FF2B5EF4-FFF2-40B4-BE49-F238E27FC236}">
                <a16:creationId xmlns:a16="http://schemas.microsoft.com/office/drawing/2014/main" id="{6AB48A1E-85AA-5788-43EE-1D0449B8EE7F}"/>
              </a:ext>
            </a:extLst>
          </p:cNvPr>
          <p:cNvSpPr txBox="1"/>
          <p:nvPr/>
        </p:nvSpPr>
        <p:spPr>
          <a:xfrm>
            <a:off x="404610" y="2393259"/>
            <a:ext cx="6097772" cy="369332"/>
          </a:xfrm>
          <a:prstGeom prst="rect">
            <a:avLst/>
          </a:prstGeom>
          <a:noFill/>
        </p:spPr>
        <p:txBody>
          <a:bodyPr wrap="square">
            <a:spAutoFit/>
          </a:bodyPr>
          <a:lstStyle/>
          <a:p>
            <a:r>
              <a:rPr lang="en-US" dirty="0">
                <a:solidFill>
                  <a:srgbClr val="000000"/>
                </a:solidFill>
                <a:latin typeface="Arial" panose="020B0604020202020204" pitchFamily="34" charset="0"/>
              </a:rPr>
              <a:t>Intellectual Property and Patents</a:t>
            </a:r>
          </a:p>
        </p:txBody>
      </p:sp>
      <p:sp>
        <p:nvSpPr>
          <p:cNvPr id="21" name="TextBox 20">
            <a:extLst>
              <a:ext uri="{FF2B5EF4-FFF2-40B4-BE49-F238E27FC236}">
                <a16:creationId xmlns:a16="http://schemas.microsoft.com/office/drawing/2014/main" id="{311F35B7-50E6-B48C-E4E5-B39F82210E55}"/>
              </a:ext>
            </a:extLst>
          </p:cNvPr>
          <p:cNvSpPr txBox="1"/>
          <p:nvPr/>
        </p:nvSpPr>
        <p:spPr>
          <a:xfrm>
            <a:off x="404610" y="3628727"/>
            <a:ext cx="2580284" cy="369332"/>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Customer Discovery</a:t>
            </a:r>
            <a:r>
              <a:rPr lang="en-US" dirty="0"/>
              <a:t> </a:t>
            </a:r>
          </a:p>
        </p:txBody>
      </p:sp>
      <p:sp>
        <p:nvSpPr>
          <p:cNvPr id="25" name="TextBox 24">
            <a:extLst>
              <a:ext uri="{FF2B5EF4-FFF2-40B4-BE49-F238E27FC236}">
                <a16:creationId xmlns:a16="http://schemas.microsoft.com/office/drawing/2014/main" id="{65F8F767-013F-9D1E-8D8A-E0E2FBD3E5C7}"/>
              </a:ext>
            </a:extLst>
          </p:cNvPr>
          <p:cNvSpPr txBox="1"/>
          <p:nvPr/>
        </p:nvSpPr>
        <p:spPr>
          <a:xfrm rot="16200000">
            <a:off x="7036630" y="4804042"/>
            <a:ext cx="2566073" cy="584775"/>
          </a:xfrm>
          <a:prstGeom prst="rect">
            <a:avLst/>
          </a:prstGeom>
          <a:noFill/>
        </p:spPr>
        <p:txBody>
          <a:bodyPr wrap="square">
            <a:spAutoFit/>
          </a:bodyPr>
          <a:lstStyle/>
          <a:p>
            <a:r>
              <a:rPr lang="en-US" sz="1600" dirty="0"/>
              <a:t>Social and economic dilemmas</a:t>
            </a:r>
          </a:p>
        </p:txBody>
      </p:sp>
      <p:sp>
        <p:nvSpPr>
          <p:cNvPr id="27" name="Rectangle 26">
            <a:extLst>
              <a:ext uri="{FF2B5EF4-FFF2-40B4-BE49-F238E27FC236}">
                <a16:creationId xmlns:a16="http://schemas.microsoft.com/office/drawing/2014/main" id="{3534EA2D-FEC0-02D7-D134-B2D0C9A1EAC3}"/>
              </a:ext>
            </a:extLst>
          </p:cNvPr>
          <p:cNvSpPr/>
          <p:nvPr/>
        </p:nvSpPr>
        <p:spPr>
          <a:xfrm>
            <a:off x="5627990" y="4274373"/>
            <a:ext cx="876282" cy="237523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30A2973-303F-137B-BC03-64650678D752}"/>
              </a:ext>
            </a:extLst>
          </p:cNvPr>
          <p:cNvSpPr/>
          <p:nvPr/>
        </p:nvSpPr>
        <p:spPr>
          <a:xfrm>
            <a:off x="5621344" y="1888524"/>
            <a:ext cx="876282" cy="237523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8553DD4-B3AA-02FF-4A28-FAC1A0655737}"/>
              </a:ext>
            </a:extLst>
          </p:cNvPr>
          <p:cNvSpPr txBox="1"/>
          <p:nvPr/>
        </p:nvSpPr>
        <p:spPr>
          <a:xfrm rot="16200000">
            <a:off x="5021893" y="5181478"/>
            <a:ext cx="2075183" cy="584775"/>
          </a:xfrm>
          <a:prstGeom prst="rect">
            <a:avLst/>
          </a:prstGeom>
          <a:noFill/>
        </p:spPr>
        <p:txBody>
          <a:bodyPr wrap="none" rtlCol="0">
            <a:spAutoFit/>
          </a:bodyPr>
          <a:lstStyle/>
          <a:p>
            <a:r>
              <a:rPr lang="en-US" sz="3200" dirty="0"/>
              <a:t>Semester A</a:t>
            </a:r>
          </a:p>
        </p:txBody>
      </p:sp>
      <p:sp>
        <p:nvSpPr>
          <p:cNvPr id="33" name="TextBox 32">
            <a:extLst>
              <a:ext uri="{FF2B5EF4-FFF2-40B4-BE49-F238E27FC236}">
                <a16:creationId xmlns:a16="http://schemas.microsoft.com/office/drawing/2014/main" id="{5DD0B274-E32A-B93C-6D9D-8EB30FC17350}"/>
              </a:ext>
            </a:extLst>
          </p:cNvPr>
          <p:cNvSpPr txBox="1"/>
          <p:nvPr/>
        </p:nvSpPr>
        <p:spPr>
          <a:xfrm rot="16200000">
            <a:off x="5024352" y="2865277"/>
            <a:ext cx="2060757" cy="584775"/>
          </a:xfrm>
          <a:prstGeom prst="rect">
            <a:avLst/>
          </a:prstGeom>
          <a:noFill/>
        </p:spPr>
        <p:txBody>
          <a:bodyPr wrap="none" rtlCol="0">
            <a:spAutoFit/>
          </a:bodyPr>
          <a:lstStyle/>
          <a:p>
            <a:r>
              <a:rPr lang="en-US" sz="3200" dirty="0"/>
              <a:t>Semester B</a:t>
            </a:r>
          </a:p>
        </p:txBody>
      </p:sp>
      <p:sp>
        <p:nvSpPr>
          <p:cNvPr id="34" name="TextBox 33">
            <a:extLst>
              <a:ext uri="{FF2B5EF4-FFF2-40B4-BE49-F238E27FC236}">
                <a16:creationId xmlns:a16="http://schemas.microsoft.com/office/drawing/2014/main" id="{B67D9DAC-6054-FD61-3672-2F29046B8C7E}"/>
              </a:ext>
            </a:extLst>
          </p:cNvPr>
          <p:cNvSpPr txBox="1"/>
          <p:nvPr/>
        </p:nvSpPr>
        <p:spPr>
          <a:xfrm>
            <a:off x="5334850" y="1045134"/>
            <a:ext cx="2167675" cy="461665"/>
          </a:xfrm>
          <a:prstGeom prst="rect">
            <a:avLst/>
          </a:prstGeom>
          <a:noFill/>
        </p:spPr>
        <p:txBody>
          <a:bodyPr wrap="square" rtlCol="0">
            <a:spAutoFit/>
          </a:bodyPr>
          <a:lstStyle/>
          <a:p>
            <a:r>
              <a:rPr lang="en-US" sz="2400" dirty="0"/>
              <a:t>Semester C</a:t>
            </a:r>
          </a:p>
        </p:txBody>
      </p:sp>
      <p:sp>
        <p:nvSpPr>
          <p:cNvPr id="36" name="TextBox 35">
            <a:extLst>
              <a:ext uri="{FF2B5EF4-FFF2-40B4-BE49-F238E27FC236}">
                <a16:creationId xmlns:a16="http://schemas.microsoft.com/office/drawing/2014/main" id="{26B5A1A4-6465-B728-FF15-54ADFAAD886F}"/>
              </a:ext>
            </a:extLst>
          </p:cNvPr>
          <p:cNvSpPr txBox="1"/>
          <p:nvPr/>
        </p:nvSpPr>
        <p:spPr>
          <a:xfrm rot="16200000">
            <a:off x="6371410" y="5246731"/>
            <a:ext cx="2001826" cy="338554"/>
          </a:xfrm>
          <a:prstGeom prst="rect">
            <a:avLst/>
          </a:prstGeom>
          <a:noFill/>
        </p:spPr>
        <p:txBody>
          <a:bodyPr wrap="square">
            <a:spAutoFit/>
          </a:bodyPr>
          <a:lstStyle/>
          <a:p>
            <a:r>
              <a:rPr lang="en-US" sz="1600" dirty="0"/>
              <a:t>Projects Management</a:t>
            </a:r>
          </a:p>
        </p:txBody>
      </p:sp>
      <p:sp>
        <p:nvSpPr>
          <p:cNvPr id="38" name="TextBox 37">
            <a:extLst>
              <a:ext uri="{FF2B5EF4-FFF2-40B4-BE49-F238E27FC236}">
                <a16:creationId xmlns:a16="http://schemas.microsoft.com/office/drawing/2014/main" id="{84AE10A9-FDC0-8C8F-E36D-4CC8AA951A68}"/>
              </a:ext>
            </a:extLst>
          </p:cNvPr>
          <p:cNvSpPr txBox="1"/>
          <p:nvPr/>
        </p:nvSpPr>
        <p:spPr>
          <a:xfrm>
            <a:off x="7165510" y="6292151"/>
            <a:ext cx="1887089" cy="338554"/>
          </a:xfrm>
          <a:prstGeom prst="rect">
            <a:avLst/>
          </a:prstGeom>
          <a:noFill/>
        </p:spPr>
        <p:txBody>
          <a:bodyPr wrap="square">
            <a:spAutoFit/>
          </a:bodyPr>
          <a:lstStyle/>
          <a:p>
            <a:r>
              <a:rPr lang="en-US" sz="1600" dirty="0"/>
              <a:t>Creative thinking</a:t>
            </a:r>
          </a:p>
        </p:txBody>
      </p:sp>
      <p:sp>
        <p:nvSpPr>
          <p:cNvPr id="40" name="TextBox 39">
            <a:extLst>
              <a:ext uri="{FF2B5EF4-FFF2-40B4-BE49-F238E27FC236}">
                <a16:creationId xmlns:a16="http://schemas.microsoft.com/office/drawing/2014/main" id="{1756D6A1-5C74-7022-6A3D-E99DA88DCEC4}"/>
              </a:ext>
            </a:extLst>
          </p:cNvPr>
          <p:cNvSpPr txBox="1"/>
          <p:nvPr/>
        </p:nvSpPr>
        <p:spPr>
          <a:xfrm rot="16200000">
            <a:off x="6848892" y="5285144"/>
            <a:ext cx="1887089" cy="338554"/>
          </a:xfrm>
          <a:prstGeom prst="rect">
            <a:avLst/>
          </a:prstGeom>
          <a:noFill/>
        </p:spPr>
        <p:txBody>
          <a:bodyPr wrap="square">
            <a:spAutoFit/>
          </a:bodyPr>
          <a:lstStyle/>
          <a:p>
            <a:r>
              <a:rPr lang="en-US" sz="1600" dirty="0"/>
              <a:t>Markets Research</a:t>
            </a:r>
          </a:p>
        </p:txBody>
      </p:sp>
      <p:sp>
        <p:nvSpPr>
          <p:cNvPr id="42" name="TextBox 41">
            <a:extLst>
              <a:ext uri="{FF2B5EF4-FFF2-40B4-BE49-F238E27FC236}">
                <a16:creationId xmlns:a16="http://schemas.microsoft.com/office/drawing/2014/main" id="{DFB25DF7-9E08-C8F1-DDFD-54B1A51109F6}"/>
              </a:ext>
            </a:extLst>
          </p:cNvPr>
          <p:cNvSpPr txBox="1"/>
          <p:nvPr/>
        </p:nvSpPr>
        <p:spPr>
          <a:xfrm rot="16200000">
            <a:off x="4065914" y="3506960"/>
            <a:ext cx="5915959" cy="369332"/>
          </a:xfrm>
          <a:prstGeom prst="rect">
            <a:avLst/>
          </a:prstGeom>
          <a:noFill/>
        </p:spPr>
        <p:txBody>
          <a:bodyPr wrap="square">
            <a:spAutoFit/>
          </a:bodyPr>
          <a:lstStyle/>
          <a:p>
            <a:r>
              <a:rPr lang="en-US" sz="1800" dirty="0"/>
              <a:t>Between Entrepreneurship, Leadership, and </a:t>
            </a:r>
            <a:r>
              <a:rPr lang="en-US" sz="1600" dirty="0"/>
              <a:t>Management</a:t>
            </a:r>
            <a:r>
              <a:rPr lang="en-US" sz="1800" dirty="0"/>
              <a:t> </a:t>
            </a:r>
          </a:p>
        </p:txBody>
      </p:sp>
      <p:sp>
        <p:nvSpPr>
          <p:cNvPr id="44" name="TextBox 43">
            <a:extLst>
              <a:ext uri="{FF2B5EF4-FFF2-40B4-BE49-F238E27FC236}">
                <a16:creationId xmlns:a16="http://schemas.microsoft.com/office/drawing/2014/main" id="{E466BD9D-C3B6-AD6B-7FC4-06F63585C06C}"/>
              </a:ext>
            </a:extLst>
          </p:cNvPr>
          <p:cNvSpPr txBox="1"/>
          <p:nvPr/>
        </p:nvSpPr>
        <p:spPr>
          <a:xfrm rot="16200000">
            <a:off x="6126137" y="2872978"/>
            <a:ext cx="2478715" cy="369332"/>
          </a:xfrm>
          <a:prstGeom prst="rect">
            <a:avLst/>
          </a:prstGeom>
          <a:noFill/>
        </p:spPr>
        <p:txBody>
          <a:bodyPr wrap="square">
            <a:spAutoFit/>
          </a:bodyPr>
          <a:lstStyle/>
          <a:p>
            <a:r>
              <a:rPr lang="en-US" sz="1600" dirty="0"/>
              <a:t>Accounting</a:t>
            </a:r>
            <a:r>
              <a:rPr lang="en-US" sz="1800" dirty="0"/>
              <a:t> for </a:t>
            </a:r>
            <a:r>
              <a:rPr lang="en-US" sz="1600" dirty="0"/>
              <a:t>Managers</a:t>
            </a:r>
            <a:endParaRPr lang="en-US" sz="1800" dirty="0"/>
          </a:p>
        </p:txBody>
      </p:sp>
      <p:sp>
        <p:nvSpPr>
          <p:cNvPr id="46" name="TextBox 45">
            <a:extLst>
              <a:ext uri="{FF2B5EF4-FFF2-40B4-BE49-F238E27FC236}">
                <a16:creationId xmlns:a16="http://schemas.microsoft.com/office/drawing/2014/main" id="{FD367B21-0E4F-8D04-4658-CA94A21FC156}"/>
              </a:ext>
            </a:extLst>
          </p:cNvPr>
          <p:cNvSpPr txBox="1"/>
          <p:nvPr/>
        </p:nvSpPr>
        <p:spPr>
          <a:xfrm rot="16200000">
            <a:off x="4761480" y="1110146"/>
            <a:ext cx="6097772" cy="338554"/>
          </a:xfrm>
          <a:prstGeom prst="rect">
            <a:avLst/>
          </a:prstGeom>
          <a:noFill/>
        </p:spPr>
        <p:txBody>
          <a:bodyPr wrap="square">
            <a:spAutoFit/>
          </a:bodyPr>
          <a:lstStyle/>
          <a:p>
            <a:r>
              <a:rPr lang="en-US" sz="1600" dirty="0"/>
              <a:t>Behavioral Science</a:t>
            </a:r>
          </a:p>
        </p:txBody>
      </p:sp>
      <p:sp>
        <p:nvSpPr>
          <p:cNvPr id="48" name="TextBox 47">
            <a:extLst>
              <a:ext uri="{FF2B5EF4-FFF2-40B4-BE49-F238E27FC236}">
                <a16:creationId xmlns:a16="http://schemas.microsoft.com/office/drawing/2014/main" id="{B50B5755-62D2-DD72-F18C-376395945B68}"/>
              </a:ext>
            </a:extLst>
          </p:cNvPr>
          <p:cNvSpPr txBox="1"/>
          <p:nvPr/>
        </p:nvSpPr>
        <p:spPr>
          <a:xfrm>
            <a:off x="7165510" y="612340"/>
            <a:ext cx="5026490" cy="1323439"/>
          </a:xfrm>
          <a:prstGeom prst="rect">
            <a:avLst/>
          </a:prstGeom>
          <a:noFill/>
        </p:spPr>
        <p:txBody>
          <a:bodyPr wrap="square">
            <a:spAutoFit/>
          </a:bodyPr>
          <a:lstStyle/>
          <a:p>
            <a:r>
              <a:rPr lang="en-US" sz="1600" dirty="0"/>
              <a:t>Raising capital and investors</a:t>
            </a:r>
          </a:p>
          <a:p>
            <a:r>
              <a:rPr lang="en-US" sz="1600" dirty="0"/>
              <a:t>Applied Strategic Analysis (case studies competition)</a:t>
            </a:r>
          </a:p>
          <a:p>
            <a:r>
              <a:rPr lang="en-US" sz="1600" dirty="0"/>
              <a:t>Negotiations &amp; Conflict Management workshop</a:t>
            </a:r>
          </a:p>
          <a:p>
            <a:r>
              <a:rPr lang="en-US" sz="1600" dirty="0"/>
              <a:t>Practical methodologies for managers - The Social Challenge</a:t>
            </a:r>
            <a:endParaRPr lang="en-US" sz="1000" i="0" dirty="0">
              <a:effectLst/>
              <a:latin typeface="Arial" panose="020B0604020202020204" pitchFamily="34" charset="0"/>
            </a:endParaRPr>
          </a:p>
        </p:txBody>
      </p:sp>
      <p:sp>
        <p:nvSpPr>
          <p:cNvPr id="50" name="TextBox 49">
            <a:extLst>
              <a:ext uri="{FF2B5EF4-FFF2-40B4-BE49-F238E27FC236}">
                <a16:creationId xmlns:a16="http://schemas.microsoft.com/office/drawing/2014/main" id="{B7AA44C7-9C86-18A9-4FE1-2605856E74FC}"/>
              </a:ext>
            </a:extLst>
          </p:cNvPr>
          <p:cNvSpPr txBox="1"/>
          <p:nvPr/>
        </p:nvSpPr>
        <p:spPr>
          <a:xfrm rot="16200000">
            <a:off x="6959853" y="2698239"/>
            <a:ext cx="2818053" cy="584775"/>
          </a:xfrm>
          <a:prstGeom prst="rect">
            <a:avLst/>
          </a:prstGeom>
          <a:noFill/>
        </p:spPr>
        <p:txBody>
          <a:bodyPr wrap="square">
            <a:spAutoFit/>
          </a:bodyPr>
          <a:lstStyle/>
          <a:p>
            <a:r>
              <a:rPr lang="en-US" sz="1600" dirty="0"/>
              <a:t>Strategy and marketing for managers</a:t>
            </a:r>
          </a:p>
        </p:txBody>
      </p:sp>
      <p:sp>
        <p:nvSpPr>
          <p:cNvPr id="51" name="TextBox 50">
            <a:extLst>
              <a:ext uri="{FF2B5EF4-FFF2-40B4-BE49-F238E27FC236}">
                <a16:creationId xmlns:a16="http://schemas.microsoft.com/office/drawing/2014/main" id="{F15D7107-91D1-B6ED-E6E8-346B12404A4D}"/>
              </a:ext>
            </a:extLst>
          </p:cNvPr>
          <p:cNvSpPr txBox="1"/>
          <p:nvPr/>
        </p:nvSpPr>
        <p:spPr>
          <a:xfrm>
            <a:off x="407933" y="1951965"/>
            <a:ext cx="6097772" cy="369332"/>
          </a:xfrm>
          <a:prstGeom prst="rect">
            <a:avLst/>
          </a:prstGeom>
          <a:noFill/>
        </p:spPr>
        <p:txBody>
          <a:bodyPr wrap="square">
            <a:spAutoFit/>
          </a:bodyPr>
          <a:lstStyle/>
          <a:p>
            <a:r>
              <a:rPr lang="en-US" dirty="0">
                <a:solidFill>
                  <a:srgbClr val="000000"/>
                </a:solidFill>
                <a:latin typeface="Arial" panose="020B0604020202020204" pitchFamily="34" charset="0"/>
              </a:rPr>
              <a:t>Story Telling</a:t>
            </a:r>
          </a:p>
        </p:txBody>
      </p:sp>
      <p:sp>
        <p:nvSpPr>
          <p:cNvPr id="52" name="TextBox 51">
            <a:extLst>
              <a:ext uri="{FF2B5EF4-FFF2-40B4-BE49-F238E27FC236}">
                <a16:creationId xmlns:a16="http://schemas.microsoft.com/office/drawing/2014/main" id="{BC183E09-171B-088B-7EF8-732929D44551}"/>
              </a:ext>
            </a:extLst>
          </p:cNvPr>
          <p:cNvSpPr txBox="1"/>
          <p:nvPr/>
        </p:nvSpPr>
        <p:spPr>
          <a:xfrm>
            <a:off x="370640" y="1464192"/>
            <a:ext cx="6097772" cy="369332"/>
          </a:xfrm>
          <a:prstGeom prst="rect">
            <a:avLst/>
          </a:prstGeom>
          <a:noFill/>
        </p:spPr>
        <p:txBody>
          <a:bodyPr wrap="square">
            <a:spAutoFit/>
          </a:bodyPr>
          <a:lstStyle/>
          <a:p>
            <a:r>
              <a:rPr lang="en-US" dirty="0">
                <a:solidFill>
                  <a:srgbClr val="000000"/>
                </a:solidFill>
                <a:latin typeface="Arial" panose="020B0604020202020204" pitchFamily="34" charset="0"/>
              </a:rPr>
              <a:t>Personal Branding</a:t>
            </a:r>
          </a:p>
        </p:txBody>
      </p:sp>
    </p:spTree>
    <p:extLst>
      <p:ext uri="{BB962C8B-B14F-4D97-AF65-F5344CB8AC3E}">
        <p14:creationId xmlns:p14="http://schemas.microsoft.com/office/powerpoint/2010/main" val="351585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4CCC3-5475-D900-9F5D-86318219553E}"/>
              </a:ext>
            </a:extLst>
          </p:cNvPr>
          <p:cNvSpPr>
            <a:spLocks noGrp="1"/>
          </p:cNvSpPr>
          <p:nvPr>
            <p:ph idx="1"/>
          </p:nvPr>
        </p:nvSpPr>
        <p:spPr>
          <a:xfrm>
            <a:off x="470262" y="557348"/>
            <a:ext cx="10874829" cy="5889580"/>
          </a:xfrm>
        </p:spPr>
        <p:txBody>
          <a:bodyPr>
            <a:normAutofit fontScale="70000" lnSpcReduction="20000"/>
          </a:bodyPr>
          <a:lstStyle/>
          <a:p>
            <a:r>
              <a:rPr lang="en-US" sz="3600" dirty="0"/>
              <a:t>Creative thinking</a:t>
            </a:r>
          </a:p>
          <a:p>
            <a:r>
              <a:rPr lang="en-US" sz="3600" dirty="0"/>
              <a:t>Social and economic dilemmas</a:t>
            </a:r>
          </a:p>
          <a:p>
            <a:r>
              <a:rPr lang="en-US" sz="3400" dirty="0"/>
              <a:t>Projects Management</a:t>
            </a:r>
          </a:p>
          <a:p>
            <a:r>
              <a:rPr lang="en-US" sz="3400" dirty="0"/>
              <a:t>Markets Research</a:t>
            </a:r>
          </a:p>
          <a:p>
            <a:r>
              <a:rPr lang="en-US" sz="3400" dirty="0"/>
              <a:t>Introduction to Innovation and Entrepreneurship (Tech7)</a:t>
            </a:r>
          </a:p>
          <a:p>
            <a:r>
              <a:rPr lang="en-US" sz="3400" dirty="0"/>
              <a:t>Between Entrepreneurship, Leadership and Management (Granit)</a:t>
            </a:r>
          </a:p>
          <a:p>
            <a:r>
              <a:rPr lang="en-US" sz="3400" dirty="0"/>
              <a:t>Accounting for Managers</a:t>
            </a:r>
          </a:p>
          <a:p>
            <a:r>
              <a:rPr lang="en-US" sz="3400" dirty="0"/>
              <a:t>Behavioral Science for Managers</a:t>
            </a:r>
          </a:p>
          <a:p>
            <a:r>
              <a:rPr lang="en-US" sz="3400" dirty="0"/>
              <a:t>Financial Management</a:t>
            </a:r>
          </a:p>
          <a:p>
            <a:r>
              <a:rPr lang="en-US" sz="3400" dirty="0"/>
              <a:t>Marketing Simulation WORKSHOP</a:t>
            </a:r>
          </a:p>
          <a:p>
            <a:r>
              <a:rPr lang="en-US" sz="3400" dirty="0"/>
              <a:t>Strategy and marketing for managers</a:t>
            </a:r>
          </a:p>
          <a:p>
            <a:r>
              <a:rPr lang="en-US" sz="3400" dirty="0"/>
              <a:t>Raising capital and investors</a:t>
            </a:r>
          </a:p>
          <a:p>
            <a:r>
              <a:rPr lang="en-US" sz="3400" dirty="0"/>
              <a:t>Applied Strategic Analysis (case studies competition)</a:t>
            </a:r>
          </a:p>
          <a:p>
            <a:r>
              <a:rPr lang="en-US" sz="3400" dirty="0"/>
              <a:t>Negotiations &amp; Conflict Management workshop</a:t>
            </a:r>
          </a:p>
          <a:p>
            <a:r>
              <a:rPr lang="en-US" sz="3400" dirty="0"/>
              <a:t>Practical methodologies for managers - The Social Challenge</a:t>
            </a:r>
            <a:endParaRPr lang="en-US" sz="1800" i="0" dirty="0">
              <a:effectLst/>
              <a:latin typeface="Arial" panose="020B0604020202020204" pitchFamily="34" charset="0"/>
            </a:endParaRPr>
          </a:p>
          <a:p>
            <a:endParaRPr lang="en-US" sz="1800" i="0" dirty="0">
              <a:effectLst/>
              <a:latin typeface="Arial" panose="020B0604020202020204" pitchFamily="34" charset="0"/>
            </a:endParaRPr>
          </a:p>
          <a:p>
            <a:endParaRPr lang="en-US" dirty="0"/>
          </a:p>
          <a:p>
            <a:endParaRPr lang="he-IL" dirty="0"/>
          </a:p>
        </p:txBody>
      </p:sp>
    </p:spTree>
    <p:extLst>
      <p:ext uri="{BB962C8B-B14F-4D97-AF65-F5344CB8AC3E}">
        <p14:creationId xmlns:p14="http://schemas.microsoft.com/office/powerpoint/2010/main" val="403106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ownload Free png Thank You Note Clipart Png Images - DLP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845" y="2133324"/>
            <a:ext cx="447675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up of a logo&#10;&#10;Description automatically generated with low confidence">
            <a:extLst>
              <a:ext uri="{FF2B5EF4-FFF2-40B4-BE49-F238E27FC236}">
                <a16:creationId xmlns:a16="http://schemas.microsoft.com/office/drawing/2014/main" id="{59E3C2BE-BB0C-220F-973E-152101396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018" y="5324369"/>
            <a:ext cx="4723783" cy="874610"/>
          </a:xfrm>
          <a:prstGeom prst="rect">
            <a:avLst/>
          </a:prstGeom>
        </p:spPr>
      </p:pic>
    </p:spTree>
    <p:extLst>
      <p:ext uri="{BB962C8B-B14F-4D97-AF65-F5344CB8AC3E}">
        <p14:creationId xmlns:p14="http://schemas.microsoft.com/office/powerpoint/2010/main" val="68539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6">
            <a:extLst>
              <a:ext uri="{FF2B5EF4-FFF2-40B4-BE49-F238E27FC236}">
                <a16:creationId xmlns:a16="http://schemas.microsoft.com/office/drawing/2014/main" id="{08EE936A-0390-4625-912B-BE475CAEE4A8}"/>
              </a:ext>
            </a:extLst>
          </p:cNvPr>
          <p:cNvSpPr/>
          <p:nvPr/>
        </p:nvSpPr>
        <p:spPr>
          <a:xfrm rot="10800000">
            <a:off x="3584511" y="2253776"/>
            <a:ext cx="5022980" cy="3194206"/>
          </a:xfrm>
          <a:prstGeom prst="triangl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43545C7-9B59-4135-8590-5C067880C882}"/>
              </a:ext>
            </a:extLst>
          </p:cNvPr>
          <p:cNvSpPr txBox="1"/>
          <p:nvPr/>
        </p:nvSpPr>
        <p:spPr>
          <a:xfrm>
            <a:off x="7520476" y="1390341"/>
            <a:ext cx="5022980" cy="523220"/>
          </a:xfrm>
          <a:prstGeom prst="rect">
            <a:avLst/>
          </a:prstGeom>
          <a:noFill/>
        </p:spPr>
        <p:txBody>
          <a:bodyPr wrap="square" rtlCol="0">
            <a:spAutoFit/>
          </a:bodyPr>
          <a:lstStyle/>
          <a:p>
            <a:pPr algn="ctr"/>
            <a:r>
              <a:rPr lang="en-US" sz="2800" b="1" dirty="0">
                <a:latin typeface="Montserrat" panose="00000500000000000000" pitchFamily="2" charset="0"/>
              </a:rPr>
              <a:t>INNOVATION</a:t>
            </a:r>
            <a:endParaRPr lang="en-US" sz="3200" b="1" dirty="0">
              <a:latin typeface="Montserrat" panose="00000500000000000000" pitchFamily="2" charset="0"/>
            </a:endParaRPr>
          </a:p>
        </p:txBody>
      </p:sp>
      <p:sp>
        <p:nvSpPr>
          <p:cNvPr id="13" name="TextBox 12">
            <a:extLst>
              <a:ext uri="{FF2B5EF4-FFF2-40B4-BE49-F238E27FC236}">
                <a16:creationId xmlns:a16="http://schemas.microsoft.com/office/drawing/2014/main" id="{2CD4EE3A-12D7-4BC3-905F-169F95747673}"/>
              </a:ext>
            </a:extLst>
          </p:cNvPr>
          <p:cNvSpPr txBox="1"/>
          <p:nvPr/>
        </p:nvSpPr>
        <p:spPr>
          <a:xfrm>
            <a:off x="292474" y="1390341"/>
            <a:ext cx="3872204" cy="523220"/>
          </a:xfrm>
          <a:prstGeom prst="rect">
            <a:avLst/>
          </a:prstGeom>
          <a:noFill/>
        </p:spPr>
        <p:txBody>
          <a:bodyPr wrap="square" rtlCol="0">
            <a:spAutoFit/>
          </a:bodyPr>
          <a:lstStyle/>
          <a:p>
            <a:pPr algn="ctr"/>
            <a:r>
              <a:rPr lang="en-US" sz="2800" b="1" dirty="0">
                <a:latin typeface="Montserrat" panose="00000500000000000000" pitchFamily="2" charset="0"/>
              </a:rPr>
              <a:t>LEADERSHIP</a:t>
            </a:r>
          </a:p>
        </p:txBody>
      </p:sp>
      <p:sp>
        <p:nvSpPr>
          <p:cNvPr id="15" name="TextBox 14">
            <a:extLst>
              <a:ext uri="{FF2B5EF4-FFF2-40B4-BE49-F238E27FC236}">
                <a16:creationId xmlns:a16="http://schemas.microsoft.com/office/drawing/2014/main" id="{B492104B-BE95-4865-A006-27F4D95F42EC}"/>
              </a:ext>
            </a:extLst>
          </p:cNvPr>
          <p:cNvSpPr txBox="1"/>
          <p:nvPr/>
        </p:nvSpPr>
        <p:spPr>
          <a:xfrm>
            <a:off x="4788727" y="5732429"/>
            <a:ext cx="2541522" cy="523220"/>
          </a:xfrm>
          <a:prstGeom prst="rect">
            <a:avLst/>
          </a:prstGeom>
          <a:noFill/>
        </p:spPr>
        <p:txBody>
          <a:bodyPr wrap="square" rtlCol="0">
            <a:spAutoFit/>
          </a:bodyPr>
          <a:lstStyle/>
          <a:p>
            <a:r>
              <a:rPr lang="en-US" sz="2800" b="1" dirty="0">
                <a:latin typeface="Montserrat" panose="00000500000000000000" pitchFamily="2" charset="0"/>
              </a:rPr>
              <a:t>ECOSYSTEM</a:t>
            </a:r>
          </a:p>
        </p:txBody>
      </p:sp>
      <p:pic>
        <p:nvPicPr>
          <p:cNvPr id="1026" name="Picture 2" descr="Laptop computer with startup rocket isolated icon Vector Image"/>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7235" t="6731" r="6575" b="9235"/>
          <a:stretch/>
        </p:blipFill>
        <p:spPr bwMode="auto">
          <a:xfrm>
            <a:off x="4232378" y="863961"/>
            <a:ext cx="3816532" cy="4018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71A0C4-418A-E2A7-0F02-52F534A30491}"/>
              </a:ext>
            </a:extLst>
          </p:cNvPr>
          <p:cNvSpPr txBox="1"/>
          <p:nvPr/>
        </p:nvSpPr>
        <p:spPr>
          <a:xfrm>
            <a:off x="4204542" y="170634"/>
            <a:ext cx="3872204" cy="523220"/>
          </a:xfrm>
          <a:prstGeom prst="rect">
            <a:avLst/>
          </a:prstGeom>
          <a:noFill/>
        </p:spPr>
        <p:txBody>
          <a:bodyPr wrap="square" rtlCol="0">
            <a:spAutoFit/>
          </a:bodyPr>
          <a:lstStyle/>
          <a:p>
            <a:pPr algn="ctr"/>
            <a:r>
              <a:rPr lang="en-US" sz="2800" b="1" dirty="0">
                <a:solidFill>
                  <a:srgbClr val="FF0000"/>
                </a:solidFill>
                <a:latin typeface="Montserrat" panose="00000500000000000000" pitchFamily="2" charset="0"/>
              </a:rPr>
              <a:t>ALUMENI</a:t>
            </a:r>
          </a:p>
        </p:txBody>
      </p:sp>
      <p:sp>
        <p:nvSpPr>
          <p:cNvPr id="3" name="Arrow: Curved Left 2">
            <a:extLst>
              <a:ext uri="{FF2B5EF4-FFF2-40B4-BE49-F238E27FC236}">
                <a16:creationId xmlns:a16="http://schemas.microsoft.com/office/drawing/2014/main" id="{1087F7EA-7A63-7AB9-38EE-BA9F5CA741B4}"/>
              </a:ext>
            </a:extLst>
          </p:cNvPr>
          <p:cNvSpPr/>
          <p:nvPr/>
        </p:nvSpPr>
        <p:spPr>
          <a:xfrm>
            <a:off x="7317390" y="497818"/>
            <a:ext cx="731520" cy="1216152"/>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urved Left 3">
            <a:extLst>
              <a:ext uri="{FF2B5EF4-FFF2-40B4-BE49-F238E27FC236}">
                <a16:creationId xmlns:a16="http://schemas.microsoft.com/office/drawing/2014/main" id="{062136A7-C48D-DDF6-414C-D791DA2661F3}"/>
              </a:ext>
            </a:extLst>
          </p:cNvPr>
          <p:cNvSpPr/>
          <p:nvPr/>
        </p:nvSpPr>
        <p:spPr>
          <a:xfrm flipH="1">
            <a:off x="4260868" y="498348"/>
            <a:ext cx="731520" cy="1216152"/>
          </a:xfrm>
          <a:prstGeom prst="curved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069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p:cNvGrpSpPr/>
          <p:nvPr/>
        </p:nvGrpSpPr>
        <p:grpSpPr>
          <a:xfrm>
            <a:off x="2725215" y="597876"/>
            <a:ext cx="6228872" cy="4963323"/>
            <a:chOff x="2732248" y="916032"/>
            <a:chExt cx="6606284" cy="5376688"/>
          </a:xfrm>
        </p:grpSpPr>
        <p:pic>
          <p:nvPicPr>
            <p:cNvPr id="5" name="תמונה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32248" y="916032"/>
              <a:ext cx="6606284" cy="5376688"/>
            </a:xfrm>
            <a:prstGeom prst="rect">
              <a:avLst/>
            </a:prstGeom>
          </p:spPr>
        </p:pic>
        <p:sp>
          <p:nvSpPr>
            <p:cNvPr id="17" name="כותרת 1">
              <a:extLst>
                <a:ext uri="{FF2B5EF4-FFF2-40B4-BE49-F238E27FC236}">
                  <a16:creationId xmlns:a16="http://schemas.microsoft.com/office/drawing/2014/main" id="{0CFA5C04-E0D9-4FBB-AF2C-155896D2E0E4}"/>
                </a:ext>
              </a:extLst>
            </p:cNvPr>
            <p:cNvSpPr txBox="1">
              <a:spLocks/>
            </p:cNvSpPr>
            <p:nvPr/>
          </p:nvSpPr>
          <p:spPr>
            <a:xfrm>
              <a:off x="3817365" y="1144621"/>
              <a:ext cx="4685642" cy="8796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LEADERS Program </a:t>
              </a:r>
            </a:p>
          </p:txBody>
        </p:sp>
        <p:sp>
          <p:nvSpPr>
            <p:cNvPr id="18" name="כותרת 1">
              <a:extLst>
                <a:ext uri="{FF2B5EF4-FFF2-40B4-BE49-F238E27FC236}">
                  <a16:creationId xmlns:a16="http://schemas.microsoft.com/office/drawing/2014/main" id="{0CFA5C04-E0D9-4FBB-AF2C-155896D2E0E4}"/>
                </a:ext>
              </a:extLst>
            </p:cNvPr>
            <p:cNvSpPr txBox="1">
              <a:spLocks/>
            </p:cNvSpPr>
            <p:nvPr/>
          </p:nvSpPr>
          <p:spPr>
            <a:xfrm rot="5400000">
              <a:off x="3054770" y="3980124"/>
              <a:ext cx="1823112"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Academic  </a:t>
              </a:r>
            </a:p>
          </p:txBody>
        </p:sp>
        <p:sp>
          <p:nvSpPr>
            <p:cNvPr id="19" name="כותרת 1">
              <a:extLst>
                <a:ext uri="{FF2B5EF4-FFF2-40B4-BE49-F238E27FC236}">
                  <a16:creationId xmlns:a16="http://schemas.microsoft.com/office/drawing/2014/main" id="{0CFA5C04-E0D9-4FBB-AF2C-155896D2E0E4}"/>
                </a:ext>
              </a:extLst>
            </p:cNvPr>
            <p:cNvSpPr txBox="1">
              <a:spLocks/>
            </p:cNvSpPr>
            <p:nvPr/>
          </p:nvSpPr>
          <p:spPr>
            <a:xfrm rot="5400000">
              <a:off x="4329183" y="4034421"/>
              <a:ext cx="2010185"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Inspiration  </a:t>
              </a:r>
            </a:p>
          </p:txBody>
        </p:sp>
        <p:sp>
          <p:nvSpPr>
            <p:cNvPr id="20" name="כותרת 1">
              <a:extLst>
                <a:ext uri="{FF2B5EF4-FFF2-40B4-BE49-F238E27FC236}">
                  <a16:creationId xmlns:a16="http://schemas.microsoft.com/office/drawing/2014/main" id="{0CFA5C04-E0D9-4FBB-AF2C-155896D2E0E4}"/>
                </a:ext>
              </a:extLst>
            </p:cNvPr>
            <p:cNvSpPr txBox="1">
              <a:spLocks/>
            </p:cNvSpPr>
            <p:nvPr/>
          </p:nvSpPr>
          <p:spPr>
            <a:xfrm rot="5400000">
              <a:off x="5790668" y="4034421"/>
              <a:ext cx="1823112"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Hands-On  </a:t>
              </a:r>
            </a:p>
          </p:txBody>
        </p:sp>
        <p:sp>
          <p:nvSpPr>
            <p:cNvPr id="23" name="כותרת 1">
              <a:extLst>
                <a:ext uri="{FF2B5EF4-FFF2-40B4-BE49-F238E27FC236}">
                  <a16:creationId xmlns:a16="http://schemas.microsoft.com/office/drawing/2014/main" id="{0CFA5C04-E0D9-4FBB-AF2C-155896D2E0E4}"/>
                </a:ext>
              </a:extLst>
            </p:cNvPr>
            <p:cNvSpPr txBox="1">
              <a:spLocks/>
            </p:cNvSpPr>
            <p:nvPr/>
          </p:nvSpPr>
          <p:spPr>
            <a:xfrm rot="5400000">
              <a:off x="6758777" y="3936643"/>
              <a:ext cx="2622794"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Empowerment</a:t>
              </a:r>
            </a:p>
          </p:txBody>
        </p:sp>
      </p:grpSp>
      <p:pic>
        <p:nvPicPr>
          <p:cNvPr id="13" name="תמונה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56329" y="5007986"/>
            <a:ext cx="2606343" cy="1093685"/>
          </a:xfrm>
          <a:prstGeom prst="rect">
            <a:avLst/>
          </a:prstGeom>
        </p:spPr>
      </p:pic>
    </p:spTree>
    <p:extLst>
      <p:ext uri="{BB962C8B-B14F-4D97-AF65-F5344CB8AC3E}">
        <p14:creationId xmlns:p14="http://schemas.microsoft.com/office/powerpoint/2010/main" val="50669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8E4D49-BCFC-48F0-BC7F-388EBC4DDAA7}"/>
              </a:ext>
            </a:extLst>
          </p:cNvPr>
          <p:cNvSpPr/>
          <p:nvPr/>
        </p:nvSpPr>
        <p:spPr>
          <a:xfrm>
            <a:off x="2412000" y="0"/>
            <a:ext cx="3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1B90198-6F96-408E-929A-E9228C4B96B7}"/>
              </a:ext>
            </a:extLst>
          </p:cNvPr>
          <p:cNvSpPr/>
          <p:nvPr/>
        </p:nvSpPr>
        <p:spPr>
          <a:xfrm>
            <a:off x="2772000" y="4698000"/>
            <a:ext cx="180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miro.medium.com/max/1396/1*ENgzTBvRp6OXiuejcGlZ-g.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382" r="-1603"/>
          <a:stretch/>
        </p:blipFill>
        <p:spPr bwMode="auto">
          <a:xfrm>
            <a:off x="2592000" y="2007448"/>
            <a:ext cx="7618085" cy="2690552"/>
          </a:xfrm>
          <a:prstGeom prst="rect">
            <a:avLst/>
          </a:prstGeom>
          <a:noFill/>
          <a:extLst>
            <a:ext uri="{909E8E84-426E-40DD-AFC4-6F175D3DCCD1}">
              <a14:hiddenFill xmlns:a14="http://schemas.microsoft.com/office/drawing/2010/main">
                <a:solidFill>
                  <a:srgbClr val="FFFFFF"/>
                </a:solidFill>
              </a14:hiddenFill>
            </a:ext>
          </a:extLst>
        </p:spPr>
      </p:pic>
      <p:sp>
        <p:nvSpPr>
          <p:cNvPr id="14" name="כותרת 1">
            <a:extLst>
              <a:ext uri="{FF2B5EF4-FFF2-40B4-BE49-F238E27FC236}">
                <a16:creationId xmlns:a16="http://schemas.microsoft.com/office/drawing/2014/main" id="{BCE2DDEB-1044-4A9C-981A-26FF7392FE21}"/>
              </a:ext>
            </a:extLst>
          </p:cNvPr>
          <p:cNvSpPr txBox="1">
            <a:spLocks/>
          </p:cNvSpPr>
          <p:nvPr/>
        </p:nvSpPr>
        <p:spPr>
          <a:xfrm>
            <a:off x="3228594" y="828679"/>
            <a:ext cx="6366160" cy="8436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ontserrat" panose="00000500000000000000" pitchFamily="2" charset="0"/>
              </a:rPr>
              <a:t>Learning By Doing</a:t>
            </a:r>
          </a:p>
        </p:txBody>
      </p:sp>
      <p:sp>
        <p:nvSpPr>
          <p:cNvPr id="5" name="TextBox 4">
            <a:extLst>
              <a:ext uri="{FF2B5EF4-FFF2-40B4-BE49-F238E27FC236}">
                <a16:creationId xmlns:a16="http://schemas.microsoft.com/office/drawing/2014/main" id="{F85511FA-6E2C-C91E-538B-1EFC6043F14F}"/>
              </a:ext>
            </a:extLst>
          </p:cNvPr>
          <p:cNvSpPr txBox="1"/>
          <p:nvPr/>
        </p:nvSpPr>
        <p:spPr>
          <a:xfrm>
            <a:off x="4796592" y="5232553"/>
            <a:ext cx="2823410" cy="923330"/>
          </a:xfrm>
          <a:prstGeom prst="rect">
            <a:avLst/>
          </a:prstGeom>
          <a:noFill/>
        </p:spPr>
        <p:txBody>
          <a:bodyPr wrap="square" rtlCol="0">
            <a:spAutoFit/>
          </a:bodyPr>
          <a:lstStyle/>
          <a:p>
            <a:r>
              <a:rPr lang="en-US" sz="5400" dirty="0"/>
              <a:t>Projects</a:t>
            </a:r>
          </a:p>
        </p:txBody>
      </p:sp>
    </p:spTree>
    <p:extLst>
      <p:ext uri="{BB962C8B-B14F-4D97-AF65-F5344CB8AC3E}">
        <p14:creationId xmlns:p14="http://schemas.microsoft.com/office/powerpoint/2010/main" val="334062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3D3FB4-7267-4F77-A1B9-2A5DF2700220}"/>
              </a:ext>
            </a:extLst>
          </p:cNvPr>
          <p:cNvSpPr txBox="1"/>
          <p:nvPr/>
        </p:nvSpPr>
        <p:spPr>
          <a:xfrm>
            <a:off x="207328" y="1714500"/>
            <a:ext cx="4480560" cy="1569660"/>
          </a:xfrm>
          <a:prstGeom prst="rect">
            <a:avLst/>
          </a:prstGeom>
          <a:noFill/>
        </p:spPr>
        <p:txBody>
          <a:bodyPr wrap="square" rtlCol="0">
            <a:spAutoFit/>
          </a:bodyPr>
          <a:lstStyle/>
          <a:p>
            <a:pPr algn="ctr"/>
            <a:r>
              <a:rPr lang="en-US" sz="3600" b="1" dirty="0">
                <a:latin typeface="Montserrat" panose="00000500000000000000" pitchFamily="2" charset="0"/>
              </a:rPr>
              <a:t>Structured Selection process </a:t>
            </a:r>
          </a:p>
          <a:p>
            <a:pPr algn="ctr"/>
            <a:endParaRPr lang="en-US" sz="2400" b="1" dirty="0">
              <a:latin typeface="Montserrat" panose="00000500000000000000" pitchFamily="2" charset="0"/>
            </a:endParaRPr>
          </a:p>
        </p:txBody>
      </p:sp>
      <p:pic>
        <p:nvPicPr>
          <p:cNvPr id="2" name="תמונה 1"/>
          <p:cNvPicPr>
            <a:picLocks noChangeAspect="1"/>
          </p:cNvPicPr>
          <p:nvPr/>
        </p:nvPicPr>
        <p:blipFill>
          <a:blip r:embed="rId3"/>
          <a:stretch>
            <a:fillRect/>
          </a:stretch>
        </p:blipFill>
        <p:spPr>
          <a:xfrm>
            <a:off x="5385155" y="1588401"/>
            <a:ext cx="6096851" cy="3429479"/>
          </a:xfrm>
          <a:prstGeom prst="rect">
            <a:avLst/>
          </a:prstGeom>
          <a:ln>
            <a:solidFill>
              <a:schemeClr val="tx1"/>
            </a:solidFill>
          </a:ln>
        </p:spPr>
      </p:pic>
      <p:sp>
        <p:nvSpPr>
          <p:cNvPr id="3" name="מלבן 2"/>
          <p:cNvSpPr/>
          <p:nvPr/>
        </p:nvSpPr>
        <p:spPr>
          <a:xfrm>
            <a:off x="5385155" y="4708391"/>
            <a:ext cx="1392701" cy="30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descr="8 Tips To Become An Excellent Student">
            <a:extLst>
              <a:ext uri="{FF2B5EF4-FFF2-40B4-BE49-F238E27FC236}">
                <a16:creationId xmlns:a16="http://schemas.microsoft.com/office/drawing/2014/main" id="{B6DA2CE0-0A9D-A886-21EE-BD0AFAFF5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28" y="312798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A68D8A-4879-BFB4-7627-62CCBFA61209}"/>
              </a:ext>
            </a:extLst>
          </p:cNvPr>
          <p:cNvSpPr txBox="1"/>
          <p:nvPr/>
        </p:nvSpPr>
        <p:spPr>
          <a:xfrm>
            <a:off x="3471728" y="3573841"/>
            <a:ext cx="973576" cy="707886"/>
          </a:xfrm>
          <a:prstGeom prst="rect">
            <a:avLst/>
          </a:prstGeom>
          <a:noFill/>
        </p:spPr>
        <p:txBody>
          <a:bodyPr wrap="square" rtlCol="0">
            <a:spAutoFit/>
          </a:bodyPr>
          <a:lstStyle/>
          <a:p>
            <a:r>
              <a:rPr lang="en-US" sz="4000" dirty="0"/>
              <a:t>VS</a:t>
            </a:r>
          </a:p>
        </p:txBody>
      </p:sp>
      <p:pic>
        <p:nvPicPr>
          <p:cNvPr id="1028" name="Picture 4" descr="Outstanding Student Badge by School Badges UK">
            <a:extLst>
              <a:ext uri="{FF2B5EF4-FFF2-40B4-BE49-F238E27FC236}">
                <a16:creationId xmlns:a16="http://schemas.microsoft.com/office/drawing/2014/main" id="{6D4AD2CB-2FC2-FE2E-0DF6-CB661FCE41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991" y="46976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37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CFA5C04-E0D9-4FBB-AF2C-155896D2E0E4}"/>
              </a:ext>
            </a:extLst>
          </p:cNvPr>
          <p:cNvSpPr txBox="1">
            <a:spLocks/>
          </p:cNvSpPr>
          <p:nvPr/>
        </p:nvSpPr>
        <p:spPr>
          <a:xfrm>
            <a:off x="298787" y="467616"/>
            <a:ext cx="9674704" cy="8436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ontserrat" panose="00000500000000000000"/>
              </a:rPr>
              <a:t>An Accelerator for Entrepreneurs </a:t>
            </a:r>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75" y="1630948"/>
            <a:ext cx="1283541" cy="2227704"/>
          </a:xfrm>
          <a:prstGeom prst="rect">
            <a:avLst/>
          </a:prstGeom>
        </p:spPr>
      </p:pic>
      <p:pic>
        <p:nvPicPr>
          <p:cNvPr id="14" name="תמונה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2037" y="4286250"/>
            <a:ext cx="1897581" cy="1628125"/>
          </a:xfrm>
          <a:prstGeom prst="rect">
            <a:avLst/>
          </a:prstGeom>
        </p:spPr>
      </p:pic>
      <p:pic>
        <p:nvPicPr>
          <p:cNvPr id="24" name="תמונה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7463" y="1816494"/>
            <a:ext cx="1897581" cy="1628125"/>
          </a:xfrm>
          <a:prstGeom prst="rect">
            <a:avLst/>
          </a:prstGeom>
        </p:spPr>
      </p:pic>
      <p:pic>
        <p:nvPicPr>
          <p:cNvPr id="28" name="תמונה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425" y="3934998"/>
            <a:ext cx="1392609" cy="2417002"/>
          </a:xfrm>
          <a:prstGeom prst="rect">
            <a:avLst/>
          </a:prstGeom>
        </p:spPr>
      </p:pic>
      <p:sp>
        <p:nvSpPr>
          <p:cNvPr id="3" name="חץ ימינה 2"/>
          <p:cNvSpPr/>
          <p:nvPr/>
        </p:nvSpPr>
        <p:spPr>
          <a:xfrm>
            <a:off x="2212445" y="4853951"/>
            <a:ext cx="6465767" cy="915136"/>
          </a:xfrm>
          <a:prstGeom prst="rightArrow">
            <a:avLst/>
          </a:prstGeom>
          <a:solidFill>
            <a:srgbClr val="F5C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ימינה 11"/>
          <p:cNvSpPr/>
          <p:nvPr/>
        </p:nvSpPr>
        <p:spPr>
          <a:xfrm>
            <a:off x="2212445" y="2341186"/>
            <a:ext cx="2624513" cy="915136"/>
          </a:xfrm>
          <a:prstGeom prst="rightArrow">
            <a:avLst/>
          </a:prstGeom>
          <a:solidFill>
            <a:srgbClr val="F5C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0060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3D3FB4-7267-4F77-A1B9-2A5DF2700220}"/>
              </a:ext>
            </a:extLst>
          </p:cNvPr>
          <p:cNvSpPr txBox="1"/>
          <p:nvPr/>
        </p:nvSpPr>
        <p:spPr>
          <a:xfrm>
            <a:off x="6983544" y="1816762"/>
            <a:ext cx="4825218" cy="4154984"/>
          </a:xfrm>
          <a:prstGeom prst="rect">
            <a:avLst/>
          </a:prstGeom>
          <a:noFill/>
        </p:spPr>
        <p:txBody>
          <a:bodyPr wrap="square" rtlCol="0">
            <a:spAutoFit/>
          </a:bodyPr>
          <a:lstStyle/>
          <a:p>
            <a:pPr algn="ctr"/>
            <a:r>
              <a:rPr lang="en-US" sz="3600" b="1" dirty="0">
                <a:latin typeface="Montserrat" panose="00000500000000000000" pitchFamily="2" charset="0"/>
              </a:rPr>
              <a:t>Innovative teaching methods </a:t>
            </a:r>
          </a:p>
          <a:p>
            <a:pPr marL="342900" indent="-342900">
              <a:buFontTx/>
              <a:buChar char="-"/>
            </a:pPr>
            <a:r>
              <a:rPr lang="en-US" sz="2400" dirty="0">
                <a:latin typeface="Montserrat" panose="00000500000000000000" pitchFamily="2" charset="0"/>
              </a:rPr>
              <a:t>Real-life case study</a:t>
            </a:r>
          </a:p>
          <a:p>
            <a:pPr marL="342900" indent="-342900">
              <a:buFontTx/>
              <a:buChar char="-"/>
            </a:pPr>
            <a:r>
              <a:rPr lang="en-US" sz="2400" dirty="0">
                <a:latin typeface="Montserrat" panose="00000500000000000000" pitchFamily="2" charset="0"/>
              </a:rPr>
              <a:t>Students teaching students </a:t>
            </a:r>
          </a:p>
          <a:p>
            <a:pPr marL="342900" indent="-342900">
              <a:buFontTx/>
              <a:buChar char="-"/>
            </a:pPr>
            <a:r>
              <a:rPr lang="en-US" sz="2400" dirty="0">
                <a:latin typeface="Montserrat" panose="00000500000000000000" pitchFamily="2" charset="0"/>
              </a:rPr>
              <a:t>Lecturers diversity </a:t>
            </a:r>
          </a:p>
          <a:p>
            <a:pPr marL="342900" indent="-342900">
              <a:buFontTx/>
              <a:buChar char="-"/>
            </a:pPr>
            <a:r>
              <a:rPr lang="en-US" sz="2400" dirty="0">
                <a:latin typeface="Montserrat" panose="00000500000000000000" pitchFamily="2" charset="0"/>
              </a:rPr>
              <a:t>International activity- joint activity with Prime students (Brown University) </a:t>
            </a:r>
          </a:p>
          <a:p>
            <a:pPr marL="342900" indent="-342900">
              <a:buFontTx/>
              <a:buChar char="-"/>
            </a:pPr>
            <a:endParaRPr lang="he-IL" sz="2400" dirty="0">
              <a:latin typeface="Montserrat" panose="00000500000000000000" pitchFamily="2" charset="0"/>
            </a:endParaRPr>
          </a:p>
          <a:p>
            <a:pPr algn="ctr"/>
            <a:endParaRPr lang="en-US" sz="2400" b="1" dirty="0">
              <a:latin typeface="Montserrat" panose="00000500000000000000" pitchFamily="2" charset="0"/>
            </a:endParaRPr>
          </a:p>
        </p:txBody>
      </p:sp>
      <p:pic>
        <p:nvPicPr>
          <p:cNvPr id="3" name="תמונה 2"/>
          <p:cNvPicPr>
            <a:picLocks noChangeAspect="1"/>
          </p:cNvPicPr>
          <p:nvPr/>
        </p:nvPicPr>
        <p:blipFill rotWithShape="1">
          <a:blip r:embed="rId3"/>
          <a:srcRect l="453" t="28499" r="50607" b="30109"/>
          <a:stretch/>
        </p:blipFill>
        <p:spPr>
          <a:xfrm>
            <a:off x="2090263" y="4085684"/>
            <a:ext cx="4215831" cy="2378421"/>
          </a:xfrm>
          <a:prstGeom prst="rect">
            <a:avLst/>
          </a:prstGeom>
          <a:ln>
            <a:solidFill>
              <a:schemeClr val="tx1"/>
            </a:solidFill>
          </a:ln>
        </p:spPr>
      </p:pic>
      <p:pic>
        <p:nvPicPr>
          <p:cNvPr id="4" name="תמונה 3"/>
          <p:cNvPicPr>
            <a:picLocks noChangeAspect="1"/>
          </p:cNvPicPr>
          <p:nvPr/>
        </p:nvPicPr>
        <p:blipFill rotWithShape="1">
          <a:blip r:embed="rId4"/>
          <a:srcRect l="51242" b="2151"/>
          <a:stretch/>
        </p:blipFill>
        <p:spPr>
          <a:xfrm>
            <a:off x="435318" y="1525365"/>
            <a:ext cx="4229514" cy="2378421"/>
          </a:xfrm>
          <a:prstGeom prst="rect">
            <a:avLst/>
          </a:prstGeom>
          <a:ln>
            <a:solidFill>
              <a:schemeClr val="tx1"/>
            </a:solidFill>
          </a:ln>
        </p:spPr>
      </p:pic>
    </p:spTree>
    <p:extLst>
      <p:ext uri="{BB962C8B-B14F-4D97-AF65-F5344CB8AC3E}">
        <p14:creationId xmlns:p14="http://schemas.microsoft.com/office/powerpoint/2010/main" val="258134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כותרת 1">
            <a:extLst>
              <a:ext uri="{FF2B5EF4-FFF2-40B4-BE49-F238E27FC236}">
                <a16:creationId xmlns:a16="http://schemas.microsoft.com/office/drawing/2014/main" id="{0CFA5C04-E0D9-4FBB-AF2C-155896D2E0E4}"/>
              </a:ext>
            </a:extLst>
          </p:cNvPr>
          <p:cNvSpPr txBox="1">
            <a:spLocks/>
          </p:cNvSpPr>
          <p:nvPr/>
        </p:nvSpPr>
        <p:spPr>
          <a:xfrm>
            <a:off x="925606" y="299813"/>
            <a:ext cx="4692205" cy="8436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latin typeface="+mn-lt"/>
              </a:rPr>
              <a:t>LEADERS Program </a:t>
            </a:r>
          </a:p>
        </p:txBody>
      </p:sp>
      <p:sp>
        <p:nvSpPr>
          <p:cNvPr id="23" name="כותרת 1">
            <a:extLst>
              <a:ext uri="{FF2B5EF4-FFF2-40B4-BE49-F238E27FC236}">
                <a16:creationId xmlns:a16="http://schemas.microsoft.com/office/drawing/2014/main" id="{0CFA5C04-E0D9-4FBB-AF2C-155896D2E0E4}"/>
              </a:ext>
            </a:extLst>
          </p:cNvPr>
          <p:cNvSpPr txBox="1">
            <a:spLocks/>
          </p:cNvSpPr>
          <p:nvPr/>
        </p:nvSpPr>
        <p:spPr>
          <a:xfrm rot="5400000">
            <a:off x="6802260" y="3980125"/>
            <a:ext cx="2535828"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Empowerment</a:t>
            </a:r>
          </a:p>
        </p:txBody>
      </p:sp>
      <p:cxnSp>
        <p:nvCxnSpPr>
          <p:cNvPr id="3" name="מחבר ישר 2"/>
          <p:cNvCxnSpPr/>
          <p:nvPr/>
        </p:nvCxnSpPr>
        <p:spPr>
          <a:xfrm>
            <a:off x="1111516" y="2380574"/>
            <a:ext cx="1752144" cy="5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38">
            <a:extLst>
              <a:ext uri="{FF2B5EF4-FFF2-40B4-BE49-F238E27FC236}">
                <a16:creationId xmlns:a16="http://schemas.microsoft.com/office/drawing/2014/main" id="{AD3ED81F-1E4C-4756-BE94-EA0962C55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00" y="2546484"/>
            <a:ext cx="675746" cy="675746"/>
          </a:xfrm>
          <a:prstGeom prst="rect">
            <a:avLst/>
          </a:prstGeom>
        </p:spPr>
      </p:pic>
      <p:sp>
        <p:nvSpPr>
          <p:cNvPr id="9" name="TextBox 8"/>
          <p:cNvSpPr txBox="1"/>
          <p:nvPr/>
        </p:nvSpPr>
        <p:spPr>
          <a:xfrm>
            <a:off x="1259353" y="2575899"/>
            <a:ext cx="1456470" cy="646331"/>
          </a:xfrm>
          <a:prstGeom prst="rect">
            <a:avLst/>
          </a:prstGeom>
          <a:noFill/>
        </p:spPr>
        <p:txBody>
          <a:bodyPr wrap="square" rtlCol="1">
            <a:spAutoFit/>
          </a:bodyPr>
          <a:lstStyle/>
          <a:p>
            <a:r>
              <a:rPr lang="en-US" b="1" dirty="0"/>
              <a:t>Academic Knowledge </a:t>
            </a:r>
            <a:endParaRPr lang="he-IL" b="1" dirty="0"/>
          </a:p>
        </p:txBody>
      </p:sp>
      <p:cxnSp>
        <p:nvCxnSpPr>
          <p:cNvPr id="16" name="מחבר ישר 15"/>
          <p:cNvCxnSpPr/>
          <p:nvPr/>
        </p:nvCxnSpPr>
        <p:spPr>
          <a:xfrm>
            <a:off x="1111516" y="3459572"/>
            <a:ext cx="1752144" cy="5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59353" y="3828855"/>
            <a:ext cx="1456470" cy="369332"/>
          </a:xfrm>
          <a:prstGeom prst="rect">
            <a:avLst/>
          </a:prstGeom>
          <a:noFill/>
        </p:spPr>
        <p:txBody>
          <a:bodyPr wrap="square" rtlCol="1">
            <a:spAutoFit/>
          </a:bodyPr>
          <a:lstStyle/>
          <a:p>
            <a:r>
              <a:rPr lang="en-US" b="1" dirty="0"/>
              <a:t>Hands-On</a:t>
            </a:r>
            <a:r>
              <a:rPr lang="en-US" dirty="0"/>
              <a:t> </a:t>
            </a:r>
            <a:endParaRPr lang="he-IL" dirty="0"/>
          </a:p>
        </p:txBody>
      </p:sp>
      <p:cxnSp>
        <p:nvCxnSpPr>
          <p:cNvPr id="22" name="מחבר ישר 21"/>
          <p:cNvCxnSpPr/>
          <p:nvPr/>
        </p:nvCxnSpPr>
        <p:spPr>
          <a:xfrm>
            <a:off x="1111516" y="4544044"/>
            <a:ext cx="1752144" cy="5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59352" y="4851138"/>
            <a:ext cx="1604307" cy="646331"/>
          </a:xfrm>
          <a:prstGeom prst="rect">
            <a:avLst/>
          </a:prstGeom>
          <a:noFill/>
        </p:spPr>
        <p:txBody>
          <a:bodyPr wrap="square" rtlCol="1">
            <a:spAutoFit/>
          </a:bodyPr>
          <a:lstStyle/>
          <a:p>
            <a:r>
              <a:rPr lang="en-US" b="1" dirty="0"/>
              <a:t>Leadership &amp; Empowerment  </a:t>
            </a:r>
            <a:endParaRPr lang="he-IL" b="1" dirty="0"/>
          </a:p>
        </p:txBody>
      </p:sp>
      <p:cxnSp>
        <p:nvCxnSpPr>
          <p:cNvPr id="26" name="מחבר ישר 25"/>
          <p:cNvCxnSpPr/>
          <p:nvPr/>
        </p:nvCxnSpPr>
        <p:spPr>
          <a:xfrm>
            <a:off x="1111515" y="5703927"/>
            <a:ext cx="1752144" cy="5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32">
            <a:extLst>
              <a:ext uri="{FF2B5EF4-FFF2-40B4-BE49-F238E27FC236}">
                <a16:creationId xmlns:a16="http://schemas.microsoft.com/office/drawing/2014/main" id="{36C6E812-CDC9-4579-A680-C7861489A0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500" y="3627655"/>
            <a:ext cx="771731" cy="771731"/>
          </a:xfrm>
          <a:prstGeom prst="rect">
            <a:avLst/>
          </a:prstGeom>
        </p:spPr>
      </p:pic>
      <p:pic>
        <p:nvPicPr>
          <p:cNvPr id="28" name="Picture 36">
            <a:extLst>
              <a:ext uri="{FF2B5EF4-FFF2-40B4-BE49-F238E27FC236}">
                <a16:creationId xmlns:a16="http://schemas.microsoft.com/office/drawing/2014/main" id="{FFA20C47-9B14-4293-A9E8-EEBED9B9EA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124" y="4851138"/>
            <a:ext cx="686482" cy="686482"/>
          </a:xfrm>
          <a:prstGeom prst="rect">
            <a:avLst/>
          </a:prstGeom>
        </p:spPr>
      </p:pic>
      <p:grpSp>
        <p:nvGrpSpPr>
          <p:cNvPr id="15" name="קבוצה 14"/>
          <p:cNvGrpSpPr/>
          <p:nvPr/>
        </p:nvGrpSpPr>
        <p:grpSpPr>
          <a:xfrm>
            <a:off x="3224130" y="1350755"/>
            <a:ext cx="3355538" cy="4386889"/>
            <a:chOff x="3629310" y="1350755"/>
            <a:chExt cx="3355538" cy="4386889"/>
          </a:xfrm>
        </p:grpSpPr>
        <p:sp>
          <p:nvSpPr>
            <p:cNvPr id="18" name="כותרת 1">
              <a:extLst>
                <a:ext uri="{FF2B5EF4-FFF2-40B4-BE49-F238E27FC236}">
                  <a16:creationId xmlns:a16="http://schemas.microsoft.com/office/drawing/2014/main" id="{0CFA5C04-E0D9-4FBB-AF2C-155896D2E0E4}"/>
                </a:ext>
              </a:extLst>
            </p:cNvPr>
            <p:cNvSpPr txBox="1">
              <a:spLocks/>
            </p:cNvSpPr>
            <p:nvPr/>
          </p:nvSpPr>
          <p:spPr>
            <a:xfrm rot="5400000">
              <a:off x="3054770" y="3980125"/>
              <a:ext cx="1823112"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Academic  </a:t>
              </a:r>
            </a:p>
          </p:txBody>
        </p:sp>
        <p:sp>
          <p:nvSpPr>
            <p:cNvPr id="19" name="כותרת 1">
              <a:extLst>
                <a:ext uri="{FF2B5EF4-FFF2-40B4-BE49-F238E27FC236}">
                  <a16:creationId xmlns:a16="http://schemas.microsoft.com/office/drawing/2014/main" id="{0CFA5C04-E0D9-4FBB-AF2C-155896D2E0E4}"/>
                </a:ext>
              </a:extLst>
            </p:cNvPr>
            <p:cNvSpPr txBox="1">
              <a:spLocks/>
            </p:cNvSpPr>
            <p:nvPr/>
          </p:nvSpPr>
          <p:spPr>
            <a:xfrm rot="5400000">
              <a:off x="4329183" y="4034421"/>
              <a:ext cx="2010185"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Inspiration  </a:t>
              </a:r>
            </a:p>
          </p:txBody>
        </p:sp>
        <p:sp>
          <p:nvSpPr>
            <p:cNvPr id="20" name="כותרת 1">
              <a:extLst>
                <a:ext uri="{FF2B5EF4-FFF2-40B4-BE49-F238E27FC236}">
                  <a16:creationId xmlns:a16="http://schemas.microsoft.com/office/drawing/2014/main" id="{0CFA5C04-E0D9-4FBB-AF2C-155896D2E0E4}"/>
                </a:ext>
              </a:extLst>
            </p:cNvPr>
            <p:cNvSpPr txBox="1">
              <a:spLocks/>
            </p:cNvSpPr>
            <p:nvPr/>
          </p:nvSpPr>
          <p:spPr>
            <a:xfrm rot="5400000">
              <a:off x="5790669" y="4034421"/>
              <a:ext cx="1823112"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Hands-On  </a:t>
              </a:r>
            </a:p>
          </p:txBody>
        </p:sp>
        <p:sp>
          <p:nvSpPr>
            <p:cNvPr id="29" name="TextBox 28"/>
            <p:cNvSpPr txBox="1"/>
            <p:nvPr/>
          </p:nvSpPr>
          <p:spPr>
            <a:xfrm>
              <a:off x="4436301" y="1350755"/>
              <a:ext cx="1456470" cy="369332"/>
            </a:xfrm>
            <a:prstGeom prst="rect">
              <a:avLst/>
            </a:prstGeom>
            <a:noFill/>
          </p:spPr>
          <p:txBody>
            <a:bodyPr wrap="square" rtlCol="1">
              <a:spAutoFit/>
            </a:bodyPr>
            <a:lstStyle/>
            <a:p>
              <a:r>
                <a:rPr lang="en-US" b="1" dirty="0"/>
                <a:t>Semester A</a:t>
              </a:r>
              <a:endParaRPr lang="he-IL" b="1" dirty="0"/>
            </a:p>
          </p:txBody>
        </p:sp>
        <p:cxnSp>
          <p:nvCxnSpPr>
            <p:cNvPr id="30" name="מחבר ישר 29"/>
            <p:cNvCxnSpPr/>
            <p:nvPr/>
          </p:nvCxnSpPr>
          <p:spPr>
            <a:xfrm>
              <a:off x="3629310" y="1753804"/>
              <a:ext cx="2974082" cy="5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a:off x="3629310" y="2054041"/>
              <a:ext cx="2974082" cy="5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מחבר ישר 32"/>
            <p:cNvCxnSpPr/>
            <p:nvPr/>
          </p:nvCxnSpPr>
          <p:spPr>
            <a:xfrm flipH="1" flipV="1">
              <a:off x="3649937" y="1720087"/>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מחבר ישר 33"/>
            <p:cNvCxnSpPr/>
            <p:nvPr/>
          </p:nvCxnSpPr>
          <p:spPr>
            <a:xfrm flipH="1" flipV="1">
              <a:off x="4384283" y="1735602"/>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מחבר ישר 34"/>
            <p:cNvCxnSpPr/>
            <p:nvPr/>
          </p:nvCxnSpPr>
          <p:spPr>
            <a:xfrm flipH="1" flipV="1">
              <a:off x="5164536" y="1735602"/>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flipH="1" flipV="1">
              <a:off x="5925997" y="1753804"/>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H="1" flipV="1">
              <a:off x="6620732" y="1753804"/>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82811" y="1735602"/>
              <a:ext cx="575834" cy="369332"/>
            </a:xfrm>
            <a:prstGeom prst="rect">
              <a:avLst/>
            </a:prstGeom>
            <a:noFill/>
          </p:spPr>
          <p:txBody>
            <a:bodyPr wrap="square" rtlCol="1">
              <a:spAutoFit/>
            </a:bodyPr>
            <a:lstStyle/>
            <a:p>
              <a:r>
                <a:rPr lang="en-US" b="1" dirty="0"/>
                <a:t>OCT</a:t>
              </a:r>
              <a:endParaRPr lang="he-IL" b="1" dirty="0"/>
            </a:p>
          </p:txBody>
        </p:sp>
        <p:sp>
          <p:nvSpPr>
            <p:cNvPr id="39" name="TextBox 38"/>
            <p:cNvSpPr txBox="1"/>
            <p:nvPr/>
          </p:nvSpPr>
          <p:spPr>
            <a:xfrm>
              <a:off x="4483019" y="1734073"/>
              <a:ext cx="624659" cy="369332"/>
            </a:xfrm>
            <a:prstGeom prst="rect">
              <a:avLst/>
            </a:prstGeom>
            <a:noFill/>
          </p:spPr>
          <p:txBody>
            <a:bodyPr wrap="square" rtlCol="1">
              <a:spAutoFit/>
            </a:bodyPr>
            <a:lstStyle/>
            <a:p>
              <a:r>
                <a:rPr lang="en-US" b="1" dirty="0"/>
                <a:t>NOV</a:t>
              </a:r>
              <a:endParaRPr lang="he-IL" b="1" dirty="0"/>
            </a:p>
          </p:txBody>
        </p:sp>
        <p:sp>
          <p:nvSpPr>
            <p:cNvPr id="40" name="TextBox 39"/>
            <p:cNvSpPr txBox="1"/>
            <p:nvPr/>
          </p:nvSpPr>
          <p:spPr>
            <a:xfrm>
              <a:off x="5241835" y="1734073"/>
              <a:ext cx="624659" cy="369332"/>
            </a:xfrm>
            <a:prstGeom prst="rect">
              <a:avLst/>
            </a:prstGeom>
            <a:noFill/>
          </p:spPr>
          <p:txBody>
            <a:bodyPr wrap="square" rtlCol="1">
              <a:spAutoFit/>
            </a:bodyPr>
            <a:lstStyle/>
            <a:p>
              <a:r>
                <a:rPr lang="en-US" b="1" dirty="0"/>
                <a:t>DEC</a:t>
              </a:r>
              <a:endParaRPr lang="he-IL" b="1" dirty="0"/>
            </a:p>
          </p:txBody>
        </p:sp>
        <p:sp>
          <p:nvSpPr>
            <p:cNvPr id="41" name="TextBox 40"/>
            <p:cNvSpPr txBox="1"/>
            <p:nvPr/>
          </p:nvSpPr>
          <p:spPr>
            <a:xfrm>
              <a:off x="5978733" y="1734073"/>
              <a:ext cx="624659" cy="369332"/>
            </a:xfrm>
            <a:prstGeom prst="rect">
              <a:avLst/>
            </a:prstGeom>
            <a:noFill/>
          </p:spPr>
          <p:txBody>
            <a:bodyPr wrap="square" rtlCol="1">
              <a:spAutoFit/>
            </a:bodyPr>
            <a:lstStyle/>
            <a:p>
              <a:r>
                <a:rPr lang="en-US" b="1" dirty="0"/>
                <a:t>JAN</a:t>
              </a:r>
              <a:endParaRPr lang="he-IL" b="1" dirty="0"/>
            </a:p>
          </p:txBody>
        </p:sp>
      </p:grpSp>
      <p:grpSp>
        <p:nvGrpSpPr>
          <p:cNvPr id="42" name="קבוצה 41"/>
          <p:cNvGrpSpPr/>
          <p:nvPr/>
        </p:nvGrpSpPr>
        <p:grpSpPr>
          <a:xfrm>
            <a:off x="6360627" y="1355330"/>
            <a:ext cx="3355538" cy="4386889"/>
            <a:chOff x="3629310" y="1350755"/>
            <a:chExt cx="3355538" cy="4386889"/>
          </a:xfrm>
        </p:grpSpPr>
        <p:sp>
          <p:nvSpPr>
            <p:cNvPr id="43" name="כותרת 1">
              <a:extLst>
                <a:ext uri="{FF2B5EF4-FFF2-40B4-BE49-F238E27FC236}">
                  <a16:creationId xmlns:a16="http://schemas.microsoft.com/office/drawing/2014/main" id="{0CFA5C04-E0D9-4FBB-AF2C-155896D2E0E4}"/>
                </a:ext>
              </a:extLst>
            </p:cNvPr>
            <p:cNvSpPr txBox="1">
              <a:spLocks/>
            </p:cNvSpPr>
            <p:nvPr/>
          </p:nvSpPr>
          <p:spPr>
            <a:xfrm rot="5400000">
              <a:off x="3054770" y="3980125"/>
              <a:ext cx="1823112"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Academic  </a:t>
              </a:r>
            </a:p>
          </p:txBody>
        </p:sp>
        <p:sp>
          <p:nvSpPr>
            <p:cNvPr id="44" name="כותרת 1">
              <a:extLst>
                <a:ext uri="{FF2B5EF4-FFF2-40B4-BE49-F238E27FC236}">
                  <a16:creationId xmlns:a16="http://schemas.microsoft.com/office/drawing/2014/main" id="{0CFA5C04-E0D9-4FBB-AF2C-155896D2E0E4}"/>
                </a:ext>
              </a:extLst>
            </p:cNvPr>
            <p:cNvSpPr txBox="1">
              <a:spLocks/>
            </p:cNvSpPr>
            <p:nvPr/>
          </p:nvSpPr>
          <p:spPr>
            <a:xfrm rot="5400000">
              <a:off x="4329183" y="4034421"/>
              <a:ext cx="2010185"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Inspiration  </a:t>
              </a:r>
            </a:p>
          </p:txBody>
        </p:sp>
        <p:sp>
          <p:nvSpPr>
            <p:cNvPr id="45" name="כותרת 1">
              <a:extLst>
                <a:ext uri="{FF2B5EF4-FFF2-40B4-BE49-F238E27FC236}">
                  <a16:creationId xmlns:a16="http://schemas.microsoft.com/office/drawing/2014/main" id="{0CFA5C04-E0D9-4FBB-AF2C-155896D2E0E4}"/>
                </a:ext>
              </a:extLst>
            </p:cNvPr>
            <p:cNvSpPr txBox="1">
              <a:spLocks/>
            </p:cNvSpPr>
            <p:nvPr/>
          </p:nvSpPr>
          <p:spPr>
            <a:xfrm rot="5400000">
              <a:off x="5790669" y="4034421"/>
              <a:ext cx="1823112"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Hands-On  </a:t>
              </a:r>
            </a:p>
          </p:txBody>
        </p:sp>
        <p:sp>
          <p:nvSpPr>
            <p:cNvPr id="46" name="TextBox 45"/>
            <p:cNvSpPr txBox="1"/>
            <p:nvPr/>
          </p:nvSpPr>
          <p:spPr>
            <a:xfrm>
              <a:off x="4436301" y="1350755"/>
              <a:ext cx="1456470" cy="369332"/>
            </a:xfrm>
            <a:prstGeom prst="rect">
              <a:avLst/>
            </a:prstGeom>
            <a:noFill/>
          </p:spPr>
          <p:txBody>
            <a:bodyPr wrap="square" rtlCol="1">
              <a:spAutoFit/>
            </a:bodyPr>
            <a:lstStyle/>
            <a:p>
              <a:r>
                <a:rPr lang="en-US" b="1" dirty="0"/>
                <a:t>Semester B</a:t>
              </a:r>
              <a:endParaRPr lang="he-IL" b="1" dirty="0"/>
            </a:p>
          </p:txBody>
        </p:sp>
        <p:cxnSp>
          <p:nvCxnSpPr>
            <p:cNvPr id="47" name="מחבר ישר 46"/>
            <p:cNvCxnSpPr/>
            <p:nvPr/>
          </p:nvCxnSpPr>
          <p:spPr>
            <a:xfrm>
              <a:off x="3629310" y="1753804"/>
              <a:ext cx="2974082" cy="5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מחבר ישר 47"/>
            <p:cNvCxnSpPr/>
            <p:nvPr/>
          </p:nvCxnSpPr>
          <p:spPr>
            <a:xfrm>
              <a:off x="3629310" y="2054041"/>
              <a:ext cx="2974082" cy="5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flipH="1" flipV="1">
              <a:off x="3649937" y="1720087"/>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מחבר ישר 49"/>
            <p:cNvCxnSpPr/>
            <p:nvPr/>
          </p:nvCxnSpPr>
          <p:spPr>
            <a:xfrm flipH="1" flipV="1">
              <a:off x="4384283" y="1735602"/>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a:xfrm flipH="1" flipV="1">
              <a:off x="5164536" y="1735602"/>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מחבר ישר 51"/>
            <p:cNvCxnSpPr/>
            <p:nvPr/>
          </p:nvCxnSpPr>
          <p:spPr>
            <a:xfrm flipH="1" flipV="1">
              <a:off x="5925997" y="1753804"/>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a:xfrm flipH="1" flipV="1">
              <a:off x="6620732" y="1753804"/>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17110" y="1735602"/>
              <a:ext cx="681860" cy="369332"/>
            </a:xfrm>
            <a:prstGeom prst="rect">
              <a:avLst/>
            </a:prstGeom>
            <a:noFill/>
          </p:spPr>
          <p:txBody>
            <a:bodyPr wrap="square" rtlCol="1">
              <a:spAutoFit/>
            </a:bodyPr>
            <a:lstStyle/>
            <a:p>
              <a:r>
                <a:rPr lang="en-US" b="1" dirty="0"/>
                <a:t>MAR</a:t>
              </a:r>
              <a:endParaRPr lang="he-IL" b="1" dirty="0"/>
            </a:p>
          </p:txBody>
        </p:sp>
        <p:sp>
          <p:nvSpPr>
            <p:cNvPr id="55" name="TextBox 54"/>
            <p:cNvSpPr txBox="1"/>
            <p:nvPr/>
          </p:nvSpPr>
          <p:spPr>
            <a:xfrm>
              <a:off x="4483019" y="1734073"/>
              <a:ext cx="624659" cy="369332"/>
            </a:xfrm>
            <a:prstGeom prst="rect">
              <a:avLst/>
            </a:prstGeom>
            <a:noFill/>
          </p:spPr>
          <p:txBody>
            <a:bodyPr wrap="square" rtlCol="1">
              <a:spAutoFit/>
            </a:bodyPr>
            <a:lstStyle/>
            <a:p>
              <a:r>
                <a:rPr lang="en-US" b="1" dirty="0"/>
                <a:t>APR</a:t>
              </a:r>
              <a:endParaRPr lang="he-IL" b="1" dirty="0"/>
            </a:p>
          </p:txBody>
        </p:sp>
        <p:sp>
          <p:nvSpPr>
            <p:cNvPr id="56" name="TextBox 55"/>
            <p:cNvSpPr txBox="1"/>
            <p:nvPr/>
          </p:nvSpPr>
          <p:spPr>
            <a:xfrm>
              <a:off x="5241835" y="1734073"/>
              <a:ext cx="624659" cy="369332"/>
            </a:xfrm>
            <a:prstGeom prst="rect">
              <a:avLst/>
            </a:prstGeom>
            <a:noFill/>
          </p:spPr>
          <p:txBody>
            <a:bodyPr wrap="square" rtlCol="1">
              <a:spAutoFit/>
            </a:bodyPr>
            <a:lstStyle/>
            <a:p>
              <a:r>
                <a:rPr lang="en-US" b="1" dirty="0"/>
                <a:t>MAY</a:t>
              </a:r>
              <a:endParaRPr lang="he-IL" b="1" dirty="0"/>
            </a:p>
          </p:txBody>
        </p:sp>
        <p:sp>
          <p:nvSpPr>
            <p:cNvPr id="57" name="TextBox 56"/>
            <p:cNvSpPr txBox="1"/>
            <p:nvPr/>
          </p:nvSpPr>
          <p:spPr>
            <a:xfrm>
              <a:off x="5978733" y="1734073"/>
              <a:ext cx="624659" cy="369332"/>
            </a:xfrm>
            <a:prstGeom prst="rect">
              <a:avLst/>
            </a:prstGeom>
            <a:noFill/>
          </p:spPr>
          <p:txBody>
            <a:bodyPr wrap="square" rtlCol="1">
              <a:spAutoFit/>
            </a:bodyPr>
            <a:lstStyle/>
            <a:p>
              <a:r>
                <a:rPr lang="en-US" b="1" dirty="0"/>
                <a:t>JUN</a:t>
              </a:r>
              <a:endParaRPr lang="he-IL" b="1" dirty="0"/>
            </a:p>
          </p:txBody>
        </p:sp>
      </p:grpSp>
      <p:cxnSp>
        <p:nvCxnSpPr>
          <p:cNvPr id="59" name="מחבר חץ ישר 58"/>
          <p:cNvCxnSpPr/>
          <p:nvPr/>
        </p:nvCxnSpPr>
        <p:spPr>
          <a:xfrm>
            <a:off x="3250240" y="2546484"/>
            <a:ext cx="297079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מחבר חץ ישר 59"/>
          <p:cNvCxnSpPr/>
          <p:nvPr/>
        </p:nvCxnSpPr>
        <p:spPr>
          <a:xfrm>
            <a:off x="3250242" y="3065739"/>
            <a:ext cx="2970795"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מחבר חץ ישר 60"/>
          <p:cNvCxnSpPr/>
          <p:nvPr/>
        </p:nvCxnSpPr>
        <p:spPr>
          <a:xfrm>
            <a:off x="6386736" y="2540496"/>
            <a:ext cx="1514599" cy="598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מחבר חץ ישר 62"/>
          <p:cNvCxnSpPr/>
          <p:nvPr/>
        </p:nvCxnSpPr>
        <p:spPr>
          <a:xfrm flipV="1">
            <a:off x="7901337" y="2994834"/>
            <a:ext cx="1456196" cy="1043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מחבר חץ ישר 64"/>
          <p:cNvCxnSpPr/>
          <p:nvPr/>
        </p:nvCxnSpPr>
        <p:spPr>
          <a:xfrm>
            <a:off x="4503204" y="3976690"/>
            <a:ext cx="174520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מחבר חץ ישר 66"/>
          <p:cNvCxnSpPr/>
          <p:nvPr/>
        </p:nvCxnSpPr>
        <p:spPr>
          <a:xfrm>
            <a:off x="6391049" y="3975254"/>
            <a:ext cx="297079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4" name="קבוצה 83"/>
          <p:cNvGrpSpPr/>
          <p:nvPr/>
        </p:nvGrpSpPr>
        <p:grpSpPr>
          <a:xfrm>
            <a:off x="9553180" y="1356405"/>
            <a:ext cx="3355538" cy="4381239"/>
            <a:chOff x="8833043" y="162805"/>
            <a:chExt cx="3355538" cy="4381239"/>
          </a:xfrm>
        </p:grpSpPr>
        <p:sp>
          <p:nvSpPr>
            <p:cNvPr id="69" name="כותרת 1">
              <a:extLst>
                <a:ext uri="{FF2B5EF4-FFF2-40B4-BE49-F238E27FC236}">
                  <a16:creationId xmlns:a16="http://schemas.microsoft.com/office/drawing/2014/main" id="{0CFA5C04-E0D9-4FBB-AF2C-155896D2E0E4}"/>
                </a:ext>
              </a:extLst>
            </p:cNvPr>
            <p:cNvSpPr txBox="1">
              <a:spLocks/>
            </p:cNvSpPr>
            <p:nvPr/>
          </p:nvSpPr>
          <p:spPr>
            <a:xfrm rot="5400000">
              <a:off x="8258503" y="2786525"/>
              <a:ext cx="1823112"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Academic  </a:t>
              </a:r>
            </a:p>
          </p:txBody>
        </p:sp>
        <p:sp>
          <p:nvSpPr>
            <p:cNvPr id="70" name="כותרת 1">
              <a:extLst>
                <a:ext uri="{FF2B5EF4-FFF2-40B4-BE49-F238E27FC236}">
                  <a16:creationId xmlns:a16="http://schemas.microsoft.com/office/drawing/2014/main" id="{0CFA5C04-E0D9-4FBB-AF2C-155896D2E0E4}"/>
                </a:ext>
              </a:extLst>
            </p:cNvPr>
            <p:cNvSpPr txBox="1">
              <a:spLocks/>
            </p:cNvSpPr>
            <p:nvPr/>
          </p:nvSpPr>
          <p:spPr>
            <a:xfrm rot="5400000">
              <a:off x="9532916" y="2840821"/>
              <a:ext cx="2010185"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Inspiration  </a:t>
              </a:r>
            </a:p>
          </p:txBody>
        </p:sp>
        <p:sp>
          <p:nvSpPr>
            <p:cNvPr id="71" name="כותרת 1">
              <a:extLst>
                <a:ext uri="{FF2B5EF4-FFF2-40B4-BE49-F238E27FC236}">
                  <a16:creationId xmlns:a16="http://schemas.microsoft.com/office/drawing/2014/main" id="{0CFA5C04-E0D9-4FBB-AF2C-155896D2E0E4}"/>
                </a:ext>
              </a:extLst>
            </p:cNvPr>
            <p:cNvSpPr txBox="1">
              <a:spLocks/>
            </p:cNvSpPr>
            <p:nvPr/>
          </p:nvSpPr>
          <p:spPr>
            <a:xfrm rot="5400000">
              <a:off x="10994402" y="2840821"/>
              <a:ext cx="1823112" cy="5652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mn-lt"/>
                </a:rPr>
                <a:t>Hands-On  </a:t>
              </a:r>
            </a:p>
          </p:txBody>
        </p:sp>
        <p:sp>
          <p:nvSpPr>
            <p:cNvPr id="72" name="TextBox 71"/>
            <p:cNvSpPr txBox="1"/>
            <p:nvPr/>
          </p:nvSpPr>
          <p:spPr>
            <a:xfrm>
              <a:off x="9385608" y="162805"/>
              <a:ext cx="1456470" cy="369332"/>
            </a:xfrm>
            <a:prstGeom prst="rect">
              <a:avLst/>
            </a:prstGeom>
            <a:noFill/>
          </p:spPr>
          <p:txBody>
            <a:bodyPr wrap="square" rtlCol="1">
              <a:spAutoFit/>
            </a:bodyPr>
            <a:lstStyle/>
            <a:p>
              <a:r>
                <a:rPr lang="en-US" b="1" dirty="0"/>
                <a:t>Semester c</a:t>
              </a:r>
              <a:endParaRPr lang="he-IL" b="1" dirty="0"/>
            </a:p>
          </p:txBody>
        </p:sp>
        <p:cxnSp>
          <p:nvCxnSpPr>
            <p:cNvPr id="73" name="מחבר ישר 72"/>
            <p:cNvCxnSpPr/>
            <p:nvPr/>
          </p:nvCxnSpPr>
          <p:spPr>
            <a:xfrm>
              <a:off x="8833043" y="560204"/>
              <a:ext cx="22966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a:off x="8833043" y="860441"/>
              <a:ext cx="2296687" cy="17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flipH="1" flipV="1">
              <a:off x="8853670" y="526487"/>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flipH="1" flipV="1">
              <a:off x="9588016" y="542002"/>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מחבר ישר 76"/>
            <p:cNvCxnSpPr/>
            <p:nvPr/>
          </p:nvCxnSpPr>
          <p:spPr>
            <a:xfrm flipH="1" flipV="1">
              <a:off x="10368269" y="542002"/>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מחבר ישר 77"/>
            <p:cNvCxnSpPr/>
            <p:nvPr/>
          </p:nvCxnSpPr>
          <p:spPr>
            <a:xfrm flipH="1" flipV="1">
              <a:off x="11129730" y="560204"/>
              <a:ext cx="1" cy="39838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8920843" y="542002"/>
              <a:ext cx="647379" cy="369332"/>
            </a:xfrm>
            <a:prstGeom prst="rect">
              <a:avLst/>
            </a:prstGeom>
            <a:noFill/>
          </p:spPr>
          <p:txBody>
            <a:bodyPr wrap="square" rtlCol="1">
              <a:spAutoFit/>
            </a:bodyPr>
            <a:lstStyle/>
            <a:p>
              <a:r>
                <a:rPr lang="en-US" b="1" dirty="0"/>
                <a:t>JUL</a:t>
              </a:r>
              <a:endParaRPr lang="he-IL" b="1" dirty="0"/>
            </a:p>
          </p:txBody>
        </p:sp>
        <p:sp>
          <p:nvSpPr>
            <p:cNvPr id="81" name="TextBox 80"/>
            <p:cNvSpPr txBox="1"/>
            <p:nvPr/>
          </p:nvSpPr>
          <p:spPr>
            <a:xfrm>
              <a:off x="9686752" y="540473"/>
              <a:ext cx="624659" cy="369332"/>
            </a:xfrm>
            <a:prstGeom prst="rect">
              <a:avLst/>
            </a:prstGeom>
            <a:noFill/>
          </p:spPr>
          <p:txBody>
            <a:bodyPr wrap="square" rtlCol="1">
              <a:spAutoFit/>
            </a:bodyPr>
            <a:lstStyle/>
            <a:p>
              <a:r>
                <a:rPr lang="en-US" b="1" dirty="0"/>
                <a:t>AUG</a:t>
              </a:r>
              <a:endParaRPr lang="he-IL" b="1" dirty="0"/>
            </a:p>
          </p:txBody>
        </p:sp>
        <p:sp>
          <p:nvSpPr>
            <p:cNvPr id="82" name="TextBox 81"/>
            <p:cNvSpPr txBox="1"/>
            <p:nvPr/>
          </p:nvSpPr>
          <p:spPr>
            <a:xfrm>
              <a:off x="10445568" y="540473"/>
              <a:ext cx="624659" cy="369332"/>
            </a:xfrm>
            <a:prstGeom prst="rect">
              <a:avLst/>
            </a:prstGeom>
            <a:noFill/>
          </p:spPr>
          <p:txBody>
            <a:bodyPr wrap="square" rtlCol="1">
              <a:spAutoFit/>
            </a:bodyPr>
            <a:lstStyle/>
            <a:p>
              <a:r>
                <a:rPr lang="en-US" b="1" dirty="0"/>
                <a:t>SEP</a:t>
              </a:r>
              <a:endParaRPr lang="he-IL" b="1" dirty="0"/>
            </a:p>
          </p:txBody>
        </p:sp>
      </p:grpSp>
      <p:cxnSp>
        <p:nvCxnSpPr>
          <p:cNvPr id="96" name="מחבר חץ ישר 95"/>
          <p:cNvCxnSpPr/>
          <p:nvPr/>
        </p:nvCxnSpPr>
        <p:spPr>
          <a:xfrm>
            <a:off x="10311453" y="3936932"/>
            <a:ext cx="48101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מחבר ישר 98"/>
          <p:cNvCxnSpPr/>
          <p:nvPr/>
        </p:nvCxnSpPr>
        <p:spPr>
          <a:xfrm>
            <a:off x="10792471" y="3695921"/>
            <a:ext cx="0" cy="443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מחבר חץ ישר 101"/>
          <p:cNvCxnSpPr/>
          <p:nvPr/>
        </p:nvCxnSpPr>
        <p:spPr>
          <a:xfrm>
            <a:off x="3250239" y="5052415"/>
            <a:ext cx="2970795" cy="0"/>
          </a:xfrm>
          <a:prstGeom prst="straightConnector1">
            <a:avLst/>
          </a:prstGeom>
          <a:ln w="762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מחבר חץ ישר 102"/>
          <p:cNvCxnSpPr/>
          <p:nvPr/>
        </p:nvCxnSpPr>
        <p:spPr>
          <a:xfrm>
            <a:off x="6381254" y="5052415"/>
            <a:ext cx="2970795" cy="0"/>
          </a:xfrm>
          <a:prstGeom prst="straightConnector1">
            <a:avLst/>
          </a:prstGeom>
          <a:ln w="762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 name="מחבר חץ ישר 103"/>
          <p:cNvCxnSpPr/>
          <p:nvPr/>
        </p:nvCxnSpPr>
        <p:spPr>
          <a:xfrm>
            <a:off x="10300361" y="5040643"/>
            <a:ext cx="481018" cy="0"/>
          </a:xfrm>
          <a:prstGeom prst="straightConnector1">
            <a:avLst/>
          </a:prstGeom>
          <a:ln w="762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5" name="מחבר חץ ישר 104"/>
          <p:cNvCxnSpPr/>
          <p:nvPr/>
        </p:nvCxnSpPr>
        <p:spPr>
          <a:xfrm>
            <a:off x="6733318" y="519339"/>
            <a:ext cx="48101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255265" y="353711"/>
            <a:ext cx="3052888" cy="307777"/>
          </a:xfrm>
          <a:prstGeom prst="rect">
            <a:avLst/>
          </a:prstGeom>
          <a:noFill/>
        </p:spPr>
        <p:txBody>
          <a:bodyPr wrap="square" rtlCol="1">
            <a:spAutoFit/>
          </a:bodyPr>
          <a:lstStyle/>
          <a:p>
            <a:r>
              <a:rPr lang="en-US" sz="1400" dirty="0"/>
              <a:t>From Innovation to Entrepreneurship</a:t>
            </a:r>
            <a:endParaRPr lang="he-IL" sz="1400" dirty="0"/>
          </a:p>
        </p:txBody>
      </p:sp>
      <p:cxnSp>
        <p:nvCxnSpPr>
          <p:cNvPr id="107" name="מחבר חץ ישר 106"/>
          <p:cNvCxnSpPr/>
          <p:nvPr/>
        </p:nvCxnSpPr>
        <p:spPr>
          <a:xfrm>
            <a:off x="6733318" y="721634"/>
            <a:ext cx="481018"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258015" y="570831"/>
            <a:ext cx="2914804" cy="307777"/>
          </a:xfrm>
          <a:prstGeom prst="rect">
            <a:avLst/>
          </a:prstGeom>
          <a:noFill/>
        </p:spPr>
        <p:txBody>
          <a:bodyPr wrap="square" rtlCol="1">
            <a:spAutoFit/>
          </a:bodyPr>
          <a:lstStyle/>
          <a:p>
            <a:r>
              <a:rPr lang="en-US" sz="1400" dirty="0"/>
              <a:t>Trends &amp; Disruptive technologies </a:t>
            </a:r>
            <a:endParaRPr lang="he-IL" sz="1400" dirty="0"/>
          </a:p>
        </p:txBody>
      </p:sp>
      <p:cxnSp>
        <p:nvCxnSpPr>
          <p:cNvPr id="109" name="מחבר חץ ישר 108"/>
          <p:cNvCxnSpPr/>
          <p:nvPr/>
        </p:nvCxnSpPr>
        <p:spPr>
          <a:xfrm>
            <a:off x="6739757" y="939739"/>
            <a:ext cx="481018"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7258015" y="768666"/>
            <a:ext cx="1721722" cy="307777"/>
          </a:xfrm>
          <a:prstGeom prst="rect">
            <a:avLst/>
          </a:prstGeom>
          <a:noFill/>
        </p:spPr>
        <p:txBody>
          <a:bodyPr wrap="square" rtlCol="1">
            <a:spAutoFit/>
          </a:bodyPr>
          <a:lstStyle/>
          <a:p>
            <a:r>
              <a:rPr lang="en-US" sz="1400" dirty="0"/>
              <a:t>Business strategy</a:t>
            </a:r>
            <a:endParaRPr lang="he-IL" sz="1400" dirty="0"/>
          </a:p>
        </p:txBody>
      </p:sp>
      <p:cxnSp>
        <p:nvCxnSpPr>
          <p:cNvPr id="111" name="מחבר חץ ישר 110"/>
          <p:cNvCxnSpPr/>
          <p:nvPr/>
        </p:nvCxnSpPr>
        <p:spPr>
          <a:xfrm>
            <a:off x="6739757" y="1143456"/>
            <a:ext cx="481018"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255265" y="970313"/>
            <a:ext cx="2352308" cy="307777"/>
          </a:xfrm>
          <a:prstGeom prst="rect">
            <a:avLst/>
          </a:prstGeom>
          <a:noFill/>
        </p:spPr>
        <p:txBody>
          <a:bodyPr wrap="square" rtlCol="1">
            <a:spAutoFit/>
          </a:bodyPr>
          <a:lstStyle/>
          <a:p>
            <a:r>
              <a:rPr lang="en-US" sz="1400" dirty="0"/>
              <a:t>Venture building toolbox</a:t>
            </a:r>
            <a:endParaRPr lang="he-IL" sz="1400" dirty="0"/>
          </a:p>
        </p:txBody>
      </p:sp>
      <p:cxnSp>
        <p:nvCxnSpPr>
          <p:cNvPr id="113" name="מחבר חץ ישר 112"/>
          <p:cNvCxnSpPr/>
          <p:nvPr/>
        </p:nvCxnSpPr>
        <p:spPr>
          <a:xfrm>
            <a:off x="10249157" y="497613"/>
            <a:ext cx="48101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0764708" y="331838"/>
            <a:ext cx="1721722" cy="307777"/>
          </a:xfrm>
          <a:prstGeom prst="rect">
            <a:avLst/>
          </a:prstGeom>
          <a:noFill/>
        </p:spPr>
        <p:txBody>
          <a:bodyPr wrap="square" rtlCol="1">
            <a:spAutoFit/>
          </a:bodyPr>
          <a:lstStyle/>
          <a:p>
            <a:r>
              <a:rPr lang="en-GB" sz="1400" dirty="0"/>
              <a:t>Start-Up Garage </a:t>
            </a:r>
            <a:endParaRPr lang="he-IL" sz="1400" dirty="0"/>
          </a:p>
        </p:txBody>
      </p:sp>
      <p:cxnSp>
        <p:nvCxnSpPr>
          <p:cNvPr id="115" name="מחבר חץ ישר 114"/>
          <p:cNvCxnSpPr/>
          <p:nvPr/>
        </p:nvCxnSpPr>
        <p:spPr>
          <a:xfrm>
            <a:off x="10283690" y="768665"/>
            <a:ext cx="481018" cy="0"/>
          </a:xfrm>
          <a:prstGeom prst="straightConnector1">
            <a:avLst/>
          </a:prstGeom>
          <a:ln w="571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10764708" y="614777"/>
            <a:ext cx="1721722" cy="307777"/>
          </a:xfrm>
          <a:prstGeom prst="rect">
            <a:avLst/>
          </a:prstGeom>
          <a:noFill/>
        </p:spPr>
        <p:txBody>
          <a:bodyPr wrap="square" rtlCol="1">
            <a:spAutoFit/>
          </a:bodyPr>
          <a:lstStyle/>
          <a:p>
            <a:r>
              <a:rPr lang="en-US" sz="1400" dirty="0"/>
              <a:t>Workshops </a:t>
            </a:r>
            <a:endParaRPr lang="he-IL" sz="1400" dirty="0"/>
          </a:p>
        </p:txBody>
      </p:sp>
      <p:cxnSp>
        <p:nvCxnSpPr>
          <p:cNvPr id="118" name="מחבר ישר 117"/>
          <p:cNvCxnSpPr/>
          <p:nvPr/>
        </p:nvCxnSpPr>
        <p:spPr>
          <a:xfrm>
            <a:off x="3244757" y="5703927"/>
            <a:ext cx="2970795" cy="15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מחבר ישר 120"/>
          <p:cNvCxnSpPr/>
          <p:nvPr/>
        </p:nvCxnSpPr>
        <p:spPr>
          <a:xfrm>
            <a:off x="6370940" y="5711189"/>
            <a:ext cx="2970795" cy="15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מחבר ישר 121"/>
          <p:cNvCxnSpPr/>
          <p:nvPr/>
        </p:nvCxnSpPr>
        <p:spPr>
          <a:xfrm>
            <a:off x="9571158" y="5707037"/>
            <a:ext cx="2278709" cy="4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60849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3064</TotalTime>
  <Words>1229</Words>
  <Application>Microsoft Office PowerPoint</Application>
  <PresentationFormat>Widescreen</PresentationFormat>
  <Paragraphs>233</Paragraphs>
  <Slides>23</Slides>
  <Notes>10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Gisha</vt:lpstr>
      <vt:lpstr>minion-pro</vt:lpstr>
      <vt:lpstr>Monotype Corsiva</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Vorobenko</dc:creator>
  <cp:lastModifiedBy>Mosi Rosenboim</cp:lastModifiedBy>
  <cp:revision>170</cp:revision>
  <cp:lastPrinted>2020-10-13T14:49:59Z</cp:lastPrinted>
  <dcterms:created xsi:type="dcterms:W3CDTF">2020-07-01T08:10:23Z</dcterms:created>
  <dcterms:modified xsi:type="dcterms:W3CDTF">2023-07-20T10:58:48Z</dcterms:modified>
</cp:coreProperties>
</file>